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9" r:id="rId1"/>
  </p:sldMasterIdLst>
  <p:notesMasterIdLst>
    <p:notesMasterId r:id="rId15"/>
  </p:notesMasterIdLst>
  <p:sldIdLst>
    <p:sldId id="985" r:id="rId2"/>
    <p:sldId id="2894" r:id="rId3"/>
    <p:sldId id="2878" r:id="rId4"/>
    <p:sldId id="2906" r:id="rId5"/>
    <p:sldId id="2905" r:id="rId6"/>
    <p:sldId id="2880" r:id="rId7"/>
    <p:sldId id="2896" r:id="rId8"/>
    <p:sldId id="2902" r:id="rId9"/>
    <p:sldId id="2897" r:id="rId10"/>
    <p:sldId id="2903" r:id="rId11"/>
    <p:sldId id="2899" r:id="rId12"/>
    <p:sldId id="2893" r:id="rId13"/>
    <p:sldId id="2901" r:id="rId1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" id="{C18C6E5A-6EB8-42EF-B28B-DDE4169847F6}">
          <p14:sldIdLst>
            <p14:sldId id="985"/>
          </p14:sldIdLst>
        </p14:section>
        <p14:section name="Urbane Logistik" id="{62C7AD32-2B2D-4C0A-A02E-DBF5EF36AC7F}">
          <p14:sldIdLst>
            <p14:sldId id="2894"/>
          </p14:sldIdLst>
        </p14:section>
        <p14:section name="BeIntelli" id="{716A0E32-B628-435E-A5A6-02626BB63EA2}">
          <p14:sldIdLst>
            <p14:sldId id="2878"/>
            <p14:sldId id="2906"/>
            <p14:sldId id="2905"/>
            <p14:sldId id="2880"/>
            <p14:sldId id="2896"/>
            <p14:sldId id="2902"/>
            <p14:sldId id="2897"/>
            <p14:sldId id="2903"/>
            <p14:sldId id="2899"/>
            <p14:sldId id="2893"/>
            <p14:sldId id="290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ximilian Bähring" initials="MB" lastIdx="3" clrIdx="0">
    <p:extLst>
      <p:ext uri="{19B8F6BF-5375-455C-9EA6-DF929625EA0E}">
        <p15:presenceInfo xmlns:p15="http://schemas.microsoft.com/office/powerpoint/2012/main" userId="S-1-5-21-3003323892-3261151405-2812519987-113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3360"/>
    <a:srgbClr val="2D5BAD"/>
    <a:srgbClr val="7D9FDD"/>
    <a:srgbClr val="0CB458"/>
    <a:srgbClr val="F0AF8F"/>
    <a:srgbClr val="CF9377"/>
    <a:srgbClr val="FFFFFF"/>
    <a:srgbClr val="FFA7A7"/>
    <a:srgbClr val="C9C2D1"/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73" autoAdjust="0"/>
    <p:restoredTop sz="89708" autoAdjust="0"/>
  </p:normalViewPr>
  <p:slideViewPr>
    <p:cSldViewPr snapToGrid="0">
      <p:cViewPr varScale="1">
        <p:scale>
          <a:sx n="99" d="100"/>
          <a:sy n="99" d="100"/>
        </p:scale>
        <p:origin x="111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5ECF34-20C7-4F4B-B20A-16C7BF06E3AB}" type="datetimeFigureOut">
              <a:rPr lang="de-DE" smtClean="0"/>
              <a:t>29.09.2023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D154B1-63C6-41A6-B2EA-7FD25035C40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3858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FE23C6A-A616-415E-8D53-0B174BDC95AE}" type="slidenum">
              <a:rPr lang="de-DE" smtClean="0"/>
              <a:pPr>
                <a:defRPr/>
              </a:pPr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964577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D154B1-63C6-41A6-B2EA-7FD25035C405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46965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D154B1-63C6-41A6-B2EA-7FD25035C405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2869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D154B1-63C6-41A6-B2EA-7FD25035C405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61133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D154B1-63C6-41A6-B2EA-7FD25035C405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88936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FE23C6A-A616-415E-8D53-0B174BDC95AE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65906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FE23C6A-A616-415E-8D53-0B174BDC95AE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05302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Darüber hinaus hat </a:t>
            </a:r>
            <a:r>
              <a:rPr lang="de-DE" dirty="0" err="1"/>
              <a:t>BeIntelli</a:t>
            </a:r>
            <a:r>
              <a:rPr lang="de-DE" dirty="0"/>
              <a:t> den Gesamtanspruch der Öffentlichkeit zu zeigen, dass autonomes</a:t>
            </a:r>
          </a:p>
          <a:p>
            <a:endParaRPr lang="de-DE" dirty="0"/>
          </a:p>
          <a:p>
            <a:r>
              <a:rPr lang="de-DE" dirty="0"/>
              <a:t>Spezifisch für uns als FG Logistik bedeutet das dann …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FE23C6A-A616-415E-8D53-0B174BDC95AE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4631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FE23C6A-A616-415E-8D53-0B174BDC95AE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56893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FE23C6A-A616-415E-8D53-0B174BDC95AE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08658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DE" sz="1200" b="1" i="0" dirty="0">
              <a:latin typeface="Frutiger 45 Light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FE23C6A-A616-415E-8D53-0B174BDC95AE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529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sz="1200" b="1" i="0" dirty="0">
              <a:solidFill>
                <a:schemeClr val="bg1"/>
              </a:solidFill>
              <a:latin typeface="Frutiger 45 Light"/>
              <a:sym typeface="Wingdings" panose="05000000000000000000" pitchFamily="2" charset="2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FE23C6A-A616-415E-8D53-0B174BDC95AE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6904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FE23C6A-A616-415E-8D53-0B174BDC95AE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3932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tags" Target="../tags/tag3.xml"/><Relationship Id="rId7" Type="http://schemas.openxmlformats.org/officeDocument/2006/relationships/image" Target="../media/image3.jpeg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.bin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_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think-cell Folie" r:id="rId5" imgW="270" imgH="270" progId="TCLayout.ActiveDocument.1">
                  <p:embed/>
                </p:oleObj>
              </mc:Choice>
              <mc:Fallback>
                <p:oleObj name="think-cell Folie" r:id="rId5" imgW="270" imgH="270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 hidden="1"/>
          <p:cNvSpPr/>
          <p:nvPr userDrawn="1"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lvl="0" indent="0" algn="ctr" defTabSz="822325" eaLnBrk="1">
              <a:buFontTx/>
              <a:buNone/>
            </a:pPr>
            <a:endParaRPr lang="de-CH" sz="27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5" name="Rechteck 14"/>
          <p:cNvSpPr/>
          <p:nvPr userDrawn="1"/>
        </p:nvSpPr>
        <p:spPr bwMode="auto">
          <a:xfrm>
            <a:off x="1" y="1372767"/>
            <a:ext cx="8553449" cy="2520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de-CH" sz="2400" b="1" dirty="0">
              <a:solidFill>
                <a:srgbClr val="00802F"/>
              </a:solidFill>
              <a:latin typeface="Arial" charset="0"/>
            </a:endParaRPr>
          </a:p>
        </p:txBody>
      </p:sp>
      <p:sp>
        <p:nvSpPr>
          <p:cNvPr id="14" name="Rectangle 23"/>
          <p:cNvSpPr>
            <a:spLocks noGrp="1" noChangeArrowheads="1"/>
          </p:cNvSpPr>
          <p:nvPr>
            <p:ph type="subTitle" idx="1" hasCustomPrompt="1"/>
          </p:nvPr>
        </p:nvSpPr>
        <p:spPr bwMode="auto">
          <a:xfrm>
            <a:off x="551385" y="5043666"/>
            <a:ext cx="11529066" cy="329458"/>
          </a:xfrm>
          <a:prstGeom prst="rect">
            <a:avLst/>
          </a:prstGeom>
          <a:solidFill>
            <a:schemeClr val="bg1"/>
          </a:solidFill>
        </p:spPr>
        <p:txBody>
          <a:bodyPr bIns="144000">
            <a:noAutofit/>
          </a:bodyPr>
          <a:lstStyle>
            <a:lvl1pPr>
              <a:defRPr sz="2000" b="0" baseline="0" smtClean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de-CH" altLang="en-US" noProof="0" dirty="0"/>
              <a:t>Untertitel, ggf. Veranstaltungsname (max. 1 Zeile, Schriftgrösse 20, Farbe R117 G 117 B117)</a:t>
            </a:r>
          </a:p>
        </p:txBody>
      </p:sp>
      <p:sp>
        <p:nvSpPr>
          <p:cNvPr id="16" name="Rectangle 12"/>
          <p:cNvSpPr>
            <a:spLocks noGrp="1" noChangeArrowheads="1"/>
          </p:cNvSpPr>
          <p:nvPr>
            <p:ph type="ctrTitle" hasCustomPrompt="1"/>
          </p:nvPr>
        </p:nvSpPr>
        <p:spPr bwMode="auto">
          <a:xfrm>
            <a:off x="551384" y="4077072"/>
            <a:ext cx="11529067" cy="95410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de-CH" altLang="en-US" sz="2700" b="1" baseline="0" noProof="0" dirty="0" smtClean="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CH" altLang="en-US" noProof="0" dirty="0"/>
              <a:t>Titel (max. 2 Zeilen, Schriftgrösse 27, Fett, Farbe R192 G0 B0)</a:t>
            </a:r>
          </a:p>
        </p:txBody>
      </p:sp>
      <p:sp>
        <p:nvSpPr>
          <p:cNvPr id="18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51384" y="5733256"/>
            <a:ext cx="5544616" cy="318924"/>
          </a:xfrm>
          <a:prstGeom prst="rect">
            <a:avLst/>
          </a:prstGeom>
          <a:solidFill>
            <a:schemeClr val="bg1"/>
          </a:solidFill>
        </p:spPr>
        <p:txBody>
          <a:bodyPr bIns="72000"/>
          <a:lstStyle>
            <a:lvl1pPr>
              <a:defRPr/>
            </a:lvl1pPr>
          </a:lstStyle>
          <a:p>
            <a:pPr lvl="0"/>
            <a:r>
              <a:rPr lang="de-DE" dirty="0"/>
              <a:t>Autor 1 (max. 1 Zeile, Grösse 16, Farbe R0 G0 B0)</a:t>
            </a:r>
            <a:endParaRPr lang="de-CH" dirty="0"/>
          </a:p>
        </p:txBody>
      </p:sp>
      <p:sp>
        <p:nvSpPr>
          <p:cNvPr id="19" name="Textplatzhalt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51384" y="6051586"/>
            <a:ext cx="5544616" cy="360363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  <a:lvl2pPr marL="1587" indent="0">
              <a:buNone/>
              <a:defRPr/>
            </a:lvl2pPr>
            <a:lvl3pPr marL="182562" indent="0">
              <a:buNone/>
              <a:defRPr/>
            </a:lvl3pPr>
            <a:lvl4pPr marL="358775" indent="0">
              <a:buNone/>
              <a:defRPr/>
            </a:lvl4pPr>
            <a:lvl5pPr marL="538163" indent="0">
              <a:buNone/>
              <a:defRPr/>
            </a:lvl5pPr>
          </a:lstStyle>
          <a:p>
            <a:pPr lvl="0"/>
            <a:r>
              <a:rPr lang="de-DE" dirty="0"/>
              <a:t>Autor 2 </a:t>
            </a:r>
            <a:r>
              <a:rPr lang="de-CH" dirty="0"/>
              <a:t>(max. 1 Zeile, Grösse 16, Farbe R0 G0 B0)</a:t>
            </a:r>
          </a:p>
          <a:p>
            <a:pPr lvl="0"/>
            <a:endParaRPr lang="de-DE" dirty="0"/>
          </a:p>
        </p:txBody>
      </p:sp>
      <p:sp>
        <p:nvSpPr>
          <p:cNvPr id="23" name="Textplatzhalter 2"/>
          <p:cNvSpPr>
            <a:spLocks noGrp="1"/>
          </p:cNvSpPr>
          <p:nvPr>
            <p:ph type="body" sz="quarter" idx="16" hasCustomPrompt="1"/>
          </p:nvPr>
        </p:nvSpPr>
        <p:spPr>
          <a:xfrm>
            <a:off x="6384032" y="5733256"/>
            <a:ext cx="1368152" cy="318924"/>
          </a:xfrm>
          <a:prstGeom prst="rect">
            <a:avLst/>
          </a:prstGeom>
          <a:solidFill>
            <a:schemeClr val="bg1"/>
          </a:solidFill>
        </p:spPr>
        <p:txBody>
          <a:bodyPr bIns="72000"/>
          <a:lstStyle>
            <a:lvl1pPr>
              <a:defRPr/>
            </a:lvl1pPr>
          </a:lstStyle>
          <a:p>
            <a:pPr lvl="0"/>
            <a:r>
              <a:rPr lang="de-DE" dirty="0"/>
              <a:t>TT.MM.JJJJ</a:t>
            </a:r>
            <a:endParaRPr lang="de-CH" dirty="0"/>
          </a:p>
        </p:txBody>
      </p:sp>
      <p:sp>
        <p:nvSpPr>
          <p:cNvPr id="24" name="Textplatzhalt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384032" y="6051586"/>
            <a:ext cx="1368152" cy="360363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  <a:lvl2pPr marL="1587" indent="0">
              <a:buNone/>
              <a:defRPr/>
            </a:lvl2pPr>
            <a:lvl3pPr marL="182562" indent="0">
              <a:buNone/>
              <a:defRPr/>
            </a:lvl3pPr>
            <a:lvl4pPr marL="358775" indent="0">
              <a:buNone/>
              <a:defRPr/>
            </a:lvl4pPr>
            <a:lvl5pPr marL="538163" indent="0">
              <a:buNone/>
              <a:defRPr/>
            </a:lvl5pPr>
          </a:lstStyle>
          <a:p>
            <a:pPr lvl="0"/>
            <a:r>
              <a:rPr lang="de-CH" dirty="0"/>
              <a:t>Ort </a:t>
            </a:r>
          </a:p>
          <a:p>
            <a:pPr lvl="0"/>
            <a:endParaRPr lang="de-DE" dirty="0"/>
          </a:p>
        </p:txBody>
      </p:sp>
      <p:pic>
        <p:nvPicPr>
          <p:cNvPr id="6" name="Picture 7" descr="Bildergebnis fÃ¼r sbb city logistik">
            <a:extLst>
              <a:ext uri="{FF2B5EF4-FFF2-40B4-BE49-F238E27FC236}">
                <a16:creationId xmlns:a16="http://schemas.microsoft.com/office/drawing/2014/main" id="{07EBCF0C-0FB3-4B77-A200-C7196466438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84" y="1372767"/>
            <a:ext cx="4025914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fik 8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833" y="1663052"/>
            <a:ext cx="2563368" cy="1429512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717" y="1372767"/>
            <a:ext cx="3364330" cy="2520000"/>
          </a:xfrm>
          <a:prstGeom prst="rect">
            <a:avLst/>
          </a:prstGeom>
        </p:spPr>
      </p:pic>
      <p:sp>
        <p:nvSpPr>
          <p:cNvPr id="3" name="Textfeld 2"/>
          <p:cNvSpPr txBox="1"/>
          <p:nvPr userDrawn="1"/>
        </p:nvSpPr>
        <p:spPr>
          <a:xfrm>
            <a:off x="9302887" y="3293295"/>
            <a:ext cx="216726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1800" b="1" dirty="0">
                <a:solidFill>
                  <a:srgbClr val="C50E20"/>
                </a:solidFill>
              </a:rPr>
              <a:t>Fachgebiet Logistik</a:t>
            </a:r>
          </a:p>
        </p:txBody>
      </p:sp>
    </p:spTree>
    <p:extLst>
      <p:ext uri="{BB962C8B-B14F-4D97-AF65-F5344CB8AC3E}">
        <p14:creationId xmlns:p14="http://schemas.microsoft.com/office/powerpoint/2010/main" val="10239436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lt_Textbox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551384" y="147076"/>
            <a:ext cx="11160000" cy="360362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rgbClr val="666666"/>
                </a:solidFill>
              </a:defRPr>
            </a:lvl1pPr>
          </a:lstStyle>
          <a:p>
            <a:pPr lvl="0"/>
            <a:r>
              <a:rPr lang="de-DE"/>
              <a:t>Kapitel / Untertitel (Schriftgrösse 16, Farbe R102 G102 B102) </a:t>
            </a:r>
            <a:endParaRPr lang="de-CH"/>
          </a:p>
        </p:txBody>
      </p:sp>
      <p:sp>
        <p:nvSpPr>
          <p:cNvPr id="9" name="Titel 2"/>
          <p:cNvSpPr>
            <a:spLocks noGrp="1"/>
          </p:cNvSpPr>
          <p:nvPr>
            <p:ph type="title" hasCustomPrompt="1"/>
          </p:nvPr>
        </p:nvSpPr>
        <p:spPr>
          <a:xfrm>
            <a:off x="551384" y="530174"/>
            <a:ext cx="11160000" cy="405007"/>
          </a:xfrm>
          <a:prstGeom prst="rect">
            <a:avLst/>
          </a:prstGeom>
        </p:spPr>
        <p:txBody>
          <a:bodyPr/>
          <a:lstStyle>
            <a:lvl1pPr>
              <a:defRPr b="1" baseline="0">
                <a:solidFill>
                  <a:srgbClr val="C00000"/>
                </a:solidFill>
              </a:defRPr>
            </a:lvl1pPr>
          </a:lstStyle>
          <a:p>
            <a:r>
              <a:rPr lang="de-DE" dirty="0"/>
              <a:t>Action-Title (</a:t>
            </a:r>
            <a:r>
              <a:rPr lang="de-DE" dirty="0" err="1"/>
              <a:t>Schriftgrösse</a:t>
            </a:r>
            <a:r>
              <a:rPr lang="de-DE" dirty="0"/>
              <a:t> 22, Fett, Farbe </a:t>
            </a:r>
            <a:r>
              <a:rPr lang="de-CH" altLang="en-US" noProof="0" dirty="0"/>
              <a:t>R192 G0 B0</a:t>
            </a:r>
            <a:r>
              <a:rPr lang="de-DE" dirty="0"/>
              <a:t>)  </a:t>
            </a:r>
            <a:endParaRPr lang="de-CH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2" hasCustomPrompt="1"/>
          </p:nvPr>
        </p:nvSpPr>
        <p:spPr>
          <a:xfrm>
            <a:off x="6311384" y="2001982"/>
            <a:ext cx="5400000" cy="3886056"/>
          </a:xfrm>
          <a:prstGeom prst="rect">
            <a:avLst/>
          </a:prstGeom>
        </p:spPr>
        <p:txBody>
          <a:bodyPr/>
          <a:lstStyle>
            <a:lvl2pPr marL="360363" marR="0" indent="-269875" algn="l" defTabSz="270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§"/>
              <a:tabLst>
                <a:tab pos="5544000" algn="r"/>
              </a:tabLst>
              <a:defRPr kumimoji="0" lang="de-CH" sz="1400" b="0" i="0" u="none" strike="noStrike" kern="0" cap="none" spc="0" normalizeH="0" baseline="0" noProof="0"/>
            </a:lvl2pPr>
          </a:lstStyle>
          <a:p>
            <a:pPr marL="360363" marR="0" lvl="1" indent="-269875" algn="l" defTabSz="270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§"/>
              <a:tabLst>
                <a:tab pos="5544000" algn="r"/>
              </a:tabLst>
              <a:defRPr/>
            </a:pPr>
            <a:r>
              <a:rPr kumimoji="0" lang="de-CH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</a:rPr>
              <a:t>Bullet Points (Schriftgrösse 14, Farbe R0 G0 B0) </a:t>
            </a:r>
          </a:p>
          <a:p>
            <a:pPr marL="360363" marR="0" lvl="1" indent="-269875" algn="l" defTabSz="270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§"/>
              <a:tabLst>
                <a:tab pos="5544000" algn="r"/>
              </a:tabLst>
              <a:defRPr/>
            </a:pPr>
            <a:r>
              <a:rPr kumimoji="0" lang="de-CH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</a:rPr>
              <a:t>Bullet Points </a:t>
            </a:r>
            <a:r>
              <a:rPr kumimoji="0" lang="de-CH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(Schriftgrösse 14, Farbe R0 G0 B0) </a:t>
            </a:r>
          </a:p>
          <a:p>
            <a:pPr marL="360363" marR="0" lvl="1" indent="-269875" algn="l" defTabSz="270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§"/>
              <a:tabLst>
                <a:tab pos="5544000" algn="r"/>
              </a:tabLst>
              <a:defRPr/>
            </a:pPr>
            <a:r>
              <a:rPr kumimoji="0" lang="de-CH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</a:rPr>
              <a:t>Bullet Points </a:t>
            </a:r>
            <a:r>
              <a:rPr kumimoji="0" lang="de-CH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(Schriftgrösse 14, Farbe R0 G0 B0) </a:t>
            </a:r>
          </a:p>
        </p:txBody>
      </p:sp>
      <p:sp>
        <p:nvSpPr>
          <p:cNvPr id="7" name="Inhaltsplatzhalter 3"/>
          <p:cNvSpPr>
            <a:spLocks noGrp="1"/>
          </p:cNvSpPr>
          <p:nvPr>
            <p:ph sz="quarter" idx="13" hasCustomPrompt="1"/>
          </p:nvPr>
        </p:nvSpPr>
        <p:spPr>
          <a:xfrm>
            <a:off x="551384" y="2001982"/>
            <a:ext cx="5400000" cy="3886056"/>
          </a:xfrm>
          <a:prstGeom prst="rect">
            <a:avLst/>
          </a:prstGeom>
        </p:spPr>
        <p:txBody>
          <a:bodyPr/>
          <a:lstStyle>
            <a:lvl2pPr marL="360363" marR="0" indent="-269875" algn="l" defTabSz="270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§"/>
              <a:tabLst>
                <a:tab pos="5544000" algn="r"/>
              </a:tabLst>
              <a:defRPr kumimoji="0" lang="de-CH" sz="1400" b="0" i="0" u="none" strike="noStrike" kern="0" cap="none" spc="0" normalizeH="0" baseline="0" noProof="0"/>
            </a:lvl2pPr>
          </a:lstStyle>
          <a:p>
            <a:pPr marL="360363" marR="0" lvl="1" indent="-269875" algn="l" defTabSz="270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§"/>
              <a:tabLst>
                <a:tab pos="5544000" algn="r"/>
              </a:tabLst>
              <a:defRPr/>
            </a:pPr>
            <a:r>
              <a:rPr kumimoji="0" lang="de-CH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</a:rPr>
              <a:t>Bullet Points (Schriftgrösse 14, Farbe R0 G0 B0) </a:t>
            </a:r>
          </a:p>
          <a:p>
            <a:pPr marL="360363" marR="0" lvl="1" indent="-269875" algn="l" defTabSz="270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§"/>
              <a:tabLst>
                <a:tab pos="5544000" algn="r"/>
              </a:tabLst>
              <a:defRPr/>
            </a:pPr>
            <a:r>
              <a:rPr kumimoji="0" lang="de-CH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</a:rPr>
              <a:t>Bullet Points </a:t>
            </a:r>
            <a:r>
              <a:rPr kumimoji="0" lang="de-CH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(Schriftgrösse 14, Farbe R0 G0 B0) </a:t>
            </a:r>
          </a:p>
          <a:p>
            <a:pPr marL="360363" marR="0" lvl="1" indent="-269875" algn="l" defTabSz="270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§"/>
              <a:tabLst>
                <a:tab pos="5544000" algn="r"/>
              </a:tabLst>
              <a:defRPr/>
            </a:pPr>
            <a:r>
              <a:rPr kumimoji="0" lang="de-CH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</a:rPr>
              <a:t>Bullet Points </a:t>
            </a:r>
            <a:r>
              <a:rPr kumimoji="0" lang="de-CH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(Schriftgrösse 14, Farbe R0 G0 B0) </a:t>
            </a:r>
          </a:p>
        </p:txBody>
      </p:sp>
      <p:cxnSp>
        <p:nvCxnSpPr>
          <p:cNvPr id="13" name="Gerader Verbinder 12"/>
          <p:cNvCxnSpPr>
            <a:cxnSpLocks/>
          </p:cNvCxnSpPr>
          <p:nvPr userDrawn="1"/>
        </p:nvCxnSpPr>
        <p:spPr bwMode="auto">
          <a:xfrm>
            <a:off x="551384" y="1828800"/>
            <a:ext cx="5400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Gerader Verbinder 13"/>
          <p:cNvCxnSpPr>
            <a:cxnSpLocks/>
          </p:cNvCxnSpPr>
          <p:nvPr userDrawn="1"/>
        </p:nvCxnSpPr>
        <p:spPr bwMode="auto">
          <a:xfrm>
            <a:off x="6311384" y="1828800"/>
            <a:ext cx="5400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platzhalter 6">
            <a:extLst>
              <a:ext uri="{FF2B5EF4-FFF2-40B4-BE49-F238E27FC236}">
                <a16:creationId xmlns:a16="http://schemas.microsoft.com/office/drawing/2014/main" id="{D4D1F921-DD94-43B5-A3F2-0874C5D1C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79177" y="6175375"/>
            <a:ext cx="4781005" cy="615418"/>
          </a:xfrm>
          <a:prstGeom prst="rect">
            <a:avLst/>
          </a:prstGeom>
        </p:spPr>
        <p:txBody>
          <a:bodyPr/>
          <a:lstStyle>
            <a:lvl1pPr algn="r">
              <a:defRPr sz="110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de-DE" dirty="0"/>
              <a:t>Quelle einfügen</a:t>
            </a:r>
          </a:p>
        </p:txBody>
      </p:sp>
      <p:sp>
        <p:nvSpPr>
          <p:cNvPr id="16" name="Textplatzhalter 14">
            <a:extLst>
              <a:ext uri="{FF2B5EF4-FFF2-40B4-BE49-F238E27FC236}">
                <a16:creationId xmlns:a16="http://schemas.microsoft.com/office/drawing/2014/main" id="{68430FF4-2857-4EE6-BCBF-06DCBD76EBA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0863" y="1281113"/>
            <a:ext cx="5400000" cy="547687"/>
          </a:xfrm>
          <a:prstGeom prst="rect">
            <a:avLst/>
          </a:prstGeom>
        </p:spPr>
        <p:txBody>
          <a:bodyPr anchor="b"/>
          <a:lstStyle>
            <a:lvl1pPr>
              <a:defRPr b="1" baseline="0"/>
            </a:lvl1pPr>
          </a:lstStyle>
          <a:p>
            <a:pPr lvl="0"/>
            <a:r>
              <a:rPr lang="de-DE" dirty="0"/>
              <a:t>Überschrift 1 (Arial 16, fett, Zeilenabstand 1,15 , max. 2 Zeilen)</a:t>
            </a:r>
          </a:p>
        </p:txBody>
      </p:sp>
      <p:sp>
        <p:nvSpPr>
          <p:cNvPr id="17" name="Textplatzhalter 14">
            <a:extLst>
              <a:ext uri="{FF2B5EF4-FFF2-40B4-BE49-F238E27FC236}">
                <a16:creationId xmlns:a16="http://schemas.microsoft.com/office/drawing/2014/main" id="{2EBE3E57-17E6-4031-9476-F4AD62CE961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10863" y="1281113"/>
            <a:ext cx="5400521" cy="547687"/>
          </a:xfrm>
          <a:prstGeom prst="rect">
            <a:avLst/>
          </a:prstGeom>
        </p:spPr>
        <p:txBody>
          <a:bodyPr anchor="b"/>
          <a:lstStyle>
            <a:lvl1pPr>
              <a:defRPr b="1" baseline="0"/>
            </a:lvl1pPr>
          </a:lstStyle>
          <a:p>
            <a:pPr lvl="0"/>
            <a:r>
              <a:rPr lang="de-DE" dirty="0"/>
              <a:t>Überschrift 1 (Arial 16, fett, Zeilenabstand 1,15, max. 2 Zeilen)</a:t>
            </a:r>
          </a:p>
        </p:txBody>
      </p:sp>
    </p:spTree>
    <p:extLst>
      <p:ext uri="{BB962C8B-B14F-4D97-AF65-F5344CB8AC3E}">
        <p14:creationId xmlns:p14="http://schemas.microsoft.com/office/powerpoint/2010/main" val="1844091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lt_Textbox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551384" y="147076"/>
            <a:ext cx="11160000" cy="360362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rgbClr val="666666"/>
                </a:solidFill>
              </a:defRPr>
            </a:lvl1pPr>
          </a:lstStyle>
          <a:p>
            <a:pPr lvl="0"/>
            <a:r>
              <a:rPr lang="de-DE"/>
              <a:t>Kapitel / Untertitel (Schriftgrösse 16, Farbe R102 G102 B102) </a:t>
            </a:r>
            <a:endParaRPr lang="de-CH"/>
          </a:p>
        </p:txBody>
      </p:sp>
      <p:sp>
        <p:nvSpPr>
          <p:cNvPr id="9" name="Titel 2"/>
          <p:cNvSpPr>
            <a:spLocks noGrp="1"/>
          </p:cNvSpPr>
          <p:nvPr>
            <p:ph type="title" hasCustomPrompt="1"/>
          </p:nvPr>
        </p:nvSpPr>
        <p:spPr>
          <a:xfrm>
            <a:off x="551384" y="530174"/>
            <a:ext cx="11160000" cy="405007"/>
          </a:xfrm>
          <a:prstGeom prst="rect">
            <a:avLst/>
          </a:prstGeom>
        </p:spPr>
        <p:txBody>
          <a:bodyPr/>
          <a:lstStyle>
            <a:lvl1pPr>
              <a:defRPr b="1" baseline="0">
                <a:solidFill>
                  <a:srgbClr val="C00000"/>
                </a:solidFill>
              </a:defRPr>
            </a:lvl1pPr>
          </a:lstStyle>
          <a:p>
            <a:r>
              <a:rPr lang="de-DE" dirty="0"/>
              <a:t>Action-Title (</a:t>
            </a:r>
            <a:r>
              <a:rPr lang="de-DE" dirty="0" err="1"/>
              <a:t>Schriftgrösse</a:t>
            </a:r>
            <a:r>
              <a:rPr lang="de-DE" dirty="0"/>
              <a:t> 22, Fett, Farbe </a:t>
            </a:r>
            <a:r>
              <a:rPr lang="de-CH" altLang="en-US" noProof="0" dirty="0"/>
              <a:t>R192 G0 B0</a:t>
            </a:r>
            <a:r>
              <a:rPr lang="de-DE" dirty="0"/>
              <a:t>)  </a:t>
            </a:r>
            <a:endParaRPr lang="de-CH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2" hasCustomPrompt="1"/>
          </p:nvPr>
        </p:nvSpPr>
        <p:spPr>
          <a:xfrm>
            <a:off x="8111384" y="1828800"/>
            <a:ext cx="3600000" cy="4059238"/>
          </a:xfrm>
          <a:prstGeom prst="rect">
            <a:avLst/>
          </a:prstGeom>
        </p:spPr>
        <p:txBody>
          <a:bodyPr/>
          <a:lstStyle>
            <a:lvl2pPr marL="360363" marR="0" indent="-269875" algn="l" defTabSz="270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§"/>
              <a:tabLst>
                <a:tab pos="5544000" algn="r"/>
              </a:tabLst>
              <a:defRPr kumimoji="0" lang="de-CH" sz="1400" b="0" i="0" u="none" strike="noStrike" kern="0" cap="none" spc="0" normalizeH="0" baseline="0" noProof="0"/>
            </a:lvl2pPr>
          </a:lstStyle>
          <a:p>
            <a:pPr marL="360363" marR="0" lvl="1" indent="-269875" algn="l" defTabSz="270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§"/>
              <a:tabLst>
                <a:tab pos="5544000" algn="r"/>
              </a:tabLst>
              <a:defRPr/>
            </a:pPr>
            <a:r>
              <a:rPr kumimoji="0" lang="de-CH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</a:rPr>
              <a:t>Bullet Points (Schriftgrösse 14, Farbe R0 G0 B0) </a:t>
            </a:r>
          </a:p>
          <a:p>
            <a:pPr marL="360363" marR="0" lvl="1" indent="-269875" algn="l" defTabSz="270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§"/>
              <a:tabLst>
                <a:tab pos="5544000" algn="r"/>
              </a:tabLst>
              <a:defRPr/>
            </a:pPr>
            <a:r>
              <a:rPr kumimoji="0" lang="de-CH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</a:rPr>
              <a:t>Bullet Points </a:t>
            </a:r>
            <a:r>
              <a:rPr kumimoji="0" lang="de-CH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(Schriftgrösse 14, Farbe R0 G0 B0) </a:t>
            </a:r>
          </a:p>
          <a:p>
            <a:pPr marL="360363" marR="0" lvl="1" indent="-269875" algn="l" defTabSz="270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§"/>
              <a:tabLst>
                <a:tab pos="5544000" algn="r"/>
              </a:tabLst>
              <a:defRPr/>
            </a:pPr>
            <a:r>
              <a:rPr kumimoji="0" lang="de-CH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</a:rPr>
              <a:t>Bullet Points </a:t>
            </a:r>
            <a:r>
              <a:rPr kumimoji="0" lang="de-CH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(Schriftgrösse 14, Farbe R0 G0 B0) </a:t>
            </a:r>
          </a:p>
        </p:txBody>
      </p:sp>
      <p:sp>
        <p:nvSpPr>
          <p:cNvPr id="7" name="Inhaltsplatzhalter 3"/>
          <p:cNvSpPr>
            <a:spLocks noGrp="1"/>
          </p:cNvSpPr>
          <p:nvPr>
            <p:ph sz="quarter" idx="13" hasCustomPrompt="1"/>
          </p:nvPr>
        </p:nvSpPr>
        <p:spPr>
          <a:xfrm>
            <a:off x="551384" y="1828800"/>
            <a:ext cx="3600000" cy="4059238"/>
          </a:xfrm>
          <a:prstGeom prst="rect">
            <a:avLst/>
          </a:prstGeom>
        </p:spPr>
        <p:txBody>
          <a:bodyPr/>
          <a:lstStyle>
            <a:lvl2pPr marL="360363" marR="0" indent="-269875" algn="l" defTabSz="270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§"/>
              <a:tabLst>
                <a:tab pos="5544000" algn="r"/>
              </a:tabLst>
              <a:defRPr kumimoji="0" lang="de-CH" sz="1400" b="0" i="0" u="none" strike="noStrike" kern="0" cap="none" spc="0" normalizeH="0" baseline="0" noProof="0"/>
            </a:lvl2pPr>
          </a:lstStyle>
          <a:p>
            <a:pPr marL="360363" marR="0" lvl="1" indent="-269875" algn="l" defTabSz="270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§"/>
              <a:tabLst>
                <a:tab pos="5544000" algn="r"/>
              </a:tabLst>
              <a:defRPr/>
            </a:pPr>
            <a:r>
              <a:rPr kumimoji="0" lang="de-CH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</a:rPr>
              <a:t>Bullet Points (Schriftgrösse 14, Farbe R0 G0 B0) </a:t>
            </a:r>
          </a:p>
          <a:p>
            <a:pPr marL="360363" marR="0" lvl="1" indent="-269875" algn="l" defTabSz="270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§"/>
              <a:tabLst>
                <a:tab pos="5544000" algn="r"/>
              </a:tabLst>
              <a:defRPr/>
            </a:pPr>
            <a:r>
              <a:rPr kumimoji="0" lang="de-CH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</a:rPr>
              <a:t>Bullet Points </a:t>
            </a:r>
            <a:r>
              <a:rPr kumimoji="0" lang="de-CH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(Schriftgrösse 14, Farbe R0 G0 B0) </a:t>
            </a:r>
          </a:p>
          <a:p>
            <a:pPr marL="360363" marR="0" lvl="1" indent="-269875" algn="l" defTabSz="270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§"/>
              <a:tabLst>
                <a:tab pos="5544000" algn="r"/>
              </a:tabLst>
              <a:defRPr/>
            </a:pPr>
            <a:r>
              <a:rPr kumimoji="0" lang="de-CH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</a:rPr>
              <a:t>Bullet Points </a:t>
            </a:r>
            <a:r>
              <a:rPr kumimoji="0" lang="de-CH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(Schriftgrösse 14, Farbe R0 G0 B0) </a:t>
            </a:r>
          </a:p>
        </p:txBody>
      </p:sp>
      <p:sp>
        <p:nvSpPr>
          <p:cNvPr id="8" name="Inhaltsplatzhalter 3"/>
          <p:cNvSpPr>
            <a:spLocks noGrp="1"/>
          </p:cNvSpPr>
          <p:nvPr>
            <p:ph sz="quarter" idx="14" hasCustomPrompt="1"/>
          </p:nvPr>
        </p:nvSpPr>
        <p:spPr>
          <a:xfrm>
            <a:off x="551384" y="1281545"/>
            <a:ext cx="3600000" cy="547255"/>
          </a:xfrm>
          <a:prstGeom prst="rect">
            <a:avLst/>
          </a:prstGeom>
        </p:spPr>
        <p:txBody>
          <a:bodyPr anchor="b"/>
          <a:lstStyle>
            <a:lvl1pPr marL="87313" marR="0" indent="0" algn="l" defTabSz="270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Frutiger 45 Light" pitchFamily="34" charset="0"/>
              <a:buNone/>
              <a:tabLst>
                <a:tab pos="5544000" algn="r"/>
              </a:tabLst>
              <a:defRPr kumimoji="0" lang="de-CH" sz="1600" b="1" i="0" u="none" strike="noStrike" kern="0" cap="none" spc="0" normalizeH="0" baseline="0" noProof="0"/>
            </a:lvl1pPr>
            <a:lvl2pPr marL="360363" marR="0" indent="-269875" algn="l" defTabSz="270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§"/>
              <a:tabLst>
                <a:tab pos="5544000" algn="r"/>
              </a:tabLst>
              <a:defRPr kumimoji="0" lang="de-CH" sz="1400" b="0" i="0" u="none" strike="noStrike" kern="0" cap="none" spc="0" normalizeH="0" baseline="0" noProof="0"/>
            </a:lvl2pPr>
          </a:lstStyle>
          <a:p>
            <a:pPr marL="87313" marR="0" lvl="0" indent="0" algn="l" defTabSz="270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Frutiger 45 Light" pitchFamily="34" charset="0"/>
              <a:buNone/>
              <a:tabLst>
                <a:tab pos="5544000" algn="r"/>
              </a:tabLst>
              <a:defRPr/>
            </a:pPr>
            <a:r>
              <a:rPr kumimoji="0" lang="de-CH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Überschrift 1 (Schriftgrösse 14. Fett, Farbe R0 G0 B0) </a:t>
            </a:r>
          </a:p>
        </p:txBody>
      </p:sp>
      <p:sp>
        <p:nvSpPr>
          <p:cNvPr id="10" name="Inhaltsplatzhalter 3"/>
          <p:cNvSpPr>
            <a:spLocks noGrp="1"/>
          </p:cNvSpPr>
          <p:nvPr>
            <p:ph sz="quarter" idx="15" hasCustomPrompt="1"/>
          </p:nvPr>
        </p:nvSpPr>
        <p:spPr>
          <a:xfrm>
            <a:off x="8111384" y="1281545"/>
            <a:ext cx="3600000" cy="547255"/>
          </a:xfrm>
          <a:prstGeom prst="rect">
            <a:avLst/>
          </a:prstGeom>
        </p:spPr>
        <p:txBody>
          <a:bodyPr anchor="b"/>
          <a:lstStyle>
            <a:lvl1pPr marL="87313" marR="0" indent="0" algn="l" defTabSz="270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Frutiger 45 Light" pitchFamily="34" charset="0"/>
              <a:buNone/>
              <a:tabLst>
                <a:tab pos="5544000" algn="r"/>
              </a:tabLst>
              <a:defRPr kumimoji="0" lang="de-CH" sz="1600" b="1" i="0" u="none" strike="noStrike" kern="0" cap="none" spc="0" normalizeH="0" baseline="0" noProof="0"/>
            </a:lvl1pPr>
            <a:lvl2pPr marL="360363" marR="0" indent="-269875" algn="l" defTabSz="270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§"/>
              <a:tabLst>
                <a:tab pos="5544000" algn="r"/>
              </a:tabLst>
              <a:defRPr kumimoji="0" lang="de-CH" sz="1400" b="0" i="0" u="none" strike="noStrike" kern="0" cap="none" spc="0" normalizeH="0" baseline="0" noProof="0"/>
            </a:lvl2pPr>
          </a:lstStyle>
          <a:p>
            <a:pPr marL="87313" marR="0" lvl="0" indent="0" algn="l" defTabSz="270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Frutiger 45 Light" pitchFamily="34" charset="0"/>
              <a:buNone/>
              <a:tabLst>
                <a:tab pos="5544000" algn="r"/>
              </a:tabLst>
              <a:defRPr/>
            </a:pPr>
            <a:r>
              <a:rPr kumimoji="0" lang="de-CH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Überschrift 1 (Schriftgrösse 14. Fett, Farbe R0 G0 B0) </a:t>
            </a:r>
          </a:p>
        </p:txBody>
      </p:sp>
      <p:cxnSp>
        <p:nvCxnSpPr>
          <p:cNvPr id="13" name="Gerader Verbinder 12"/>
          <p:cNvCxnSpPr>
            <a:cxnSpLocks/>
          </p:cNvCxnSpPr>
          <p:nvPr userDrawn="1"/>
        </p:nvCxnSpPr>
        <p:spPr bwMode="auto">
          <a:xfrm>
            <a:off x="551384" y="1828800"/>
            <a:ext cx="3600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Gerader Verbinder 13"/>
          <p:cNvCxnSpPr>
            <a:cxnSpLocks/>
          </p:cNvCxnSpPr>
          <p:nvPr userDrawn="1"/>
        </p:nvCxnSpPr>
        <p:spPr bwMode="auto">
          <a:xfrm>
            <a:off x="8111384" y="1828800"/>
            <a:ext cx="3600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platzhalter 6">
            <a:extLst>
              <a:ext uri="{FF2B5EF4-FFF2-40B4-BE49-F238E27FC236}">
                <a16:creationId xmlns:a16="http://schemas.microsoft.com/office/drawing/2014/main" id="{D4D1F921-DD94-43B5-A3F2-0874C5D1C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79177" y="6175375"/>
            <a:ext cx="4781005" cy="615418"/>
          </a:xfrm>
          <a:prstGeom prst="rect">
            <a:avLst/>
          </a:prstGeom>
        </p:spPr>
        <p:txBody>
          <a:bodyPr/>
          <a:lstStyle>
            <a:lvl1pPr algn="r">
              <a:defRPr sz="110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de-DE" dirty="0"/>
              <a:t>Quelle einfügen</a:t>
            </a:r>
          </a:p>
        </p:txBody>
      </p:sp>
      <p:sp>
        <p:nvSpPr>
          <p:cNvPr id="11" name="Inhaltsplatzhalter 3">
            <a:extLst>
              <a:ext uri="{FF2B5EF4-FFF2-40B4-BE49-F238E27FC236}">
                <a16:creationId xmlns:a16="http://schemas.microsoft.com/office/drawing/2014/main" id="{18B3C8F9-3079-4C39-A92E-4EA65730E099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331384" y="1828800"/>
            <a:ext cx="3600000" cy="4059238"/>
          </a:xfrm>
          <a:prstGeom prst="rect">
            <a:avLst/>
          </a:prstGeom>
        </p:spPr>
        <p:txBody>
          <a:bodyPr/>
          <a:lstStyle>
            <a:lvl2pPr marL="360363" marR="0" indent="-269875" algn="l" defTabSz="270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§"/>
              <a:tabLst>
                <a:tab pos="5544000" algn="r"/>
              </a:tabLst>
              <a:defRPr kumimoji="0" lang="de-CH" sz="1400" b="0" i="0" u="none" strike="noStrike" kern="0" cap="none" spc="0" normalizeH="0" baseline="0" noProof="0"/>
            </a:lvl2pPr>
          </a:lstStyle>
          <a:p>
            <a:pPr marL="360363" marR="0" lvl="1" indent="-269875" algn="l" defTabSz="270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§"/>
              <a:tabLst>
                <a:tab pos="5544000" algn="r"/>
              </a:tabLst>
              <a:defRPr/>
            </a:pPr>
            <a:r>
              <a:rPr kumimoji="0" lang="de-CH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</a:rPr>
              <a:t>Bullet Points (Schriftgrösse 14, Farbe R0 G0 B0) </a:t>
            </a:r>
          </a:p>
          <a:p>
            <a:pPr marL="360363" marR="0" lvl="1" indent="-269875" algn="l" defTabSz="270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§"/>
              <a:tabLst>
                <a:tab pos="5544000" algn="r"/>
              </a:tabLst>
              <a:defRPr/>
            </a:pPr>
            <a:r>
              <a:rPr kumimoji="0" lang="de-CH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</a:rPr>
              <a:t>Bullet Points </a:t>
            </a:r>
            <a:r>
              <a:rPr kumimoji="0" lang="de-CH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(Schriftgrösse 14, Farbe R0 G0 B0) </a:t>
            </a:r>
          </a:p>
          <a:p>
            <a:pPr marL="360363" marR="0" lvl="1" indent="-269875" algn="l" defTabSz="270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§"/>
              <a:tabLst>
                <a:tab pos="5544000" algn="r"/>
              </a:tabLst>
              <a:defRPr/>
            </a:pPr>
            <a:r>
              <a:rPr kumimoji="0" lang="de-CH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</a:rPr>
              <a:t>Bullet Points </a:t>
            </a:r>
            <a:r>
              <a:rPr kumimoji="0" lang="de-CH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(Schriftgrösse 14, Farbe R0 G0 B0) </a:t>
            </a:r>
          </a:p>
        </p:txBody>
      </p:sp>
      <p:sp>
        <p:nvSpPr>
          <p:cNvPr id="12" name="Inhaltsplatzhalter 3">
            <a:extLst>
              <a:ext uri="{FF2B5EF4-FFF2-40B4-BE49-F238E27FC236}">
                <a16:creationId xmlns:a16="http://schemas.microsoft.com/office/drawing/2014/main" id="{961F20B1-7A88-4AC2-88B0-63DA3DE933B4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331384" y="1281545"/>
            <a:ext cx="3600000" cy="547255"/>
          </a:xfrm>
          <a:prstGeom prst="rect">
            <a:avLst/>
          </a:prstGeom>
        </p:spPr>
        <p:txBody>
          <a:bodyPr anchor="b"/>
          <a:lstStyle>
            <a:lvl1pPr marL="87313" marR="0" indent="0" algn="l" defTabSz="270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Frutiger 45 Light" pitchFamily="34" charset="0"/>
              <a:buNone/>
              <a:tabLst>
                <a:tab pos="5544000" algn="r"/>
              </a:tabLst>
              <a:defRPr kumimoji="0" lang="de-CH" sz="1600" b="1" i="0" u="none" strike="noStrike" kern="0" cap="none" spc="0" normalizeH="0" baseline="0" noProof="0"/>
            </a:lvl1pPr>
            <a:lvl2pPr marL="360363" marR="0" indent="-269875" algn="l" defTabSz="270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§"/>
              <a:tabLst>
                <a:tab pos="5544000" algn="r"/>
              </a:tabLst>
              <a:defRPr kumimoji="0" lang="de-CH" sz="1400" b="0" i="0" u="none" strike="noStrike" kern="0" cap="none" spc="0" normalizeH="0" baseline="0" noProof="0"/>
            </a:lvl2pPr>
          </a:lstStyle>
          <a:p>
            <a:pPr marL="87313" marR="0" lvl="0" indent="0" algn="l" defTabSz="270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Frutiger 45 Light" pitchFamily="34" charset="0"/>
              <a:buNone/>
              <a:tabLst>
                <a:tab pos="5544000" algn="r"/>
              </a:tabLst>
              <a:defRPr/>
            </a:pPr>
            <a:r>
              <a:rPr kumimoji="0" lang="de-CH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Überschrift 1 (Schriftgrösse 14. Fett, Farbe R0 G0 B0) </a:t>
            </a:r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7CAE2B86-9462-4DED-8BC1-E9339AE16FBC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4331384" y="1828800"/>
            <a:ext cx="3600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2554976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3969D8-EFDC-5C46-9498-C54E67B1F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192" y="431630"/>
            <a:ext cx="11051615" cy="425029"/>
          </a:xfrm>
          <a:ln>
            <a:noFill/>
          </a:ln>
        </p:spPr>
        <p:txBody>
          <a:bodyPr lIns="0" anchor="t">
            <a:normAutofit/>
          </a:bodyPr>
          <a:lstStyle>
            <a:lvl1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Avenir Next LT Pro" panose="020B0504020202020204" pitchFamily="34" charset="0"/>
              </a:defRPr>
            </a:lvl1pPr>
          </a:lstStyle>
          <a:p>
            <a:r>
              <a:rPr lang="en-US" noProof="0" dirty="0" err="1"/>
              <a:t>Mastertitelformat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</p:txBody>
      </p:sp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B7B007A9-3B96-3C46-97C0-656BB5A7A3C6}"/>
              </a:ext>
            </a:extLst>
          </p:cNvPr>
          <p:cNvCxnSpPr>
            <a:cxnSpLocks/>
          </p:cNvCxnSpPr>
          <p:nvPr userDrawn="1"/>
        </p:nvCxnSpPr>
        <p:spPr>
          <a:xfrm>
            <a:off x="570193" y="856659"/>
            <a:ext cx="11051615" cy="0"/>
          </a:xfrm>
          <a:prstGeom prst="line">
            <a:avLst/>
          </a:prstGeom>
          <a:ln w="19050">
            <a:solidFill>
              <a:srgbClr val="C50E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5200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551384" y="1224281"/>
            <a:ext cx="11159999" cy="360040"/>
          </a:xfrm>
          <a:prstGeom prst="rect">
            <a:avLst/>
          </a:prstGeom>
        </p:spPr>
        <p:txBody>
          <a:bodyPr/>
          <a:lstStyle>
            <a:lvl1pPr marL="447675" marR="0" indent="-4476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447675" algn="l"/>
              </a:tabLst>
              <a:defRPr sz="1800" b="1" baseline="0">
                <a:solidFill>
                  <a:srgbClr val="C00000"/>
                </a:solidFill>
              </a:defRPr>
            </a:lvl1pPr>
            <a:lvl2pPr marL="496888" indent="-225425">
              <a:defRPr sz="1800"/>
            </a:lvl2pPr>
            <a:lvl3pPr marL="639763" indent="-139700">
              <a:defRPr sz="1800"/>
            </a:lvl3pPr>
            <a:lvl4pPr marL="777875" indent="-141288">
              <a:defRPr sz="1800"/>
            </a:lvl4pPr>
            <a:lvl5pPr marL="938213" indent="-157163">
              <a:defRPr sz="1800"/>
            </a:lvl5pPr>
          </a:lstStyle>
          <a:p>
            <a:pPr marL="447675" marR="0" lvl="0" indent="-4476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447675" algn="l"/>
              </a:tabLst>
              <a:defRPr/>
            </a:pPr>
            <a:r>
              <a:rPr lang="de-DE" dirty="0"/>
              <a:t>Titel Kapitel (</a:t>
            </a:r>
            <a:r>
              <a:rPr lang="de-DE" dirty="0" err="1"/>
              <a:t>Schriftgrösse</a:t>
            </a:r>
            <a:r>
              <a:rPr lang="de-DE" dirty="0"/>
              <a:t> 18) </a:t>
            </a:r>
          </a:p>
        </p:txBody>
      </p:sp>
      <p:sp>
        <p:nvSpPr>
          <p:cNvPr id="103" name="Textplatzhalter 7"/>
          <p:cNvSpPr>
            <a:spLocks noGrp="1"/>
          </p:cNvSpPr>
          <p:nvPr>
            <p:ph type="body" sz="quarter" idx="15" hasCustomPrompt="1"/>
          </p:nvPr>
        </p:nvSpPr>
        <p:spPr>
          <a:xfrm>
            <a:off x="551384" y="2241337"/>
            <a:ext cx="11159999" cy="361624"/>
          </a:xfrm>
          <a:prstGeom prst="rect">
            <a:avLst/>
          </a:prstGeom>
        </p:spPr>
        <p:txBody>
          <a:bodyPr/>
          <a:lstStyle>
            <a:lvl1pPr marL="447675" marR="0" indent="-4476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>
                <a:tab pos="447675" algn="l"/>
              </a:tabLst>
              <a:defRPr lang="de-DE" sz="1800" b="1" baseline="0" dirty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1pPr>
            <a:lvl2pPr marL="496888" indent="-225425">
              <a:defRPr sz="1800"/>
            </a:lvl2pPr>
            <a:lvl3pPr marL="639763" indent="-139700">
              <a:defRPr sz="1800"/>
            </a:lvl3pPr>
            <a:lvl4pPr marL="777875" indent="-141288">
              <a:defRPr sz="1800"/>
            </a:lvl4pPr>
            <a:lvl5pPr marL="938213" indent="-157163">
              <a:defRPr sz="1800"/>
            </a:lvl5pPr>
          </a:lstStyle>
          <a:p>
            <a:pPr marL="447675" marR="0" lvl="0" indent="-4476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>
                <a:tab pos="447675" algn="l"/>
              </a:tabLst>
              <a:defRPr/>
            </a:pPr>
            <a:r>
              <a:rPr lang="de-DE" dirty="0"/>
              <a:t>Titel Kapitel (</a:t>
            </a:r>
            <a:r>
              <a:rPr lang="de-DE" dirty="0" err="1"/>
              <a:t>Schriftgrösse</a:t>
            </a:r>
            <a:r>
              <a:rPr lang="de-DE" dirty="0"/>
              <a:t> 18) </a:t>
            </a:r>
          </a:p>
        </p:txBody>
      </p:sp>
      <p:sp>
        <p:nvSpPr>
          <p:cNvPr id="104" name="Textplatzhalter 7"/>
          <p:cNvSpPr>
            <a:spLocks noGrp="1"/>
          </p:cNvSpPr>
          <p:nvPr>
            <p:ph type="body" sz="quarter" idx="16" hasCustomPrompt="1"/>
          </p:nvPr>
        </p:nvSpPr>
        <p:spPr>
          <a:xfrm>
            <a:off x="551384" y="2750657"/>
            <a:ext cx="11159999" cy="361624"/>
          </a:xfrm>
          <a:prstGeom prst="rect">
            <a:avLst/>
          </a:prstGeom>
        </p:spPr>
        <p:txBody>
          <a:bodyPr/>
          <a:lstStyle>
            <a:lvl1pPr marL="447675" marR="0" indent="-4476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 startAt="4"/>
              <a:tabLst>
                <a:tab pos="447675" algn="l"/>
              </a:tabLst>
              <a:defRPr lang="de-DE" sz="1800" b="1" baseline="0" dirty="0" smtClean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1pPr>
            <a:lvl2pPr marL="496888" indent="-225425">
              <a:defRPr sz="1800"/>
            </a:lvl2pPr>
            <a:lvl3pPr marL="639763" indent="-139700">
              <a:defRPr sz="1800"/>
            </a:lvl3pPr>
            <a:lvl4pPr marL="777875" indent="-141288">
              <a:defRPr sz="1800"/>
            </a:lvl4pPr>
            <a:lvl5pPr marL="938213" indent="-157163">
              <a:defRPr sz="1800"/>
            </a:lvl5pPr>
          </a:lstStyle>
          <a:p>
            <a:pPr marL="447675" marR="0" lvl="0" indent="-4476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 startAt="4"/>
              <a:tabLst>
                <a:tab pos="447675" algn="l"/>
              </a:tabLst>
              <a:defRPr/>
            </a:pPr>
            <a:r>
              <a:rPr lang="de-DE" dirty="0"/>
              <a:t>Titel Kapitel (</a:t>
            </a:r>
            <a:r>
              <a:rPr lang="de-DE" dirty="0" err="1"/>
              <a:t>Schriftgrösse</a:t>
            </a:r>
            <a:r>
              <a:rPr lang="de-DE" dirty="0"/>
              <a:t> 18) </a:t>
            </a:r>
          </a:p>
          <a:p>
            <a:pPr lvl="0"/>
            <a:endParaRPr lang="de-DE" dirty="0"/>
          </a:p>
        </p:txBody>
      </p:sp>
      <p:sp>
        <p:nvSpPr>
          <p:cNvPr id="105" name="Textplatzhalter 7"/>
          <p:cNvSpPr>
            <a:spLocks noGrp="1"/>
          </p:cNvSpPr>
          <p:nvPr>
            <p:ph type="body" sz="quarter" idx="17" hasCustomPrompt="1"/>
          </p:nvPr>
        </p:nvSpPr>
        <p:spPr>
          <a:xfrm>
            <a:off x="551384" y="3259977"/>
            <a:ext cx="11159999" cy="361624"/>
          </a:xfrm>
          <a:prstGeom prst="rect">
            <a:avLst/>
          </a:prstGeom>
        </p:spPr>
        <p:txBody>
          <a:bodyPr/>
          <a:lstStyle>
            <a:lvl1pPr marL="447675" marR="0" indent="-4476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 startAt="5"/>
              <a:tabLst>
                <a:tab pos="447675" algn="l"/>
              </a:tabLst>
              <a:defRPr lang="de-DE" sz="1800" b="1" baseline="0" dirty="0" smtClean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1pPr>
            <a:lvl2pPr marL="496888" indent="-225425">
              <a:defRPr sz="1800"/>
            </a:lvl2pPr>
            <a:lvl3pPr marL="639763" indent="-139700">
              <a:defRPr sz="1800"/>
            </a:lvl3pPr>
            <a:lvl4pPr marL="777875" indent="-141288">
              <a:defRPr sz="1800"/>
            </a:lvl4pPr>
            <a:lvl5pPr marL="938213" indent="-157163">
              <a:defRPr sz="1800"/>
            </a:lvl5pPr>
          </a:lstStyle>
          <a:p>
            <a:pPr marL="447675" marR="0" lvl="0" indent="-4476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 startAt="5"/>
              <a:tabLst>
                <a:tab pos="447675" algn="l"/>
              </a:tabLst>
              <a:defRPr/>
            </a:pPr>
            <a:r>
              <a:rPr lang="de-DE" dirty="0"/>
              <a:t>Titel Kapitel (</a:t>
            </a:r>
            <a:r>
              <a:rPr lang="de-DE" dirty="0" err="1"/>
              <a:t>Schriftgrösse</a:t>
            </a:r>
            <a:r>
              <a:rPr lang="de-DE" dirty="0"/>
              <a:t> 18) </a:t>
            </a:r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  <p:sp>
        <p:nvSpPr>
          <p:cNvPr id="106" name="Textplatzhalter 7"/>
          <p:cNvSpPr>
            <a:spLocks noGrp="1"/>
          </p:cNvSpPr>
          <p:nvPr>
            <p:ph type="body" sz="quarter" idx="18" hasCustomPrompt="1"/>
          </p:nvPr>
        </p:nvSpPr>
        <p:spPr>
          <a:xfrm>
            <a:off x="551384" y="3769297"/>
            <a:ext cx="11159999" cy="361624"/>
          </a:xfrm>
          <a:prstGeom prst="rect">
            <a:avLst/>
          </a:prstGeom>
        </p:spPr>
        <p:txBody>
          <a:bodyPr/>
          <a:lstStyle>
            <a:lvl1pPr marL="447675" marR="0" indent="-4476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 startAt="6"/>
              <a:tabLst>
                <a:tab pos="447675" algn="l"/>
              </a:tabLst>
              <a:defRPr lang="de-DE" sz="1800" b="1" baseline="0" dirty="0" smtClean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1pPr>
            <a:lvl2pPr marL="496888" indent="-225425">
              <a:defRPr sz="1800"/>
            </a:lvl2pPr>
            <a:lvl3pPr marL="639763" indent="-139700">
              <a:defRPr sz="1800"/>
            </a:lvl3pPr>
            <a:lvl4pPr marL="777875" indent="-141288">
              <a:defRPr sz="1800"/>
            </a:lvl4pPr>
            <a:lvl5pPr marL="938213" indent="-157163">
              <a:defRPr sz="1800"/>
            </a:lvl5pPr>
          </a:lstStyle>
          <a:p>
            <a:pPr marL="447675" marR="0" lvl="0" indent="-4476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 startAt="6"/>
              <a:tabLst>
                <a:tab pos="447675" algn="l"/>
              </a:tabLst>
              <a:defRPr/>
            </a:pPr>
            <a:r>
              <a:rPr lang="de-DE" dirty="0"/>
              <a:t>Titel Kapitel (</a:t>
            </a:r>
            <a:r>
              <a:rPr lang="de-DE" dirty="0" err="1"/>
              <a:t>Schriftgrösse</a:t>
            </a:r>
            <a:r>
              <a:rPr lang="de-DE" dirty="0"/>
              <a:t> 18) </a:t>
            </a:r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  <p:sp>
        <p:nvSpPr>
          <p:cNvPr id="107" name="Textplatzhalter 7"/>
          <p:cNvSpPr>
            <a:spLocks noGrp="1"/>
          </p:cNvSpPr>
          <p:nvPr>
            <p:ph type="body" sz="quarter" idx="19" hasCustomPrompt="1"/>
          </p:nvPr>
        </p:nvSpPr>
        <p:spPr>
          <a:xfrm>
            <a:off x="551384" y="4278617"/>
            <a:ext cx="11159999" cy="361624"/>
          </a:xfrm>
          <a:prstGeom prst="rect">
            <a:avLst/>
          </a:prstGeom>
        </p:spPr>
        <p:txBody>
          <a:bodyPr/>
          <a:lstStyle>
            <a:lvl1pPr marL="447675" marR="0" indent="-4476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 startAt="7"/>
              <a:tabLst>
                <a:tab pos="447675" algn="l"/>
              </a:tabLst>
              <a:defRPr lang="de-DE" sz="1800" b="1" baseline="0" dirty="0" smtClean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1pPr>
            <a:lvl2pPr marL="496888" indent="-225425">
              <a:defRPr sz="1800"/>
            </a:lvl2pPr>
            <a:lvl3pPr marL="639763" indent="-139700">
              <a:defRPr sz="1800"/>
            </a:lvl3pPr>
            <a:lvl4pPr marL="777875" indent="-141288">
              <a:defRPr sz="1800"/>
            </a:lvl4pPr>
            <a:lvl5pPr marL="938213" indent="-157163">
              <a:defRPr sz="1800"/>
            </a:lvl5pPr>
          </a:lstStyle>
          <a:p>
            <a:pPr marL="447675" marR="0" lvl="0" indent="-4476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 startAt="7"/>
              <a:tabLst>
                <a:tab pos="447675" algn="l"/>
              </a:tabLst>
              <a:defRPr/>
            </a:pPr>
            <a:r>
              <a:rPr lang="de-DE" dirty="0"/>
              <a:t>Titel Kapitel (</a:t>
            </a:r>
            <a:r>
              <a:rPr lang="de-DE" dirty="0" err="1"/>
              <a:t>Schriftgrösse</a:t>
            </a:r>
            <a:r>
              <a:rPr lang="de-DE" dirty="0"/>
              <a:t> 18) </a:t>
            </a:r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  <p:sp>
        <p:nvSpPr>
          <p:cNvPr id="108" name="Textplatzhalter 7"/>
          <p:cNvSpPr>
            <a:spLocks noGrp="1"/>
          </p:cNvSpPr>
          <p:nvPr>
            <p:ph type="body" sz="quarter" idx="20" hasCustomPrompt="1"/>
          </p:nvPr>
        </p:nvSpPr>
        <p:spPr>
          <a:xfrm>
            <a:off x="551384" y="4787937"/>
            <a:ext cx="11159999" cy="361624"/>
          </a:xfrm>
          <a:prstGeom prst="rect">
            <a:avLst/>
          </a:prstGeom>
        </p:spPr>
        <p:txBody>
          <a:bodyPr/>
          <a:lstStyle>
            <a:lvl1pPr marL="447675" marR="0" indent="-4476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 startAt="8"/>
              <a:tabLst>
                <a:tab pos="447675" algn="l"/>
              </a:tabLst>
              <a:defRPr lang="de-DE" sz="1800" b="1" baseline="0" dirty="0" smtClean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1pPr>
            <a:lvl2pPr marL="496888" indent="-225425">
              <a:defRPr sz="1800"/>
            </a:lvl2pPr>
            <a:lvl3pPr marL="639763" indent="-139700">
              <a:defRPr sz="1800"/>
            </a:lvl3pPr>
            <a:lvl4pPr marL="777875" indent="-141288">
              <a:defRPr sz="1800"/>
            </a:lvl4pPr>
            <a:lvl5pPr marL="938213" indent="-157163">
              <a:defRPr sz="1800"/>
            </a:lvl5pPr>
          </a:lstStyle>
          <a:p>
            <a:pPr marL="447675" marR="0" lvl="0" indent="-4476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 startAt="8"/>
              <a:tabLst>
                <a:tab pos="447675" algn="l"/>
              </a:tabLst>
              <a:defRPr/>
            </a:pPr>
            <a:r>
              <a:rPr lang="de-DE" dirty="0"/>
              <a:t>Titel Kapitel (</a:t>
            </a:r>
            <a:r>
              <a:rPr lang="de-DE" dirty="0" err="1"/>
              <a:t>Schriftgrösse</a:t>
            </a:r>
            <a:r>
              <a:rPr lang="de-DE" dirty="0"/>
              <a:t> 18) </a:t>
            </a:r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  <p:sp>
        <p:nvSpPr>
          <p:cNvPr id="110" name="Textplatzhalter 7"/>
          <p:cNvSpPr>
            <a:spLocks noGrp="1"/>
          </p:cNvSpPr>
          <p:nvPr>
            <p:ph type="body" sz="quarter" idx="21" hasCustomPrompt="1"/>
          </p:nvPr>
        </p:nvSpPr>
        <p:spPr>
          <a:xfrm>
            <a:off x="551383" y="5297254"/>
            <a:ext cx="11159999" cy="361624"/>
          </a:xfrm>
          <a:prstGeom prst="rect">
            <a:avLst/>
          </a:prstGeom>
        </p:spPr>
        <p:txBody>
          <a:bodyPr/>
          <a:lstStyle>
            <a:lvl1pPr marL="447675" marR="0" indent="-4476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 startAt="9"/>
              <a:tabLst>
                <a:tab pos="447675" algn="l"/>
              </a:tabLst>
              <a:defRPr lang="de-DE" sz="1800" b="1" baseline="0" dirty="0" smtClean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1pPr>
            <a:lvl2pPr marL="496888" indent="-225425">
              <a:defRPr sz="1800"/>
            </a:lvl2pPr>
            <a:lvl3pPr marL="639763" indent="-139700">
              <a:defRPr sz="1800"/>
            </a:lvl3pPr>
            <a:lvl4pPr marL="777875" indent="-141288">
              <a:defRPr sz="1800"/>
            </a:lvl4pPr>
            <a:lvl5pPr marL="938213" indent="-157163">
              <a:defRPr sz="1800"/>
            </a:lvl5pPr>
          </a:lstStyle>
          <a:p>
            <a:pPr marL="447675" marR="0" lvl="0" indent="-4476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 startAt="9"/>
              <a:tabLst>
                <a:tab pos="447675" algn="l"/>
              </a:tabLst>
              <a:defRPr/>
            </a:pPr>
            <a:r>
              <a:rPr lang="de-DE" dirty="0"/>
              <a:t>Titel Kapitel (</a:t>
            </a:r>
            <a:r>
              <a:rPr lang="de-DE" dirty="0" err="1"/>
              <a:t>Schriftgrösse</a:t>
            </a:r>
            <a:r>
              <a:rPr lang="de-DE" dirty="0"/>
              <a:t> 18) </a:t>
            </a:r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  <p:sp>
        <p:nvSpPr>
          <p:cNvPr id="111" name="Titel 2"/>
          <p:cNvSpPr>
            <a:spLocks noGrp="1"/>
          </p:cNvSpPr>
          <p:nvPr>
            <p:ph type="title" hasCustomPrompt="1"/>
          </p:nvPr>
        </p:nvSpPr>
        <p:spPr>
          <a:xfrm>
            <a:off x="551384" y="135319"/>
            <a:ext cx="11160000" cy="769030"/>
          </a:xfrm>
          <a:prstGeom prst="rect">
            <a:avLst/>
          </a:prstGeom>
        </p:spPr>
        <p:txBody>
          <a:bodyPr anchor="b"/>
          <a:lstStyle>
            <a:lvl1pPr>
              <a:defRPr b="1" baseline="0">
                <a:solidFill>
                  <a:srgbClr val="C00000"/>
                </a:solidFill>
              </a:defRPr>
            </a:lvl1pPr>
          </a:lstStyle>
          <a:p>
            <a:r>
              <a:rPr lang="de-DE" dirty="0"/>
              <a:t>Agenda (</a:t>
            </a:r>
            <a:r>
              <a:rPr lang="de-DE" dirty="0" err="1"/>
              <a:t>Schriftgrösse</a:t>
            </a:r>
            <a:r>
              <a:rPr lang="de-DE" dirty="0"/>
              <a:t> 22, Fett)  </a:t>
            </a:r>
            <a:endParaRPr lang="de-CH" dirty="0"/>
          </a:p>
        </p:txBody>
      </p:sp>
      <p:sp>
        <p:nvSpPr>
          <p:cNvPr id="113" name="Textplatzhalt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51384" y="1732017"/>
            <a:ext cx="11159999" cy="361624"/>
          </a:xfrm>
          <a:prstGeom prst="rect">
            <a:avLst/>
          </a:prstGeom>
        </p:spPr>
        <p:txBody>
          <a:bodyPr/>
          <a:lstStyle>
            <a:lvl1pPr marL="447675" marR="0" indent="-4476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 lang="de-DE" sz="1800" b="1" baseline="0" dirty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1pPr>
            <a:lvl2pPr marL="496888" indent="-225425">
              <a:defRPr sz="1800"/>
            </a:lvl2pPr>
            <a:lvl3pPr marL="639763" indent="-139700">
              <a:defRPr sz="1800"/>
            </a:lvl3pPr>
            <a:lvl4pPr marL="777875" indent="-141288">
              <a:defRPr sz="1800"/>
            </a:lvl4pPr>
            <a:lvl5pPr marL="938213" indent="-157163">
              <a:defRPr sz="1800"/>
            </a:lvl5pPr>
          </a:lstStyle>
          <a:p>
            <a:pPr lvl="0"/>
            <a:r>
              <a:rPr lang="de-DE" dirty="0"/>
              <a:t>Titel Kapitel (</a:t>
            </a:r>
            <a:r>
              <a:rPr lang="de-DE" dirty="0" err="1"/>
              <a:t>Schriftgrösse</a:t>
            </a:r>
            <a:r>
              <a:rPr lang="de-DE" dirty="0"/>
              <a:t> 18) </a:t>
            </a:r>
          </a:p>
        </p:txBody>
      </p:sp>
    </p:spTree>
    <p:extLst>
      <p:ext uri="{BB962C8B-B14F-4D97-AF65-F5344CB8AC3E}">
        <p14:creationId xmlns:p14="http://schemas.microsoft.com/office/powerpoint/2010/main" val="486497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551384" y="1224281"/>
            <a:ext cx="11159999" cy="360040"/>
          </a:xfrm>
          <a:prstGeom prst="rect">
            <a:avLst/>
          </a:prstGeom>
        </p:spPr>
        <p:txBody>
          <a:bodyPr/>
          <a:lstStyle>
            <a:lvl1pPr marL="447675" marR="0" indent="-4476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447675" algn="l"/>
              </a:tabLst>
              <a:defRPr sz="1800" b="1" baseline="0">
                <a:solidFill>
                  <a:srgbClr val="C00000"/>
                </a:solidFill>
              </a:defRPr>
            </a:lvl1pPr>
            <a:lvl2pPr marL="496888" indent="-225425">
              <a:defRPr sz="1800"/>
            </a:lvl2pPr>
            <a:lvl3pPr marL="639763" indent="-139700">
              <a:defRPr sz="1800"/>
            </a:lvl3pPr>
            <a:lvl4pPr marL="777875" indent="-141288">
              <a:defRPr sz="1800"/>
            </a:lvl4pPr>
            <a:lvl5pPr marL="938213" indent="-157163">
              <a:defRPr sz="1800"/>
            </a:lvl5pPr>
          </a:lstStyle>
          <a:p>
            <a:pPr marL="447675" marR="0" lvl="0" indent="-4476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447675" algn="l"/>
              </a:tabLst>
              <a:defRPr/>
            </a:pPr>
            <a:r>
              <a:rPr lang="de-DE" dirty="0"/>
              <a:t>Titel Kapitel (</a:t>
            </a:r>
            <a:r>
              <a:rPr lang="de-DE" dirty="0" err="1"/>
              <a:t>Schriftgrösse</a:t>
            </a:r>
            <a:r>
              <a:rPr lang="de-DE" dirty="0"/>
              <a:t> 18) </a:t>
            </a:r>
          </a:p>
        </p:txBody>
      </p:sp>
      <p:sp>
        <p:nvSpPr>
          <p:cNvPr id="103" name="Textplatzhalter 7"/>
          <p:cNvSpPr>
            <a:spLocks noGrp="1"/>
          </p:cNvSpPr>
          <p:nvPr>
            <p:ph type="body" sz="quarter" idx="15" hasCustomPrompt="1"/>
          </p:nvPr>
        </p:nvSpPr>
        <p:spPr>
          <a:xfrm>
            <a:off x="551384" y="2241337"/>
            <a:ext cx="11159999" cy="361624"/>
          </a:xfrm>
          <a:prstGeom prst="rect">
            <a:avLst/>
          </a:prstGeom>
        </p:spPr>
        <p:txBody>
          <a:bodyPr/>
          <a:lstStyle>
            <a:lvl1pPr marL="447675" marR="0" indent="-4476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>
                <a:tab pos="447675" algn="l"/>
              </a:tabLst>
              <a:defRPr lang="de-DE" sz="1800" b="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96888" indent="-225425">
              <a:defRPr sz="1800"/>
            </a:lvl2pPr>
            <a:lvl3pPr marL="639763" indent="-139700">
              <a:defRPr sz="1800"/>
            </a:lvl3pPr>
            <a:lvl4pPr marL="777875" indent="-141288">
              <a:defRPr sz="1800"/>
            </a:lvl4pPr>
            <a:lvl5pPr marL="938213" indent="-157163">
              <a:defRPr sz="1800"/>
            </a:lvl5pPr>
          </a:lstStyle>
          <a:p>
            <a:pPr marL="447675" marR="0" lvl="0" indent="-4476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>
                <a:tab pos="447675" algn="l"/>
              </a:tabLst>
              <a:defRPr/>
            </a:pPr>
            <a:r>
              <a:rPr lang="de-DE" dirty="0"/>
              <a:t>Titel Kapitel (</a:t>
            </a:r>
            <a:r>
              <a:rPr lang="de-DE" dirty="0" err="1"/>
              <a:t>Schriftgrösse</a:t>
            </a:r>
            <a:r>
              <a:rPr lang="de-DE" dirty="0"/>
              <a:t> 18) </a:t>
            </a:r>
          </a:p>
        </p:txBody>
      </p:sp>
      <p:sp>
        <p:nvSpPr>
          <p:cNvPr id="104" name="Textplatzhalter 7"/>
          <p:cNvSpPr>
            <a:spLocks noGrp="1"/>
          </p:cNvSpPr>
          <p:nvPr>
            <p:ph type="body" sz="quarter" idx="16" hasCustomPrompt="1"/>
          </p:nvPr>
        </p:nvSpPr>
        <p:spPr>
          <a:xfrm>
            <a:off x="551384" y="2750657"/>
            <a:ext cx="11159999" cy="361624"/>
          </a:xfrm>
          <a:prstGeom prst="rect">
            <a:avLst/>
          </a:prstGeom>
        </p:spPr>
        <p:txBody>
          <a:bodyPr/>
          <a:lstStyle>
            <a:lvl1pPr marL="447675" marR="0" indent="-4476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 startAt="4"/>
              <a:tabLst>
                <a:tab pos="447675" algn="l"/>
              </a:tabLst>
              <a:defRPr lang="de-DE" sz="1800" b="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96888" indent="-225425">
              <a:defRPr sz="1800"/>
            </a:lvl2pPr>
            <a:lvl3pPr marL="639763" indent="-139700">
              <a:defRPr sz="1800"/>
            </a:lvl3pPr>
            <a:lvl4pPr marL="777875" indent="-141288">
              <a:defRPr sz="1800"/>
            </a:lvl4pPr>
            <a:lvl5pPr marL="938213" indent="-157163">
              <a:defRPr sz="1800"/>
            </a:lvl5pPr>
          </a:lstStyle>
          <a:p>
            <a:pPr marL="447675" marR="0" lvl="0" indent="-4476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 startAt="4"/>
              <a:tabLst>
                <a:tab pos="447675" algn="l"/>
              </a:tabLst>
              <a:defRPr/>
            </a:pPr>
            <a:r>
              <a:rPr lang="de-DE" dirty="0"/>
              <a:t>Titel Kapitel (</a:t>
            </a:r>
            <a:r>
              <a:rPr lang="de-DE" dirty="0" err="1"/>
              <a:t>Schriftgrösse</a:t>
            </a:r>
            <a:r>
              <a:rPr lang="de-DE" dirty="0"/>
              <a:t> 18) </a:t>
            </a:r>
          </a:p>
          <a:p>
            <a:pPr lvl="0"/>
            <a:endParaRPr lang="de-DE" dirty="0"/>
          </a:p>
        </p:txBody>
      </p:sp>
      <p:sp>
        <p:nvSpPr>
          <p:cNvPr id="105" name="Textplatzhalter 7"/>
          <p:cNvSpPr>
            <a:spLocks noGrp="1"/>
          </p:cNvSpPr>
          <p:nvPr>
            <p:ph type="body" sz="quarter" idx="17" hasCustomPrompt="1"/>
          </p:nvPr>
        </p:nvSpPr>
        <p:spPr>
          <a:xfrm>
            <a:off x="551384" y="3259977"/>
            <a:ext cx="11159999" cy="361624"/>
          </a:xfrm>
          <a:prstGeom prst="rect">
            <a:avLst/>
          </a:prstGeom>
        </p:spPr>
        <p:txBody>
          <a:bodyPr/>
          <a:lstStyle>
            <a:lvl1pPr marL="447675" marR="0" indent="-4476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 startAt="5"/>
              <a:tabLst>
                <a:tab pos="447675" algn="l"/>
              </a:tabLst>
              <a:defRPr lang="de-DE" sz="1800" b="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96888" indent="-225425">
              <a:defRPr sz="1800"/>
            </a:lvl2pPr>
            <a:lvl3pPr marL="639763" indent="-139700">
              <a:defRPr sz="1800"/>
            </a:lvl3pPr>
            <a:lvl4pPr marL="777875" indent="-141288">
              <a:defRPr sz="1800"/>
            </a:lvl4pPr>
            <a:lvl5pPr marL="938213" indent="-157163">
              <a:defRPr sz="1800"/>
            </a:lvl5pPr>
          </a:lstStyle>
          <a:p>
            <a:pPr marL="447675" marR="0" lvl="0" indent="-4476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 startAt="5"/>
              <a:tabLst>
                <a:tab pos="447675" algn="l"/>
              </a:tabLst>
              <a:defRPr/>
            </a:pPr>
            <a:r>
              <a:rPr lang="de-DE" dirty="0"/>
              <a:t>Titel Kapitel (</a:t>
            </a:r>
            <a:r>
              <a:rPr lang="de-DE" dirty="0" err="1"/>
              <a:t>Schriftgrösse</a:t>
            </a:r>
            <a:r>
              <a:rPr lang="de-DE" dirty="0"/>
              <a:t> 18) </a:t>
            </a:r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  <p:sp>
        <p:nvSpPr>
          <p:cNvPr id="106" name="Textplatzhalter 7"/>
          <p:cNvSpPr>
            <a:spLocks noGrp="1"/>
          </p:cNvSpPr>
          <p:nvPr>
            <p:ph type="body" sz="quarter" idx="18" hasCustomPrompt="1"/>
          </p:nvPr>
        </p:nvSpPr>
        <p:spPr>
          <a:xfrm>
            <a:off x="551384" y="3769297"/>
            <a:ext cx="11159999" cy="361624"/>
          </a:xfrm>
          <a:prstGeom prst="rect">
            <a:avLst/>
          </a:prstGeom>
        </p:spPr>
        <p:txBody>
          <a:bodyPr/>
          <a:lstStyle>
            <a:lvl1pPr marL="447675" marR="0" indent="-4476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 startAt="6"/>
              <a:tabLst>
                <a:tab pos="447675" algn="l"/>
              </a:tabLst>
              <a:defRPr lang="de-DE" sz="1800" b="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96888" indent="-225425">
              <a:defRPr sz="1800"/>
            </a:lvl2pPr>
            <a:lvl3pPr marL="639763" indent="-139700">
              <a:defRPr sz="1800"/>
            </a:lvl3pPr>
            <a:lvl4pPr marL="777875" indent="-141288">
              <a:defRPr sz="1800"/>
            </a:lvl4pPr>
            <a:lvl5pPr marL="938213" indent="-157163">
              <a:defRPr sz="1800"/>
            </a:lvl5pPr>
          </a:lstStyle>
          <a:p>
            <a:pPr marL="447675" marR="0" lvl="0" indent="-4476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 startAt="6"/>
              <a:tabLst>
                <a:tab pos="447675" algn="l"/>
              </a:tabLst>
              <a:defRPr/>
            </a:pPr>
            <a:r>
              <a:rPr lang="de-DE" dirty="0"/>
              <a:t>Titel Kapitel (</a:t>
            </a:r>
            <a:r>
              <a:rPr lang="de-DE" dirty="0" err="1"/>
              <a:t>Schriftgrösse</a:t>
            </a:r>
            <a:r>
              <a:rPr lang="de-DE" dirty="0"/>
              <a:t> 18) </a:t>
            </a:r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  <p:sp>
        <p:nvSpPr>
          <p:cNvPr id="107" name="Textplatzhalter 7"/>
          <p:cNvSpPr>
            <a:spLocks noGrp="1"/>
          </p:cNvSpPr>
          <p:nvPr>
            <p:ph type="body" sz="quarter" idx="19" hasCustomPrompt="1"/>
          </p:nvPr>
        </p:nvSpPr>
        <p:spPr>
          <a:xfrm>
            <a:off x="551384" y="4278617"/>
            <a:ext cx="11159999" cy="361624"/>
          </a:xfrm>
          <a:prstGeom prst="rect">
            <a:avLst/>
          </a:prstGeom>
        </p:spPr>
        <p:txBody>
          <a:bodyPr/>
          <a:lstStyle>
            <a:lvl1pPr marL="447675" marR="0" indent="-4476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 startAt="7"/>
              <a:tabLst>
                <a:tab pos="447675" algn="l"/>
              </a:tabLst>
              <a:defRPr lang="de-DE" sz="1800" b="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96888" indent="-225425">
              <a:defRPr sz="1800"/>
            </a:lvl2pPr>
            <a:lvl3pPr marL="639763" indent="-139700">
              <a:defRPr sz="1800"/>
            </a:lvl3pPr>
            <a:lvl4pPr marL="777875" indent="-141288">
              <a:defRPr sz="1800"/>
            </a:lvl4pPr>
            <a:lvl5pPr marL="938213" indent="-157163">
              <a:defRPr sz="1800"/>
            </a:lvl5pPr>
          </a:lstStyle>
          <a:p>
            <a:pPr marL="447675" marR="0" lvl="0" indent="-4476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 startAt="7"/>
              <a:tabLst>
                <a:tab pos="447675" algn="l"/>
              </a:tabLst>
              <a:defRPr/>
            </a:pPr>
            <a:r>
              <a:rPr lang="de-DE" dirty="0"/>
              <a:t>Titel Kapitel (</a:t>
            </a:r>
            <a:r>
              <a:rPr lang="de-DE" dirty="0" err="1"/>
              <a:t>Schriftgrösse</a:t>
            </a:r>
            <a:r>
              <a:rPr lang="de-DE" dirty="0"/>
              <a:t> 18) </a:t>
            </a:r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  <p:sp>
        <p:nvSpPr>
          <p:cNvPr id="108" name="Textplatzhalter 7"/>
          <p:cNvSpPr>
            <a:spLocks noGrp="1"/>
          </p:cNvSpPr>
          <p:nvPr>
            <p:ph type="body" sz="quarter" idx="20" hasCustomPrompt="1"/>
          </p:nvPr>
        </p:nvSpPr>
        <p:spPr>
          <a:xfrm>
            <a:off x="551384" y="4787937"/>
            <a:ext cx="11159999" cy="361624"/>
          </a:xfrm>
          <a:prstGeom prst="rect">
            <a:avLst/>
          </a:prstGeom>
        </p:spPr>
        <p:txBody>
          <a:bodyPr/>
          <a:lstStyle>
            <a:lvl1pPr marL="447675" marR="0" indent="-4476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 startAt="8"/>
              <a:tabLst>
                <a:tab pos="447675" algn="l"/>
              </a:tabLst>
              <a:defRPr lang="de-DE" sz="1800" b="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96888" indent="-225425">
              <a:defRPr sz="1800"/>
            </a:lvl2pPr>
            <a:lvl3pPr marL="639763" indent="-139700">
              <a:defRPr sz="1800"/>
            </a:lvl3pPr>
            <a:lvl4pPr marL="777875" indent="-141288">
              <a:defRPr sz="1800"/>
            </a:lvl4pPr>
            <a:lvl5pPr marL="938213" indent="-157163">
              <a:defRPr sz="1800"/>
            </a:lvl5pPr>
          </a:lstStyle>
          <a:p>
            <a:pPr marL="447675" marR="0" lvl="0" indent="-4476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 startAt="8"/>
              <a:tabLst>
                <a:tab pos="447675" algn="l"/>
              </a:tabLst>
              <a:defRPr/>
            </a:pPr>
            <a:r>
              <a:rPr lang="de-DE" dirty="0"/>
              <a:t>Titel Kapitel (</a:t>
            </a:r>
            <a:r>
              <a:rPr lang="de-DE" dirty="0" err="1"/>
              <a:t>Schriftgrösse</a:t>
            </a:r>
            <a:r>
              <a:rPr lang="de-DE" dirty="0"/>
              <a:t> 18) </a:t>
            </a:r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  <p:sp>
        <p:nvSpPr>
          <p:cNvPr id="110" name="Textplatzhalter 7"/>
          <p:cNvSpPr>
            <a:spLocks noGrp="1"/>
          </p:cNvSpPr>
          <p:nvPr>
            <p:ph type="body" sz="quarter" idx="21" hasCustomPrompt="1"/>
          </p:nvPr>
        </p:nvSpPr>
        <p:spPr>
          <a:xfrm>
            <a:off x="551383" y="5297254"/>
            <a:ext cx="11159999" cy="361624"/>
          </a:xfrm>
          <a:prstGeom prst="rect">
            <a:avLst/>
          </a:prstGeom>
        </p:spPr>
        <p:txBody>
          <a:bodyPr/>
          <a:lstStyle>
            <a:lvl1pPr marL="447675" marR="0" indent="-4476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 startAt="9"/>
              <a:tabLst>
                <a:tab pos="447675" algn="l"/>
              </a:tabLst>
              <a:defRPr lang="de-DE" sz="1800" b="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96888" indent="-225425">
              <a:defRPr sz="1800"/>
            </a:lvl2pPr>
            <a:lvl3pPr marL="639763" indent="-139700">
              <a:defRPr sz="1800"/>
            </a:lvl3pPr>
            <a:lvl4pPr marL="777875" indent="-141288">
              <a:defRPr sz="1800"/>
            </a:lvl4pPr>
            <a:lvl5pPr marL="938213" indent="-157163">
              <a:defRPr sz="1800"/>
            </a:lvl5pPr>
          </a:lstStyle>
          <a:p>
            <a:pPr marL="447675" marR="0" lvl="0" indent="-4476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 startAt="9"/>
              <a:tabLst>
                <a:tab pos="447675" algn="l"/>
              </a:tabLst>
              <a:defRPr/>
            </a:pPr>
            <a:r>
              <a:rPr lang="de-DE" dirty="0"/>
              <a:t>Titel Kapitel (</a:t>
            </a:r>
            <a:r>
              <a:rPr lang="de-DE" dirty="0" err="1"/>
              <a:t>Schriftgrösse</a:t>
            </a:r>
            <a:r>
              <a:rPr lang="de-DE" dirty="0"/>
              <a:t> 18) </a:t>
            </a:r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  <p:sp>
        <p:nvSpPr>
          <p:cNvPr id="111" name="Titel 2"/>
          <p:cNvSpPr>
            <a:spLocks noGrp="1"/>
          </p:cNvSpPr>
          <p:nvPr>
            <p:ph type="title" hasCustomPrompt="1"/>
          </p:nvPr>
        </p:nvSpPr>
        <p:spPr>
          <a:xfrm>
            <a:off x="551384" y="135319"/>
            <a:ext cx="11160000" cy="769030"/>
          </a:xfrm>
          <a:prstGeom prst="rect">
            <a:avLst/>
          </a:prstGeom>
        </p:spPr>
        <p:txBody>
          <a:bodyPr anchor="b"/>
          <a:lstStyle>
            <a:lvl1pPr>
              <a:defRPr b="1" baseline="0">
                <a:solidFill>
                  <a:srgbClr val="C00000"/>
                </a:solidFill>
              </a:defRPr>
            </a:lvl1pPr>
          </a:lstStyle>
          <a:p>
            <a:r>
              <a:rPr lang="de-DE" dirty="0"/>
              <a:t>Agenda (</a:t>
            </a:r>
            <a:r>
              <a:rPr lang="de-DE" dirty="0" err="1"/>
              <a:t>Schriftgrösse</a:t>
            </a:r>
            <a:r>
              <a:rPr lang="de-DE" dirty="0"/>
              <a:t> 22, Fett)  </a:t>
            </a:r>
            <a:endParaRPr lang="de-CH" dirty="0"/>
          </a:p>
        </p:txBody>
      </p:sp>
      <p:sp>
        <p:nvSpPr>
          <p:cNvPr id="113" name="Textplatzhalt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51384" y="1732017"/>
            <a:ext cx="11159999" cy="361624"/>
          </a:xfrm>
          <a:prstGeom prst="rect">
            <a:avLst/>
          </a:prstGeom>
        </p:spPr>
        <p:txBody>
          <a:bodyPr/>
          <a:lstStyle>
            <a:lvl1pPr marL="447675" marR="0" indent="-4476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 lang="de-DE" sz="1800" b="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96888" indent="-225425">
              <a:defRPr sz="1800"/>
            </a:lvl2pPr>
            <a:lvl3pPr marL="639763" indent="-139700">
              <a:defRPr sz="1800"/>
            </a:lvl3pPr>
            <a:lvl4pPr marL="777875" indent="-141288">
              <a:defRPr sz="1800"/>
            </a:lvl4pPr>
            <a:lvl5pPr marL="938213" indent="-157163">
              <a:defRPr sz="1800"/>
            </a:lvl5pPr>
          </a:lstStyle>
          <a:p>
            <a:pPr lvl="0"/>
            <a:r>
              <a:rPr lang="de-DE" dirty="0"/>
              <a:t>Titel Kapitel (</a:t>
            </a:r>
            <a:r>
              <a:rPr lang="de-DE" dirty="0" err="1"/>
              <a:t>Schriftgrösse</a:t>
            </a:r>
            <a:r>
              <a:rPr lang="de-DE" dirty="0"/>
              <a:t> 18) </a:t>
            </a:r>
          </a:p>
        </p:txBody>
      </p:sp>
      <p:cxnSp>
        <p:nvCxnSpPr>
          <p:cNvPr id="3" name="Gerader Verbinder 2"/>
          <p:cNvCxnSpPr/>
          <p:nvPr userDrawn="1"/>
        </p:nvCxnSpPr>
        <p:spPr bwMode="auto">
          <a:xfrm>
            <a:off x="1101436" y="1580620"/>
            <a:ext cx="1060994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070319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551384" y="147076"/>
            <a:ext cx="11160000" cy="360362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rgbClr val="666666"/>
                </a:solidFill>
              </a:defRPr>
            </a:lvl1pPr>
          </a:lstStyle>
          <a:p>
            <a:pPr lvl="0"/>
            <a:r>
              <a:rPr lang="de-DE"/>
              <a:t>Kapitel / Untertitel (Schriftgrösse 16, Farbe R102 G102 B102) </a:t>
            </a:r>
            <a:endParaRPr lang="de-CH"/>
          </a:p>
        </p:txBody>
      </p:sp>
      <p:sp>
        <p:nvSpPr>
          <p:cNvPr id="4" name="Titel 2"/>
          <p:cNvSpPr>
            <a:spLocks noGrp="1"/>
          </p:cNvSpPr>
          <p:nvPr>
            <p:ph type="title" hasCustomPrompt="1"/>
          </p:nvPr>
        </p:nvSpPr>
        <p:spPr>
          <a:xfrm>
            <a:off x="551384" y="530174"/>
            <a:ext cx="11160000" cy="405007"/>
          </a:xfrm>
          <a:prstGeom prst="rect">
            <a:avLst/>
          </a:prstGeom>
        </p:spPr>
        <p:txBody>
          <a:bodyPr/>
          <a:lstStyle>
            <a:lvl1pPr>
              <a:defRPr b="1" baseline="0">
                <a:solidFill>
                  <a:srgbClr val="C00000"/>
                </a:solidFill>
              </a:defRPr>
            </a:lvl1pPr>
          </a:lstStyle>
          <a:p>
            <a:r>
              <a:rPr lang="de-DE" dirty="0"/>
              <a:t>Action-Title (</a:t>
            </a:r>
            <a:r>
              <a:rPr lang="de-DE" dirty="0" err="1"/>
              <a:t>Schriftgrösse</a:t>
            </a:r>
            <a:r>
              <a:rPr lang="de-DE" dirty="0"/>
              <a:t> 22, Fett, Farbe </a:t>
            </a:r>
            <a:r>
              <a:rPr lang="de-CH" altLang="en-US" noProof="0" dirty="0"/>
              <a:t>R192 G0 B0</a:t>
            </a:r>
            <a:r>
              <a:rPr lang="de-DE" dirty="0"/>
              <a:t>)  </a:t>
            </a:r>
            <a:endParaRPr lang="de-CH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51383" y="1185863"/>
            <a:ext cx="11159605" cy="4716462"/>
          </a:xfrm>
          <a:prstGeom prst="rect">
            <a:avLst/>
          </a:prstGeom>
        </p:spPr>
        <p:txBody>
          <a:bodyPr/>
          <a:lstStyle>
            <a:lvl1pPr>
              <a:lnSpc>
                <a:spcPct val="114000"/>
              </a:lnSpc>
              <a:defRPr b="1"/>
            </a:lvl1pPr>
            <a:lvl2pPr marL="180975" marR="0" indent="-179388" algn="l" defTabSz="914400" rtl="0" eaLnBrk="0" fontAlgn="base" latinLnBrk="0" hangingPunct="0">
              <a:lnSpc>
                <a:spcPct val="114000"/>
              </a:lnSpc>
              <a:spcBef>
                <a:spcPct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  <a:tabLst/>
              <a:defRPr/>
            </a:lvl2pPr>
            <a:lvl3pPr marL="358775" indent="-176213">
              <a:lnSpc>
                <a:spcPct val="114000"/>
              </a:lnSpc>
              <a:buFont typeface="Symbol" panose="05050102010706020507" pitchFamily="18" charset="2"/>
              <a:buChar char="-"/>
              <a:defRPr/>
            </a:lvl3pPr>
            <a:lvl4pPr marL="538163" indent="-179388">
              <a:lnSpc>
                <a:spcPct val="114000"/>
              </a:lnSpc>
              <a:buFont typeface="Symbol" panose="05050102010706020507" pitchFamily="18" charset="2"/>
              <a:buChar char="-"/>
              <a:defRPr/>
            </a:lvl4pPr>
            <a:lvl5pPr marL="538163" indent="0">
              <a:lnSpc>
                <a:spcPct val="114000"/>
              </a:lnSpc>
              <a:buFont typeface="Symbol" panose="05050102010706020507" pitchFamily="18" charset="2"/>
              <a:buNone/>
              <a:defRPr/>
            </a:lvl5pPr>
          </a:lstStyle>
          <a:p>
            <a:pPr lvl="0"/>
            <a:r>
              <a:rPr lang="de-DE" dirty="0"/>
              <a:t>Überschrift 1 (Arial 16, Fett, Zeilenabstand 1,15)</a:t>
            </a:r>
          </a:p>
          <a:p>
            <a:pPr marL="180975" marR="0" lvl="1" indent="-179388" algn="l" defTabSz="914400" rtl="0" eaLnBrk="0" fontAlgn="base" latinLnBrk="0" hangingPunct="0">
              <a:lnSpc>
                <a:spcPct val="114000"/>
              </a:lnSpc>
              <a:spcBef>
                <a:spcPct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dirty="0"/>
              <a:t>Zweite Ebene (Arial 16, Zeilenabstand 1,15)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0"/>
            <a:endParaRPr lang="de-DE" dirty="0"/>
          </a:p>
          <a:p>
            <a:pPr lvl="0"/>
            <a:r>
              <a:rPr lang="de-DE" dirty="0"/>
              <a:t>Überschrift 2 (Arial 16, Fett, Zeilenabstand 1,15)</a:t>
            </a:r>
          </a:p>
          <a:p>
            <a:pPr marL="180975" marR="0" lvl="1" indent="-179388" algn="l" defTabSz="914400" rtl="0" eaLnBrk="0" fontAlgn="base" latinLnBrk="0" hangingPunct="0">
              <a:lnSpc>
                <a:spcPct val="114000"/>
              </a:lnSpc>
              <a:spcBef>
                <a:spcPct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dirty="0"/>
              <a:t>Zweite Ebene (Arial 16, Zeilenabstand 1,15)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0"/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03A88FE9-9B2E-44AB-93C3-7434BAEA03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177" y="6175375"/>
            <a:ext cx="4781005" cy="615418"/>
          </a:xfrm>
          <a:prstGeom prst="rect">
            <a:avLst/>
          </a:prstGeom>
        </p:spPr>
        <p:txBody>
          <a:bodyPr/>
          <a:lstStyle>
            <a:lvl1pPr algn="r">
              <a:defRPr sz="110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de-DE" dirty="0"/>
              <a:t>Quelle einfügen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B0586C1D-6D23-2CE5-8123-21E94B1E8178}"/>
              </a:ext>
            </a:extLst>
          </p:cNvPr>
          <p:cNvSpPr/>
          <p:nvPr userDrawn="1"/>
        </p:nvSpPr>
        <p:spPr bwMode="auto">
          <a:xfrm>
            <a:off x="319596" y="6159392"/>
            <a:ext cx="3382392" cy="61541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180000" rIns="0" bIns="45720" numCol="1" rtlCol="0" anchor="t" anchorCtr="0" compatLnSpc="1">
            <a:prstTxWarp prst="textNoShape">
              <a:avLst/>
            </a:prstTxWarp>
          </a:bodyPr>
          <a:lstStyle/>
          <a:p>
            <a:pPr marL="285750" indent="-285750" algn="ctr" defTabSz="822325">
              <a:buFont typeface="Arial" panose="020B0604020202020204" pitchFamily="34" charset="0"/>
              <a:buChar char="•"/>
            </a:pPr>
            <a:endParaRPr lang="de-DE" sz="1400" i="0" dirty="0">
              <a:latin typeface="Frutiger 45 Light"/>
            </a:endParaRPr>
          </a:p>
        </p:txBody>
      </p:sp>
      <p:sp>
        <p:nvSpPr>
          <p:cNvPr id="5" name="Textfeld 9">
            <a:extLst>
              <a:ext uri="{FF2B5EF4-FFF2-40B4-BE49-F238E27FC236}">
                <a16:creationId xmlns:a16="http://schemas.microsoft.com/office/drawing/2014/main" id="{2A9CD1D5-922E-D608-5123-CAEF29B32DE1}"/>
              </a:ext>
            </a:extLst>
          </p:cNvPr>
          <p:cNvSpPr txBox="1"/>
          <p:nvPr userDrawn="1"/>
        </p:nvSpPr>
        <p:spPr>
          <a:xfrm>
            <a:off x="361950" y="6390683"/>
            <a:ext cx="50381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179388">
              <a:spcBef>
                <a:spcPct val="20000"/>
              </a:spcBef>
              <a:buClr>
                <a:srgbClr val="1F497D"/>
              </a:buClr>
              <a:buSzPct val="120000"/>
              <a:buFont typeface="Wingdings" pitchFamily="2" charset="2"/>
              <a:buNone/>
            </a:pPr>
            <a:r>
              <a:rPr lang="de-DE" sz="1000" b="1" dirty="0"/>
              <a:t>Zukunftsmesse zum Sommerfest der IHK Berlin </a:t>
            </a:r>
            <a:r>
              <a:rPr lang="en-US" sz="1000" b="1" dirty="0"/>
              <a:t>2023</a:t>
            </a:r>
            <a:br>
              <a:rPr lang="de-DE" sz="1000" b="1" i="1" dirty="0">
                <a:solidFill>
                  <a:srgbClr val="C00000"/>
                </a:solidFill>
              </a:rPr>
            </a:br>
            <a:r>
              <a:rPr lang="de-DE" sz="1000" b="1" i="1" dirty="0">
                <a:solidFill>
                  <a:srgbClr val="C00000"/>
                </a:solidFill>
              </a:rPr>
              <a:t>TU Berlin – Fachgebiet Logistik</a:t>
            </a:r>
          </a:p>
        </p:txBody>
      </p:sp>
    </p:spTree>
    <p:extLst>
      <p:ext uri="{BB962C8B-B14F-4D97-AF65-F5344CB8AC3E}">
        <p14:creationId xmlns:p14="http://schemas.microsoft.com/office/powerpoint/2010/main" val="2525715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551384" y="147076"/>
            <a:ext cx="11160000" cy="360362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rgbClr val="666666"/>
                </a:solidFill>
              </a:defRPr>
            </a:lvl1pPr>
          </a:lstStyle>
          <a:p>
            <a:pPr lvl="0"/>
            <a:r>
              <a:rPr lang="de-DE"/>
              <a:t>Kapitel / Untertitel (Schriftgrösse 16, Farbe R102 G102 B102) </a:t>
            </a:r>
            <a:endParaRPr lang="de-CH"/>
          </a:p>
        </p:txBody>
      </p:sp>
      <p:sp>
        <p:nvSpPr>
          <p:cNvPr id="4" name="Titel 2"/>
          <p:cNvSpPr>
            <a:spLocks noGrp="1"/>
          </p:cNvSpPr>
          <p:nvPr>
            <p:ph type="title" hasCustomPrompt="1"/>
          </p:nvPr>
        </p:nvSpPr>
        <p:spPr>
          <a:xfrm>
            <a:off x="551384" y="530174"/>
            <a:ext cx="11160000" cy="405007"/>
          </a:xfrm>
          <a:prstGeom prst="rect">
            <a:avLst/>
          </a:prstGeom>
        </p:spPr>
        <p:txBody>
          <a:bodyPr/>
          <a:lstStyle>
            <a:lvl1pPr>
              <a:defRPr b="1" baseline="0">
                <a:solidFill>
                  <a:srgbClr val="C00000"/>
                </a:solidFill>
              </a:defRPr>
            </a:lvl1pPr>
          </a:lstStyle>
          <a:p>
            <a:r>
              <a:rPr lang="de-DE" dirty="0"/>
              <a:t>Action-Title (</a:t>
            </a:r>
            <a:r>
              <a:rPr lang="de-DE" dirty="0" err="1"/>
              <a:t>Schriftgrösse</a:t>
            </a:r>
            <a:r>
              <a:rPr lang="de-DE" dirty="0"/>
              <a:t> 22, Fett, Farbe </a:t>
            </a:r>
            <a:r>
              <a:rPr lang="de-CH" altLang="en-US" noProof="0" dirty="0"/>
              <a:t>R192 G0 B0</a:t>
            </a:r>
            <a:r>
              <a:rPr lang="de-DE" dirty="0"/>
              <a:t>)  </a:t>
            </a:r>
            <a:endParaRPr lang="de-CH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51384" y="1185863"/>
            <a:ext cx="7596736" cy="4716462"/>
          </a:xfrm>
          <a:prstGeom prst="rect">
            <a:avLst/>
          </a:prstGeom>
        </p:spPr>
        <p:txBody>
          <a:bodyPr/>
          <a:lstStyle>
            <a:lvl1pPr>
              <a:lnSpc>
                <a:spcPct val="114000"/>
              </a:lnSpc>
              <a:defRPr b="1"/>
            </a:lvl1pPr>
            <a:lvl2pPr marL="180975" marR="0" indent="-179388" algn="l" defTabSz="914400" rtl="0" eaLnBrk="0" fontAlgn="base" latinLnBrk="0" hangingPunct="0">
              <a:lnSpc>
                <a:spcPct val="114000"/>
              </a:lnSpc>
              <a:spcBef>
                <a:spcPct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  <a:tabLst/>
              <a:defRPr/>
            </a:lvl2pPr>
            <a:lvl3pPr marL="358775" indent="-176213">
              <a:lnSpc>
                <a:spcPct val="114000"/>
              </a:lnSpc>
              <a:buFont typeface="Symbol" panose="05050102010706020507" pitchFamily="18" charset="2"/>
              <a:buChar char="-"/>
              <a:defRPr/>
            </a:lvl3pPr>
            <a:lvl4pPr marL="538163" indent="-179388">
              <a:lnSpc>
                <a:spcPct val="114000"/>
              </a:lnSpc>
              <a:buFont typeface="Symbol" panose="05050102010706020507" pitchFamily="18" charset="2"/>
              <a:buChar char="-"/>
              <a:defRPr/>
            </a:lvl4pPr>
            <a:lvl5pPr marL="538163" indent="0">
              <a:lnSpc>
                <a:spcPct val="114000"/>
              </a:lnSpc>
              <a:buFont typeface="Symbol" panose="05050102010706020507" pitchFamily="18" charset="2"/>
              <a:buNone/>
              <a:defRPr/>
            </a:lvl5pPr>
          </a:lstStyle>
          <a:p>
            <a:pPr lvl="0"/>
            <a:r>
              <a:rPr lang="de-DE" dirty="0"/>
              <a:t>Überschrift 1 (Arial 16, Fett, Zeilenabstand 1,15)</a:t>
            </a:r>
          </a:p>
          <a:p>
            <a:pPr marL="180975" marR="0" lvl="1" indent="-179388" algn="l" defTabSz="914400" rtl="0" eaLnBrk="0" fontAlgn="base" latinLnBrk="0" hangingPunct="0">
              <a:lnSpc>
                <a:spcPct val="114000"/>
              </a:lnSpc>
              <a:spcBef>
                <a:spcPct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dirty="0"/>
              <a:t>Zweite Ebene (Arial 16, Zeilenabstand 1,15)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0"/>
            <a:endParaRPr lang="de-DE" dirty="0"/>
          </a:p>
          <a:p>
            <a:pPr lvl="0"/>
            <a:r>
              <a:rPr lang="de-DE" dirty="0"/>
              <a:t>Überschrift 2 (Arial 16, Fett, Zeilenabstand 1,15)</a:t>
            </a:r>
          </a:p>
          <a:p>
            <a:pPr marL="180975" marR="0" lvl="1" indent="-179388" algn="l" defTabSz="914400" rtl="0" eaLnBrk="0" fontAlgn="base" latinLnBrk="0" hangingPunct="0">
              <a:lnSpc>
                <a:spcPct val="114000"/>
              </a:lnSpc>
              <a:spcBef>
                <a:spcPct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dirty="0"/>
              <a:t>Zweite Ebene (Arial 16, Zeilenabstand 1,15)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0"/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sz="quarter" idx="13" hasCustomPrompt="1"/>
          </p:nvPr>
        </p:nvSpPr>
        <p:spPr>
          <a:xfrm>
            <a:off x="8311081" y="1185863"/>
            <a:ext cx="3399907" cy="4716462"/>
          </a:xfrm>
          <a:prstGeom prst="rect">
            <a:avLst/>
          </a:prstGeom>
        </p:spPr>
        <p:txBody>
          <a:bodyPr/>
          <a:lstStyle>
            <a:lvl1pPr>
              <a:defRPr lang="de-DE" b="1" smtClean="0"/>
            </a:lvl1pPr>
            <a:lvl2pPr>
              <a:defRPr lang="de-DE" smtClean="0"/>
            </a:lvl2pPr>
            <a:lvl3pPr>
              <a:defRPr lang="de-DE" smtClean="0"/>
            </a:lvl3pPr>
            <a:lvl4pPr>
              <a:defRPr lang="de-DE" smtClean="0"/>
            </a:lvl4pPr>
            <a:lvl5pPr marL="715963" indent="-177800">
              <a:buFont typeface="Symbol" panose="05050102010706020507" pitchFamily="18" charset="2"/>
              <a:buChar char="-"/>
              <a:defRPr lang="de-DE"/>
            </a:lvl5pPr>
          </a:lstStyle>
          <a:p>
            <a:pPr lvl="0"/>
            <a:r>
              <a:rPr lang="de-DE" dirty="0"/>
              <a:t>Überschrift (Arial 16, Fett, Zeilenabstand 1,15)</a:t>
            </a:r>
          </a:p>
          <a:p>
            <a:pPr marR="0" lvl="1" defTabSz="914400" latinLnBrk="0">
              <a:lnSpc>
                <a:spcPct val="114000"/>
              </a:lnSpc>
              <a:buClr>
                <a:srgbClr val="C00000"/>
              </a:buClr>
              <a:buSzTx/>
              <a:buFont typeface="Wingdings" panose="05000000000000000000" pitchFamily="2" charset="2"/>
              <a:buChar char="§"/>
              <a:tabLst/>
            </a:pPr>
            <a:r>
              <a:rPr lang="de-DE" dirty="0"/>
              <a:t>Zweite Ebene</a:t>
            </a:r>
          </a:p>
          <a:p>
            <a:pPr lvl="2">
              <a:lnSpc>
                <a:spcPct val="114000"/>
              </a:lnSpc>
              <a:buFont typeface="Symbol" panose="05050102010706020507" pitchFamily="18" charset="2"/>
            </a:pPr>
            <a:r>
              <a:rPr lang="de-DE" dirty="0"/>
              <a:t>Dritte Ebene</a:t>
            </a:r>
          </a:p>
          <a:p>
            <a:pPr lvl="3">
              <a:lnSpc>
                <a:spcPct val="114000"/>
              </a:lnSpc>
              <a:buFont typeface="Symbol" panose="05050102010706020507" pitchFamily="18" charset="2"/>
              <a:buChar char="-"/>
            </a:pPr>
            <a:r>
              <a:rPr lang="de-DE" dirty="0"/>
              <a:t>Vierte Ebene</a:t>
            </a:r>
          </a:p>
          <a:p>
            <a:pPr lvl="3">
              <a:lnSpc>
                <a:spcPct val="114000"/>
              </a:lnSpc>
              <a:buFont typeface="Symbol" panose="05050102010706020507" pitchFamily="18" charset="2"/>
              <a:buChar char="-"/>
            </a:pPr>
            <a:r>
              <a:rPr lang="de-DE" dirty="0"/>
              <a:t>Fünfte Ebene</a:t>
            </a:r>
          </a:p>
        </p:txBody>
      </p:sp>
      <p:sp>
        <p:nvSpPr>
          <p:cNvPr id="8" name="Textplatzhalter 6">
            <a:extLst>
              <a:ext uri="{FF2B5EF4-FFF2-40B4-BE49-F238E27FC236}">
                <a16:creationId xmlns:a16="http://schemas.microsoft.com/office/drawing/2014/main" id="{DCBE82A3-8D6A-4EAA-9D73-AD6611C8AD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79177" y="6175375"/>
            <a:ext cx="4781005" cy="615418"/>
          </a:xfrm>
          <a:prstGeom prst="rect">
            <a:avLst/>
          </a:prstGeom>
        </p:spPr>
        <p:txBody>
          <a:bodyPr/>
          <a:lstStyle>
            <a:lvl1pPr algn="r">
              <a:defRPr sz="110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de-DE" dirty="0"/>
              <a:t>Quelle einfügen</a:t>
            </a:r>
          </a:p>
        </p:txBody>
      </p:sp>
    </p:spTree>
    <p:extLst>
      <p:ext uri="{BB962C8B-B14F-4D97-AF65-F5344CB8AC3E}">
        <p14:creationId xmlns:p14="http://schemas.microsoft.com/office/powerpoint/2010/main" val="3339996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bellenplatzhalter 3"/>
          <p:cNvSpPr>
            <a:spLocks noGrp="1"/>
          </p:cNvSpPr>
          <p:nvPr>
            <p:ph type="tbl" sz="quarter" idx="12"/>
          </p:nvPr>
        </p:nvSpPr>
        <p:spPr>
          <a:xfrm>
            <a:off x="551384" y="1205346"/>
            <a:ext cx="11160000" cy="4706568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6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551384" y="147076"/>
            <a:ext cx="11160000" cy="360362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rgbClr val="666666"/>
                </a:solidFill>
              </a:defRPr>
            </a:lvl1pPr>
          </a:lstStyle>
          <a:p>
            <a:pPr lvl="0"/>
            <a:r>
              <a:rPr lang="de-DE"/>
              <a:t>Kapitel / Untertitel (Schriftgrösse 16, Farbe R102 G102 B102) </a:t>
            </a:r>
            <a:endParaRPr lang="de-CH"/>
          </a:p>
        </p:txBody>
      </p:sp>
      <p:sp>
        <p:nvSpPr>
          <p:cNvPr id="9" name="Titel 2"/>
          <p:cNvSpPr>
            <a:spLocks noGrp="1"/>
          </p:cNvSpPr>
          <p:nvPr>
            <p:ph type="title" hasCustomPrompt="1"/>
          </p:nvPr>
        </p:nvSpPr>
        <p:spPr>
          <a:xfrm>
            <a:off x="551384" y="530174"/>
            <a:ext cx="11160000" cy="405007"/>
          </a:xfrm>
          <a:prstGeom prst="rect">
            <a:avLst/>
          </a:prstGeom>
        </p:spPr>
        <p:txBody>
          <a:bodyPr/>
          <a:lstStyle>
            <a:lvl1pPr>
              <a:defRPr b="1" baseline="0">
                <a:solidFill>
                  <a:srgbClr val="C00000"/>
                </a:solidFill>
              </a:defRPr>
            </a:lvl1pPr>
          </a:lstStyle>
          <a:p>
            <a:r>
              <a:rPr lang="de-DE" dirty="0"/>
              <a:t>Action-Title (</a:t>
            </a:r>
            <a:r>
              <a:rPr lang="de-DE" dirty="0" err="1"/>
              <a:t>Schriftgrösse</a:t>
            </a:r>
            <a:r>
              <a:rPr lang="de-DE" dirty="0"/>
              <a:t> 22, Fett, Farbe </a:t>
            </a:r>
            <a:r>
              <a:rPr lang="de-CH" altLang="en-US" noProof="0" dirty="0"/>
              <a:t>R192 G0 B0</a:t>
            </a:r>
            <a:r>
              <a:rPr lang="de-DE" dirty="0"/>
              <a:t>)  </a:t>
            </a:r>
            <a:endParaRPr lang="de-CH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B3E58E3-A5D0-4DBB-AD79-F3005841CD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177" y="6175375"/>
            <a:ext cx="4781005" cy="615418"/>
          </a:xfrm>
          <a:prstGeom prst="rect">
            <a:avLst/>
          </a:prstGeom>
        </p:spPr>
        <p:txBody>
          <a:bodyPr/>
          <a:lstStyle>
            <a:lvl1pPr algn="r">
              <a:defRPr sz="110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de-DE" dirty="0"/>
              <a:t>Quelle einfügen</a:t>
            </a:r>
          </a:p>
        </p:txBody>
      </p:sp>
    </p:spTree>
    <p:extLst>
      <p:ext uri="{BB962C8B-B14F-4D97-AF65-F5344CB8AC3E}">
        <p14:creationId xmlns:p14="http://schemas.microsoft.com/office/powerpoint/2010/main" val="304480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551384" y="147076"/>
            <a:ext cx="11160000" cy="360362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rgbClr val="666666"/>
                </a:solidFill>
              </a:defRPr>
            </a:lvl1pPr>
          </a:lstStyle>
          <a:p>
            <a:pPr lvl="0"/>
            <a:r>
              <a:rPr lang="de-DE"/>
              <a:t>Kapitel / Untertitel (Schriftgrösse 16, Farbe R102 G102 B102) </a:t>
            </a:r>
            <a:endParaRPr lang="de-CH"/>
          </a:p>
        </p:txBody>
      </p:sp>
      <p:sp>
        <p:nvSpPr>
          <p:cNvPr id="4" name="Titel 2"/>
          <p:cNvSpPr>
            <a:spLocks noGrp="1"/>
          </p:cNvSpPr>
          <p:nvPr>
            <p:ph type="title" hasCustomPrompt="1"/>
          </p:nvPr>
        </p:nvSpPr>
        <p:spPr>
          <a:xfrm>
            <a:off x="551384" y="530174"/>
            <a:ext cx="11160000" cy="405007"/>
          </a:xfrm>
          <a:prstGeom prst="rect">
            <a:avLst/>
          </a:prstGeom>
        </p:spPr>
        <p:txBody>
          <a:bodyPr/>
          <a:lstStyle>
            <a:lvl1pPr>
              <a:defRPr b="1" baseline="0">
                <a:solidFill>
                  <a:srgbClr val="C00000"/>
                </a:solidFill>
              </a:defRPr>
            </a:lvl1pPr>
          </a:lstStyle>
          <a:p>
            <a:r>
              <a:rPr lang="de-DE" dirty="0"/>
              <a:t>Action-Title (</a:t>
            </a:r>
            <a:r>
              <a:rPr lang="de-DE" dirty="0" err="1"/>
              <a:t>Schriftgrösse</a:t>
            </a:r>
            <a:r>
              <a:rPr lang="de-DE" dirty="0"/>
              <a:t> 22, Fett, Farbe </a:t>
            </a:r>
            <a:r>
              <a:rPr lang="de-CH" altLang="en-US" noProof="0" dirty="0"/>
              <a:t>R192 G0 B0</a:t>
            </a:r>
            <a:r>
              <a:rPr lang="de-DE" dirty="0"/>
              <a:t>)  </a:t>
            </a:r>
            <a:endParaRPr lang="de-CH" dirty="0"/>
          </a:p>
        </p:txBody>
      </p:sp>
      <p:sp>
        <p:nvSpPr>
          <p:cNvPr id="6" name="Inhaltsplatzhalter 4"/>
          <p:cNvSpPr>
            <a:spLocks noGrp="1"/>
          </p:cNvSpPr>
          <p:nvPr>
            <p:ph sz="quarter" idx="13" hasCustomPrompt="1"/>
          </p:nvPr>
        </p:nvSpPr>
        <p:spPr>
          <a:xfrm>
            <a:off x="6851385" y="1828800"/>
            <a:ext cx="4860000" cy="4073524"/>
          </a:xfrm>
          <a:prstGeom prst="rect">
            <a:avLst/>
          </a:prstGeom>
        </p:spPr>
        <p:txBody>
          <a:bodyPr/>
          <a:lstStyle>
            <a:lvl1pPr>
              <a:defRPr lang="de-DE" b="1" smtClean="0"/>
            </a:lvl1pPr>
            <a:lvl2pPr>
              <a:spcAft>
                <a:spcPts val="1000"/>
              </a:spcAft>
              <a:buClr>
                <a:schemeClr val="tx1"/>
              </a:buClr>
              <a:defRPr lang="de-DE" smtClean="0"/>
            </a:lvl2pPr>
            <a:lvl3pPr>
              <a:spcAft>
                <a:spcPts val="1000"/>
              </a:spcAft>
              <a:defRPr lang="de-DE" smtClean="0"/>
            </a:lvl3pPr>
            <a:lvl4pPr>
              <a:spcAft>
                <a:spcPts val="1000"/>
              </a:spcAft>
              <a:defRPr lang="de-DE" smtClean="0"/>
            </a:lvl4pPr>
            <a:lvl5pPr marL="715963" indent="-177800">
              <a:buFont typeface="Symbol" panose="05050102010706020507" pitchFamily="18" charset="2"/>
              <a:buChar char="-"/>
              <a:defRPr lang="de-DE"/>
            </a:lvl5pPr>
          </a:lstStyle>
          <a:p>
            <a:pPr marR="0" lvl="1" defTabSz="914400" latinLnBrk="0">
              <a:lnSpc>
                <a:spcPct val="114000"/>
              </a:lnSpc>
              <a:buClr>
                <a:srgbClr val="C00000"/>
              </a:buClr>
              <a:buSzTx/>
              <a:buFont typeface="Wingdings" panose="05000000000000000000" pitchFamily="2" charset="2"/>
              <a:buChar char="§"/>
              <a:tabLst/>
            </a:pPr>
            <a:r>
              <a:rPr lang="de-DE" dirty="0"/>
              <a:t>Zweite Ebene</a:t>
            </a:r>
          </a:p>
          <a:p>
            <a:pPr lvl="2">
              <a:lnSpc>
                <a:spcPct val="114000"/>
              </a:lnSpc>
              <a:buFont typeface="Symbol" panose="05050102010706020507" pitchFamily="18" charset="2"/>
            </a:pPr>
            <a:r>
              <a:rPr lang="de-DE" dirty="0"/>
              <a:t>Dritte Ebene</a:t>
            </a:r>
          </a:p>
          <a:p>
            <a:pPr lvl="3">
              <a:lnSpc>
                <a:spcPct val="114000"/>
              </a:lnSpc>
              <a:buFont typeface="Symbol" panose="05050102010706020507" pitchFamily="18" charset="2"/>
              <a:buChar char="-"/>
            </a:pPr>
            <a:r>
              <a:rPr lang="de-DE" dirty="0"/>
              <a:t>Vierte Ebene</a:t>
            </a:r>
          </a:p>
        </p:txBody>
      </p:sp>
      <p:sp>
        <p:nvSpPr>
          <p:cNvPr id="9" name="Gleichschenkliges Dreieck 8"/>
          <p:cNvSpPr/>
          <p:nvPr userDrawn="1"/>
        </p:nvSpPr>
        <p:spPr bwMode="auto">
          <a:xfrm rot="5400000">
            <a:off x="3828138" y="3304237"/>
            <a:ext cx="4606493" cy="561109"/>
          </a:xfrm>
          <a:prstGeom prst="triangle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180000" rIns="0" bIns="45720" numCol="1" rtlCol="0" anchor="t" anchorCtr="0" compatLnSpc="1">
            <a:prstTxWarp prst="textNoShape">
              <a:avLst/>
            </a:prstTxWarp>
          </a:bodyPr>
          <a:lstStyle/>
          <a:p>
            <a:pPr marL="285750" indent="-285750" algn="ctr" defTabSz="822325">
              <a:buFont typeface="Arial" panose="020B0604020202020204" pitchFamily="34" charset="0"/>
              <a:buChar char="•"/>
            </a:pPr>
            <a:endParaRPr lang="de-DE" sz="1400" i="0" dirty="0">
              <a:latin typeface="Frutiger 45 Light"/>
            </a:endParaRPr>
          </a:p>
        </p:txBody>
      </p:sp>
      <p:cxnSp>
        <p:nvCxnSpPr>
          <p:cNvPr id="10" name="Gerader Verbinder 9"/>
          <p:cNvCxnSpPr/>
          <p:nvPr userDrawn="1"/>
        </p:nvCxnSpPr>
        <p:spPr bwMode="auto">
          <a:xfrm>
            <a:off x="551384" y="1828800"/>
            <a:ext cx="4860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Gerader Verbinder 10"/>
          <p:cNvCxnSpPr/>
          <p:nvPr userDrawn="1"/>
        </p:nvCxnSpPr>
        <p:spPr bwMode="auto">
          <a:xfrm>
            <a:off x="6851385" y="1828800"/>
            <a:ext cx="4860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platzhalt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550863" y="1281113"/>
            <a:ext cx="4860925" cy="547687"/>
          </a:xfrm>
          <a:prstGeom prst="rect">
            <a:avLst/>
          </a:prstGeom>
        </p:spPr>
        <p:txBody>
          <a:bodyPr anchor="b"/>
          <a:lstStyle>
            <a:lvl1pPr>
              <a:defRPr b="1" baseline="0"/>
            </a:lvl1pPr>
          </a:lstStyle>
          <a:p>
            <a:pPr lvl="0"/>
            <a:r>
              <a:rPr lang="de-DE" dirty="0"/>
              <a:t>Überschrift 1 (Arial 16, fett, Zeilenabstand 1,15 , max. 2 Zeilen)</a:t>
            </a:r>
          </a:p>
        </p:txBody>
      </p:sp>
      <p:sp>
        <p:nvSpPr>
          <p:cNvPr id="16" name="Textplatzhalt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6850459" y="1281113"/>
            <a:ext cx="4860925" cy="547687"/>
          </a:xfrm>
          <a:prstGeom prst="rect">
            <a:avLst/>
          </a:prstGeom>
        </p:spPr>
        <p:txBody>
          <a:bodyPr anchor="b"/>
          <a:lstStyle>
            <a:lvl1pPr>
              <a:defRPr b="1" baseline="0"/>
            </a:lvl1pPr>
          </a:lstStyle>
          <a:p>
            <a:pPr lvl="0"/>
            <a:r>
              <a:rPr lang="de-DE" dirty="0"/>
              <a:t>Überschrift 1 (Arial 16, fett, Zeilenabstand 1,15, max. 2 Zeilen)</a:t>
            </a:r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7B8849A7-1543-455E-B8BD-3140CFA0D93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79177" y="6175375"/>
            <a:ext cx="4781005" cy="615418"/>
          </a:xfrm>
          <a:prstGeom prst="rect">
            <a:avLst/>
          </a:prstGeom>
        </p:spPr>
        <p:txBody>
          <a:bodyPr/>
          <a:lstStyle>
            <a:lvl1pPr algn="r">
              <a:defRPr sz="110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de-DE" dirty="0"/>
              <a:t>Quelle einfügen</a:t>
            </a:r>
          </a:p>
        </p:txBody>
      </p:sp>
      <p:sp>
        <p:nvSpPr>
          <p:cNvPr id="12" name="Inhaltsplatzhalter 4">
            <a:extLst>
              <a:ext uri="{FF2B5EF4-FFF2-40B4-BE49-F238E27FC236}">
                <a16:creationId xmlns:a16="http://schemas.microsoft.com/office/drawing/2014/main" id="{4B2CF677-CAE8-44CC-BD39-9A97681BECB9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51384" y="1828800"/>
            <a:ext cx="4860000" cy="4073524"/>
          </a:xfrm>
          <a:prstGeom prst="rect">
            <a:avLst/>
          </a:prstGeom>
        </p:spPr>
        <p:txBody>
          <a:bodyPr/>
          <a:lstStyle>
            <a:lvl1pPr>
              <a:defRPr lang="de-DE" b="1" smtClean="0"/>
            </a:lvl1pPr>
            <a:lvl2pPr>
              <a:spcAft>
                <a:spcPts val="1000"/>
              </a:spcAft>
              <a:buClr>
                <a:schemeClr val="tx1"/>
              </a:buClr>
              <a:defRPr lang="de-DE" smtClean="0"/>
            </a:lvl2pPr>
            <a:lvl3pPr>
              <a:spcAft>
                <a:spcPts val="1000"/>
              </a:spcAft>
              <a:defRPr lang="de-DE" smtClean="0"/>
            </a:lvl3pPr>
            <a:lvl4pPr>
              <a:spcAft>
                <a:spcPts val="1000"/>
              </a:spcAft>
              <a:defRPr lang="de-DE" smtClean="0"/>
            </a:lvl4pPr>
            <a:lvl5pPr marL="715963" indent="-177800">
              <a:buFont typeface="Symbol" panose="05050102010706020507" pitchFamily="18" charset="2"/>
              <a:buChar char="-"/>
              <a:defRPr lang="de-DE"/>
            </a:lvl5pPr>
          </a:lstStyle>
          <a:p>
            <a:pPr marR="0" lvl="1" defTabSz="914400" latinLnBrk="0">
              <a:lnSpc>
                <a:spcPct val="114000"/>
              </a:lnSpc>
              <a:buClr>
                <a:srgbClr val="C00000"/>
              </a:buClr>
              <a:buSzTx/>
              <a:buFont typeface="Wingdings" panose="05000000000000000000" pitchFamily="2" charset="2"/>
              <a:buChar char="§"/>
              <a:tabLst/>
            </a:pPr>
            <a:r>
              <a:rPr lang="de-DE" dirty="0"/>
              <a:t>Zweite Ebene</a:t>
            </a:r>
          </a:p>
          <a:p>
            <a:pPr lvl="2">
              <a:lnSpc>
                <a:spcPct val="114000"/>
              </a:lnSpc>
              <a:buFont typeface="Symbol" panose="05050102010706020507" pitchFamily="18" charset="2"/>
            </a:pPr>
            <a:r>
              <a:rPr lang="de-DE" dirty="0"/>
              <a:t>Dritte Ebene</a:t>
            </a:r>
          </a:p>
          <a:p>
            <a:pPr lvl="3">
              <a:lnSpc>
                <a:spcPct val="114000"/>
              </a:lnSpc>
              <a:buFont typeface="Symbol" panose="05050102010706020507" pitchFamily="18" charset="2"/>
              <a:buChar char="-"/>
            </a:pPr>
            <a:r>
              <a:rPr lang="de-DE" dirty="0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389052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lt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551384" y="1205346"/>
            <a:ext cx="11160000" cy="4706568"/>
          </a:xfrm>
          <a:prstGeom prst="rect">
            <a:avLst/>
          </a:prstGeom>
        </p:spPr>
        <p:txBody>
          <a:bodyPr/>
          <a:lstStyle>
            <a:lvl1pPr marL="0" marR="0" indent="0" algn="l" defTabSz="270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Frutiger 45 Light" pitchFamily="34" charset="0"/>
              <a:buNone/>
              <a:tabLst>
                <a:tab pos="5544000" algn="r"/>
              </a:tabLst>
              <a:defRPr kumimoji="0" lang="de-CH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defRPr>
            </a:lvl1pPr>
            <a:lvl2pPr marL="0" marR="0" indent="0" algn="l" defTabSz="270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§"/>
              <a:tabLst>
                <a:tab pos="5544000" algn="r"/>
              </a:tabLst>
              <a:defRPr kumimoji="0" lang="de-CH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defRPr>
            </a:lvl2pPr>
            <a:lvl3pPr marL="0" marR="0" indent="0" algn="l" defTabSz="270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Symbol" panose="05050102010706020507" pitchFamily="18" charset="2"/>
              <a:buChar char="-"/>
              <a:tabLst>
                <a:tab pos="5544000" algn="r"/>
              </a:tabLst>
              <a:defRPr kumimoji="0" lang="de-CH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defRPr>
            </a:lvl3pPr>
            <a:lvl4pPr marL="0" marR="0" indent="0" algn="l" defTabSz="270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Symbol" panose="05050102010706020507" pitchFamily="18" charset="2"/>
              <a:buChar char="-"/>
              <a:tabLst>
                <a:tab pos="5544000" algn="r"/>
              </a:tabLst>
              <a:defRPr kumimoji="0" lang="de-CH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defRPr>
            </a:lvl4pPr>
          </a:lstStyle>
          <a:p>
            <a:pPr marL="87313" marR="0" lvl="0" indent="0" algn="l" defTabSz="270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Frutiger 45 Light" pitchFamily="34" charset="0"/>
              <a:buNone/>
              <a:tabLst>
                <a:tab pos="5544000" algn="r"/>
              </a:tabLst>
              <a:defRPr/>
            </a:pPr>
            <a:r>
              <a:rPr kumimoji="0" lang="de-CH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Überschrift 1 (Schriftgrösse 14. Fett, Farbe R0 G0 B0) </a:t>
            </a:r>
          </a:p>
          <a:p>
            <a:pPr marL="360363" marR="0" lvl="1" indent="-269875" algn="l" defTabSz="270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§"/>
              <a:tabLst>
                <a:tab pos="5544000" algn="r"/>
              </a:tabLst>
              <a:defRPr/>
            </a:pPr>
            <a:r>
              <a:rPr kumimoji="0" lang="de-CH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</a:rPr>
              <a:t>Bullet Points (Schriftgrösse 14, Farbe R0 G0 B0) </a:t>
            </a:r>
          </a:p>
          <a:p>
            <a:pPr marL="360363" marR="0" lvl="1" indent="-269875" algn="l" defTabSz="270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§"/>
              <a:tabLst>
                <a:tab pos="5544000" algn="r"/>
              </a:tabLst>
              <a:defRPr/>
            </a:pPr>
            <a:r>
              <a:rPr kumimoji="0" lang="de-CH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</a:rPr>
              <a:t>Bullet Points </a:t>
            </a:r>
            <a:r>
              <a:rPr kumimoji="0" lang="de-CH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(Schriftgrösse 14, Farbe R0 G0 B0) </a:t>
            </a:r>
          </a:p>
          <a:p>
            <a:pPr marL="360363" marR="0" lvl="1" indent="-269875" algn="l" defTabSz="270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§"/>
              <a:tabLst>
                <a:tab pos="5544000" algn="r"/>
              </a:tabLst>
              <a:defRPr/>
            </a:pPr>
            <a:r>
              <a:rPr kumimoji="0" lang="de-CH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</a:rPr>
              <a:t>Bullet Points </a:t>
            </a:r>
            <a:r>
              <a:rPr kumimoji="0" lang="de-CH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(Schriftgrösse 14, Farbe R0 G0 B0) </a:t>
            </a:r>
          </a:p>
          <a:p>
            <a:pPr marL="0" marR="0" lvl="0" indent="0" algn="l" defTabSz="270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Frutiger 45 Light" pitchFamily="34" charset="0"/>
              <a:buNone/>
              <a:tabLst>
                <a:tab pos="5544000" algn="r"/>
              </a:tabLst>
              <a:defRPr/>
            </a:pPr>
            <a:endParaRPr kumimoji="0" lang="de-CH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l" defTabSz="270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Frutiger 45 Light" pitchFamily="34" charset="0"/>
              <a:buNone/>
              <a:tabLst>
                <a:tab pos="5544000" algn="r"/>
              </a:tabLst>
              <a:defRPr/>
            </a:pPr>
            <a:r>
              <a:rPr kumimoji="0" lang="de-CH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Überschrift 2 (Schriftgrösse 14. Fett, Farbe R0 G0 B0) </a:t>
            </a:r>
          </a:p>
          <a:p>
            <a:pPr marL="360363" marR="0" lvl="1" indent="-269875" algn="l" defTabSz="270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§"/>
              <a:tabLst>
                <a:tab pos="5544000" algn="r"/>
              </a:tabLst>
              <a:defRPr/>
            </a:pPr>
            <a:r>
              <a:rPr kumimoji="0" lang="de-CH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Bullet Points (Schriftgrösse 14, Farbe R0 G0 B0) </a:t>
            </a:r>
          </a:p>
          <a:p>
            <a:pPr marL="623888" marR="0" lvl="2" indent="-269875" algn="l" defTabSz="270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Symbol" panose="05050102010706020507" pitchFamily="18" charset="2"/>
              <a:buChar char="-"/>
              <a:tabLst>
                <a:tab pos="5544000" algn="r"/>
              </a:tabLst>
              <a:defRPr/>
            </a:pPr>
            <a:r>
              <a:rPr kumimoji="0" lang="de-CH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Bullet Points 1. Unterebene (Schriftgrösse 14, Farbe R0 G0 B0) </a:t>
            </a:r>
          </a:p>
          <a:p>
            <a:pPr marL="896938" marR="0" lvl="3" indent="-269875" algn="l" defTabSz="270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Symbol" panose="05050102010706020507" pitchFamily="18" charset="2"/>
              <a:buChar char="-"/>
              <a:tabLst>
                <a:tab pos="5544000" algn="r"/>
              </a:tabLst>
              <a:defRPr/>
            </a:pPr>
            <a:r>
              <a:rPr kumimoji="0" lang="de-CH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Bullet Points 2. Unterebene (Schriftgrösse 14, Farbe R0 G0 B0)  </a:t>
            </a:r>
          </a:p>
        </p:txBody>
      </p:sp>
      <p:sp>
        <p:nvSpPr>
          <p:cNvPr id="9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551384" y="147076"/>
            <a:ext cx="11160000" cy="360362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rgbClr val="666666"/>
                </a:solidFill>
              </a:defRPr>
            </a:lvl1pPr>
          </a:lstStyle>
          <a:p>
            <a:pPr lvl="0"/>
            <a:r>
              <a:rPr lang="de-DE"/>
              <a:t>Kapitel / Untertitel (Schriftgrösse 16, Farbe R102 G102 B102) </a:t>
            </a:r>
            <a:endParaRPr lang="de-CH"/>
          </a:p>
        </p:txBody>
      </p:sp>
      <p:sp>
        <p:nvSpPr>
          <p:cNvPr id="10" name="Titel 2"/>
          <p:cNvSpPr>
            <a:spLocks noGrp="1"/>
          </p:cNvSpPr>
          <p:nvPr>
            <p:ph type="title" hasCustomPrompt="1"/>
          </p:nvPr>
        </p:nvSpPr>
        <p:spPr>
          <a:xfrm>
            <a:off x="551384" y="530174"/>
            <a:ext cx="11160000" cy="405007"/>
          </a:xfrm>
          <a:prstGeom prst="rect">
            <a:avLst/>
          </a:prstGeom>
        </p:spPr>
        <p:txBody>
          <a:bodyPr/>
          <a:lstStyle>
            <a:lvl1pPr>
              <a:defRPr b="1" baseline="0">
                <a:solidFill>
                  <a:srgbClr val="C00000"/>
                </a:solidFill>
              </a:defRPr>
            </a:lvl1pPr>
          </a:lstStyle>
          <a:p>
            <a:r>
              <a:rPr lang="de-DE" dirty="0"/>
              <a:t>Action-Title (</a:t>
            </a:r>
            <a:r>
              <a:rPr lang="de-DE" dirty="0" err="1"/>
              <a:t>Schriftgrösse</a:t>
            </a:r>
            <a:r>
              <a:rPr lang="de-DE" dirty="0"/>
              <a:t> 22, Fett, Farbe </a:t>
            </a:r>
            <a:r>
              <a:rPr lang="de-CH" altLang="en-US" noProof="0" dirty="0"/>
              <a:t>R192 G0 B0</a:t>
            </a:r>
            <a:r>
              <a:rPr lang="de-DE" dirty="0"/>
              <a:t>)  </a:t>
            </a:r>
            <a:endParaRPr lang="de-CH" dirty="0"/>
          </a:p>
        </p:txBody>
      </p:sp>
      <p:sp>
        <p:nvSpPr>
          <p:cNvPr id="6" name="Textplatzhalter 6">
            <a:extLst>
              <a:ext uri="{FF2B5EF4-FFF2-40B4-BE49-F238E27FC236}">
                <a16:creationId xmlns:a16="http://schemas.microsoft.com/office/drawing/2014/main" id="{D3D5B349-2C30-4BEB-9DFF-32A6388CF13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177" y="6175375"/>
            <a:ext cx="4781005" cy="615418"/>
          </a:xfrm>
          <a:prstGeom prst="rect">
            <a:avLst/>
          </a:prstGeom>
        </p:spPr>
        <p:txBody>
          <a:bodyPr/>
          <a:lstStyle>
            <a:lvl1pPr algn="r">
              <a:defRPr sz="110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de-DE" dirty="0"/>
              <a:t>Quelle einfügen</a:t>
            </a:r>
          </a:p>
        </p:txBody>
      </p:sp>
    </p:spTree>
    <p:extLst>
      <p:ext uri="{BB962C8B-B14F-4D97-AF65-F5344CB8AC3E}">
        <p14:creationId xmlns:p14="http://schemas.microsoft.com/office/powerpoint/2010/main" val="749953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_Textbox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551384" y="147076"/>
            <a:ext cx="11160000" cy="360362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rgbClr val="666666"/>
                </a:solidFill>
              </a:defRPr>
            </a:lvl1pPr>
          </a:lstStyle>
          <a:p>
            <a:pPr lvl="0"/>
            <a:r>
              <a:rPr lang="de-DE"/>
              <a:t>Kapitel / Untertitel (Schriftgrösse 16, Farbe R102 G102 B102) </a:t>
            </a:r>
            <a:endParaRPr lang="de-CH"/>
          </a:p>
        </p:txBody>
      </p:sp>
      <p:sp>
        <p:nvSpPr>
          <p:cNvPr id="9" name="Titel 2"/>
          <p:cNvSpPr>
            <a:spLocks noGrp="1"/>
          </p:cNvSpPr>
          <p:nvPr>
            <p:ph type="title" hasCustomPrompt="1"/>
          </p:nvPr>
        </p:nvSpPr>
        <p:spPr>
          <a:xfrm>
            <a:off x="551384" y="530174"/>
            <a:ext cx="11160000" cy="405007"/>
          </a:xfrm>
          <a:prstGeom prst="rect">
            <a:avLst/>
          </a:prstGeom>
        </p:spPr>
        <p:txBody>
          <a:bodyPr/>
          <a:lstStyle>
            <a:lvl1pPr>
              <a:defRPr b="1" baseline="0">
                <a:solidFill>
                  <a:srgbClr val="C00000"/>
                </a:solidFill>
              </a:defRPr>
            </a:lvl1pPr>
          </a:lstStyle>
          <a:p>
            <a:r>
              <a:rPr lang="de-DE" dirty="0"/>
              <a:t>Action-Title (</a:t>
            </a:r>
            <a:r>
              <a:rPr lang="de-DE" dirty="0" err="1"/>
              <a:t>Schriftgrösse</a:t>
            </a:r>
            <a:r>
              <a:rPr lang="de-DE" dirty="0"/>
              <a:t> 22, Fett, Farbe </a:t>
            </a:r>
            <a:r>
              <a:rPr lang="de-CH" altLang="en-US" noProof="0" dirty="0"/>
              <a:t>R192 G0 B0</a:t>
            </a:r>
            <a:r>
              <a:rPr lang="de-DE" dirty="0"/>
              <a:t>)  </a:t>
            </a:r>
            <a:endParaRPr lang="de-CH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2" hasCustomPrompt="1"/>
          </p:nvPr>
        </p:nvSpPr>
        <p:spPr>
          <a:xfrm>
            <a:off x="6851385" y="2001982"/>
            <a:ext cx="4860000" cy="3886056"/>
          </a:xfrm>
          <a:prstGeom prst="rect">
            <a:avLst/>
          </a:prstGeom>
        </p:spPr>
        <p:txBody>
          <a:bodyPr/>
          <a:lstStyle>
            <a:lvl2pPr marL="360363" marR="0" indent="-269875" algn="l" defTabSz="270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§"/>
              <a:tabLst>
                <a:tab pos="5544000" algn="r"/>
              </a:tabLst>
              <a:defRPr kumimoji="0" lang="de-CH" sz="1400" b="0" i="0" u="none" strike="noStrike" kern="0" cap="none" spc="0" normalizeH="0" baseline="0" noProof="0"/>
            </a:lvl2pPr>
          </a:lstStyle>
          <a:p>
            <a:pPr marL="360363" marR="0" lvl="1" indent="-269875" algn="l" defTabSz="270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§"/>
              <a:tabLst>
                <a:tab pos="5544000" algn="r"/>
              </a:tabLst>
              <a:defRPr/>
            </a:pPr>
            <a:r>
              <a:rPr kumimoji="0" lang="de-CH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</a:rPr>
              <a:t>Bullet Points (Schriftgrösse 14, Farbe R0 G0 B0) </a:t>
            </a:r>
          </a:p>
          <a:p>
            <a:pPr marL="360363" marR="0" lvl="1" indent="-269875" algn="l" defTabSz="270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§"/>
              <a:tabLst>
                <a:tab pos="5544000" algn="r"/>
              </a:tabLst>
              <a:defRPr/>
            </a:pPr>
            <a:r>
              <a:rPr kumimoji="0" lang="de-CH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</a:rPr>
              <a:t>Bullet Points </a:t>
            </a:r>
            <a:r>
              <a:rPr kumimoji="0" lang="de-CH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(Schriftgrösse 14, Farbe R0 G0 B0) </a:t>
            </a:r>
          </a:p>
          <a:p>
            <a:pPr marL="360363" marR="0" lvl="1" indent="-269875" algn="l" defTabSz="270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§"/>
              <a:tabLst>
                <a:tab pos="5544000" algn="r"/>
              </a:tabLst>
              <a:defRPr/>
            </a:pPr>
            <a:r>
              <a:rPr kumimoji="0" lang="de-CH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</a:rPr>
              <a:t>Bullet Points </a:t>
            </a:r>
            <a:r>
              <a:rPr kumimoji="0" lang="de-CH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(Schriftgrösse 14, Farbe R0 G0 B0) </a:t>
            </a:r>
          </a:p>
        </p:txBody>
      </p:sp>
      <p:sp>
        <p:nvSpPr>
          <p:cNvPr id="7" name="Inhaltsplatzhalter 3"/>
          <p:cNvSpPr>
            <a:spLocks noGrp="1"/>
          </p:cNvSpPr>
          <p:nvPr>
            <p:ph sz="quarter" idx="13" hasCustomPrompt="1"/>
          </p:nvPr>
        </p:nvSpPr>
        <p:spPr>
          <a:xfrm>
            <a:off x="551384" y="2001982"/>
            <a:ext cx="4860000" cy="3886056"/>
          </a:xfrm>
          <a:prstGeom prst="rect">
            <a:avLst/>
          </a:prstGeom>
        </p:spPr>
        <p:txBody>
          <a:bodyPr/>
          <a:lstStyle>
            <a:lvl2pPr marL="360363" marR="0" indent="-269875" algn="l" defTabSz="270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§"/>
              <a:tabLst>
                <a:tab pos="5544000" algn="r"/>
              </a:tabLst>
              <a:defRPr kumimoji="0" lang="de-CH" sz="1400" b="0" i="0" u="none" strike="noStrike" kern="0" cap="none" spc="0" normalizeH="0" baseline="0" noProof="0"/>
            </a:lvl2pPr>
          </a:lstStyle>
          <a:p>
            <a:pPr marL="360363" marR="0" lvl="1" indent="-269875" algn="l" defTabSz="270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§"/>
              <a:tabLst>
                <a:tab pos="5544000" algn="r"/>
              </a:tabLst>
              <a:defRPr/>
            </a:pPr>
            <a:r>
              <a:rPr kumimoji="0" lang="de-CH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</a:rPr>
              <a:t>Bullet Points (Schriftgrösse 14, Farbe R0 G0 B0) </a:t>
            </a:r>
          </a:p>
          <a:p>
            <a:pPr marL="360363" marR="0" lvl="1" indent="-269875" algn="l" defTabSz="270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§"/>
              <a:tabLst>
                <a:tab pos="5544000" algn="r"/>
              </a:tabLst>
              <a:defRPr/>
            </a:pPr>
            <a:r>
              <a:rPr kumimoji="0" lang="de-CH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</a:rPr>
              <a:t>Bullet Points </a:t>
            </a:r>
            <a:r>
              <a:rPr kumimoji="0" lang="de-CH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(Schriftgrösse 14, Farbe R0 G0 B0) </a:t>
            </a:r>
          </a:p>
          <a:p>
            <a:pPr marL="360363" marR="0" lvl="1" indent="-269875" algn="l" defTabSz="270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§"/>
              <a:tabLst>
                <a:tab pos="5544000" algn="r"/>
              </a:tabLst>
              <a:defRPr/>
            </a:pPr>
            <a:r>
              <a:rPr kumimoji="0" lang="de-CH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</a:rPr>
              <a:t>Bullet Points </a:t>
            </a:r>
            <a:r>
              <a:rPr kumimoji="0" lang="de-CH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(Schriftgrösse 14, Farbe R0 G0 B0) </a:t>
            </a:r>
          </a:p>
        </p:txBody>
      </p:sp>
      <p:sp>
        <p:nvSpPr>
          <p:cNvPr id="11" name="Gleichschenkliges Dreieck 10"/>
          <p:cNvSpPr/>
          <p:nvPr userDrawn="1"/>
        </p:nvSpPr>
        <p:spPr bwMode="auto">
          <a:xfrm rot="5400000">
            <a:off x="3828137" y="3304237"/>
            <a:ext cx="4606493" cy="561109"/>
          </a:xfrm>
          <a:prstGeom prst="triangle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180000" rIns="0" bIns="45720" numCol="1" rtlCol="0" anchor="t" anchorCtr="0" compatLnSpc="1">
            <a:prstTxWarp prst="textNoShape">
              <a:avLst/>
            </a:prstTxWarp>
          </a:bodyPr>
          <a:lstStyle/>
          <a:p>
            <a:pPr marL="285750" indent="-285750" algn="ctr" defTabSz="822325">
              <a:buFont typeface="Arial" panose="020B0604020202020204" pitchFamily="34" charset="0"/>
              <a:buChar char="•"/>
            </a:pPr>
            <a:endParaRPr lang="de-DE" sz="1400" i="0" dirty="0">
              <a:latin typeface="Frutiger 45 Light"/>
            </a:endParaRPr>
          </a:p>
        </p:txBody>
      </p:sp>
      <p:cxnSp>
        <p:nvCxnSpPr>
          <p:cNvPr id="13" name="Gerader Verbinder 12"/>
          <p:cNvCxnSpPr/>
          <p:nvPr userDrawn="1"/>
        </p:nvCxnSpPr>
        <p:spPr bwMode="auto">
          <a:xfrm>
            <a:off x="551384" y="1828800"/>
            <a:ext cx="4860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Gerader Verbinder 13"/>
          <p:cNvCxnSpPr/>
          <p:nvPr userDrawn="1"/>
        </p:nvCxnSpPr>
        <p:spPr bwMode="auto">
          <a:xfrm>
            <a:off x="6851385" y="1828800"/>
            <a:ext cx="4860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platzhalter 6">
            <a:extLst>
              <a:ext uri="{FF2B5EF4-FFF2-40B4-BE49-F238E27FC236}">
                <a16:creationId xmlns:a16="http://schemas.microsoft.com/office/drawing/2014/main" id="{D4D1F921-DD94-43B5-A3F2-0874C5D1C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79177" y="6175375"/>
            <a:ext cx="4781005" cy="615418"/>
          </a:xfrm>
          <a:prstGeom prst="rect">
            <a:avLst/>
          </a:prstGeom>
        </p:spPr>
        <p:txBody>
          <a:bodyPr/>
          <a:lstStyle>
            <a:lvl1pPr algn="r">
              <a:defRPr sz="110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de-DE" dirty="0"/>
              <a:t>Quelle einfügen</a:t>
            </a:r>
          </a:p>
        </p:txBody>
      </p:sp>
      <p:sp>
        <p:nvSpPr>
          <p:cNvPr id="16" name="Textplatzhalter 14">
            <a:extLst>
              <a:ext uri="{FF2B5EF4-FFF2-40B4-BE49-F238E27FC236}">
                <a16:creationId xmlns:a16="http://schemas.microsoft.com/office/drawing/2014/main" id="{6E917DC0-687F-46EC-A07B-737BC9EB84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0863" y="1281113"/>
            <a:ext cx="4860925" cy="547687"/>
          </a:xfrm>
          <a:prstGeom prst="rect">
            <a:avLst/>
          </a:prstGeom>
        </p:spPr>
        <p:txBody>
          <a:bodyPr anchor="b"/>
          <a:lstStyle>
            <a:lvl1pPr>
              <a:defRPr b="1" baseline="0"/>
            </a:lvl1pPr>
          </a:lstStyle>
          <a:p>
            <a:pPr lvl="0"/>
            <a:r>
              <a:rPr lang="de-DE" dirty="0"/>
              <a:t>Überschrift 1 (Arial 16, fett, Zeilenabstand 1,15 , max. 2 Zeilen)</a:t>
            </a:r>
          </a:p>
        </p:txBody>
      </p:sp>
      <p:sp>
        <p:nvSpPr>
          <p:cNvPr id="17" name="Textplatzhalter 14">
            <a:extLst>
              <a:ext uri="{FF2B5EF4-FFF2-40B4-BE49-F238E27FC236}">
                <a16:creationId xmlns:a16="http://schemas.microsoft.com/office/drawing/2014/main" id="{6B6950FE-8168-4F01-8FD2-CACB9537B9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50459" y="1281113"/>
            <a:ext cx="4860925" cy="547687"/>
          </a:xfrm>
          <a:prstGeom prst="rect">
            <a:avLst/>
          </a:prstGeom>
        </p:spPr>
        <p:txBody>
          <a:bodyPr anchor="b"/>
          <a:lstStyle>
            <a:lvl1pPr>
              <a:defRPr b="1" baseline="0"/>
            </a:lvl1pPr>
          </a:lstStyle>
          <a:p>
            <a:pPr lvl="0"/>
            <a:r>
              <a:rPr lang="de-DE" dirty="0"/>
              <a:t>Überschrift 1 (Arial 16, fett, Zeilenabstand 1,15, max. 2 Zeilen)</a:t>
            </a:r>
          </a:p>
        </p:txBody>
      </p:sp>
    </p:spTree>
    <p:extLst>
      <p:ext uri="{BB962C8B-B14F-4D97-AF65-F5344CB8AC3E}">
        <p14:creationId xmlns:p14="http://schemas.microsoft.com/office/powerpoint/2010/main" val="1701226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vmlDrawing" Target="../drawings/vmlDrawing1.v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15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think-cell Folie" r:id="rId16" imgW="270" imgH="270" progId="TCLayout.ActiveDocument.1">
                  <p:embed/>
                </p:oleObj>
              </mc:Choice>
              <mc:Fallback>
                <p:oleObj name="think-cell Folie" r:id="rId16" imgW="270" imgH="270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" name="Gerade Verbindung 2"/>
          <p:cNvCxnSpPr/>
          <p:nvPr userDrawn="1"/>
        </p:nvCxnSpPr>
        <p:spPr bwMode="auto">
          <a:xfrm>
            <a:off x="-223285" y="6592025"/>
            <a:ext cx="192021" cy="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Gerade Verbindung 13"/>
          <p:cNvCxnSpPr/>
          <p:nvPr userDrawn="1"/>
        </p:nvCxnSpPr>
        <p:spPr bwMode="auto">
          <a:xfrm>
            <a:off x="-223285" y="1582559"/>
            <a:ext cx="192021" cy="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Gerade Verbindung 14"/>
          <p:cNvCxnSpPr/>
          <p:nvPr userDrawn="1"/>
        </p:nvCxnSpPr>
        <p:spPr bwMode="auto">
          <a:xfrm>
            <a:off x="-223285" y="1049365"/>
            <a:ext cx="192021" cy="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Gerade Verbindung 12"/>
          <p:cNvCxnSpPr/>
          <p:nvPr userDrawn="1"/>
        </p:nvCxnSpPr>
        <p:spPr bwMode="auto">
          <a:xfrm rot="5400000">
            <a:off x="973449" y="-105924"/>
            <a:ext cx="144016" cy="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Gerade Verbindung 19"/>
          <p:cNvCxnSpPr/>
          <p:nvPr userDrawn="1"/>
        </p:nvCxnSpPr>
        <p:spPr bwMode="auto">
          <a:xfrm rot="5400000">
            <a:off x="6019248" y="-105924"/>
            <a:ext cx="144016" cy="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Gerade Verbindung 20"/>
          <p:cNvCxnSpPr/>
          <p:nvPr userDrawn="1"/>
        </p:nvCxnSpPr>
        <p:spPr bwMode="auto">
          <a:xfrm rot="5400000">
            <a:off x="11080671" y="-105924"/>
            <a:ext cx="144016" cy="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Gerade Verbindung 7"/>
          <p:cNvCxnSpPr/>
          <p:nvPr userDrawn="1"/>
        </p:nvCxnSpPr>
        <p:spPr>
          <a:xfrm>
            <a:off x="-9053" y="6094413"/>
            <a:ext cx="12240000" cy="1587"/>
          </a:xfrm>
          <a:prstGeom prst="line">
            <a:avLst/>
          </a:prstGeom>
          <a:ln w="28575">
            <a:solidFill>
              <a:srgbClr val="CCCC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 descr="http://www.pressestelle.tu-berlin.de/fileadmin/a70100710/Dokumentationen/Imagematerial/TU-Logos/TU_Logo_kurz_RGB_rot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2765" y="6225593"/>
            <a:ext cx="692277" cy="5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9"/>
          <p:cNvSpPr>
            <a:spLocks noChangeArrowheads="1"/>
          </p:cNvSpPr>
          <p:nvPr userDrawn="1"/>
        </p:nvSpPr>
        <p:spPr bwMode="auto">
          <a:xfrm>
            <a:off x="5375293" y="6327577"/>
            <a:ext cx="1431925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eaLnBrk="0" hangingPunct="0">
              <a:defRPr/>
            </a:pPr>
            <a:r>
              <a:rPr lang="en-US" sz="1200" b="1" noProof="0" dirty="0">
                <a:latin typeface="Arial" charset="0"/>
                <a:cs typeface="Arial" charset="0"/>
              </a:rPr>
              <a:t>– </a:t>
            </a:r>
            <a:fld id="{D877895A-2FCF-4C18-A5B0-B71E6E3D47E8}" type="slidenum">
              <a:rPr lang="en-US" sz="1200" b="1" noProof="0" smtClean="0">
                <a:latin typeface="Arial" charset="0"/>
                <a:cs typeface="Arial" charset="0"/>
              </a:rPr>
              <a:pPr algn="ctr" eaLnBrk="0" hangingPunct="0">
                <a:defRPr/>
              </a:pPr>
              <a:t>‹Nr.›</a:t>
            </a:fld>
            <a:r>
              <a:rPr lang="en-US" sz="1200" b="1" noProof="0" dirty="0">
                <a:latin typeface="Arial" charset="0"/>
                <a:cs typeface="Arial" charset="0"/>
              </a:rPr>
              <a:t> –</a:t>
            </a:r>
          </a:p>
        </p:txBody>
      </p:sp>
      <p:sp>
        <p:nvSpPr>
          <p:cNvPr id="22" name="Textfeld 9"/>
          <p:cNvSpPr txBox="1"/>
          <p:nvPr userDrawn="1"/>
        </p:nvSpPr>
        <p:spPr>
          <a:xfrm>
            <a:off x="361950" y="6162675"/>
            <a:ext cx="5249863" cy="61555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-180000">
              <a:spcBef>
                <a:spcPct val="20000"/>
              </a:spcBef>
              <a:buClr>
                <a:srgbClr val="1F497D"/>
              </a:buClr>
              <a:buSzPct val="120000"/>
              <a:buFont typeface="Wingdings" pitchFamily="2" charset="2"/>
              <a:buNone/>
              <a:defRPr/>
            </a:pPr>
            <a:r>
              <a:rPr lang="en-US" sz="1000" b="1" noProof="0" dirty="0">
                <a:latin typeface="Arial" charset="0"/>
                <a:cs typeface="Arial" charset="0"/>
              </a:rPr>
              <a:t>Urbane Logistik</a:t>
            </a:r>
          </a:p>
          <a:p>
            <a:pPr indent="-180000">
              <a:spcBef>
                <a:spcPct val="20000"/>
              </a:spcBef>
              <a:buClr>
                <a:srgbClr val="1F497D"/>
              </a:buClr>
              <a:buSzPct val="120000"/>
              <a:buFont typeface="Wingdings" pitchFamily="2" charset="2"/>
              <a:buNone/>
              <a:defRPr/>
            </a:pPr>
            <a:r>
              <a:rPr lang="en-US" sz="1000" b="1" noProof="0" dirty="0">
                <a:latin typeface="Arial" charset="0"/>
                <a:cs typeface="Arial" charset="0"/>
              </a:rPr>
              <a:t>Prof. Dr.-Ing. Frank Straube </a:t>
            </a:r>
          </a:p>
          <a:p>
            <a:pPr indent="-180000">
              <a:spcBef>
                <a:spcPct val="20000"/>
              </a:spcBef>
              <a:buClr>
                <a:srgbClr val="1F497D"/>
              </a:buClr>
              <a:buSzPct val="120000"/>
              <a:buFont typeface="Wingdings" pitchFamily="2" charset="2"/>
              <a:buNone/>
              <a:defRPr/>
            </a:pPr>
            <a:r>
              <a:rPr lang="de-DE" sz="1000" b="1" i="1" noProof="0" dirty="0">
                <a:solidFill>
                  <a:srgbClr val="990000"/>
                </a:solidFill>
                <a:latin typeface="Arial" charset="0"/>
                <a:cs typeface="Arial" charset="0"/>
              </a:rPr>
              <a:t>Fachgebiet</a:t>
            </a:r>
            <a:r>
              <a:rPr lang="en-US" sz="1000" b="1" i="1" noProof="0" dirty="0">
                <a:solidFill>
                  <a:srgbClr val="990000"/>
                </a:solidFill>
                <a:latin typeface="Arial" charset="0"/>
                <a:cs typeface="Arial" charset="0"/>
              </a:rPr>
              <a:t> Logistik, </a:t>
            </a:r>
            <a:r>
              <a:rPr lang="de-DE" sz="1000" b="1" i="1" noProof="0" dirty="0">
                <a:solidFill>
                  <a:srgbClr val="990000"/>
                </a:solidFill>
                <a:latin typeface="Arial" charset="0"/>
                <a:cs typeface="Arial" charset="0"/>
              </a:rPr>
              <a:t>Technische</a:t>
            </a:r>
            <a:r>
              <a:rPr lang="en-US" sz="1000" b="1" i="1" noProof="0" dirty="0">
                <a:solidFill>
                  <a:srgbClr val="990000"/>
                </a:solidFill>
                <a:latin typeface="Arial" charset="0"/>
                <a:cs typeface="Arial" charset="0"/>
              </a:rPr>
              <a:t> Universität Berlin</a:t>
            </a:r>
          </a:p>
        </p:txBody>
      </p:sp>
      <p:cxnSp>
        <p:nvCxnSpPr>
          <p:cNvPr id="23" name="Gerade Verbindung 6"/>
          <p:cNvCxnSpPr/>
          <p:nvPr userDrawn="1"/>
        </p:nvCxnSpPr>
        <p:spPr>
          <a:xfrm>
            <a:off x="0" y="976313"/>
            <a:ext cx="12240000" cy="0"/>
          </a:xfrm>
          <a:prstGeom prst="line">
            <a:avLst/>
          </a:prstGeom>
          <a:ln w="28575">
            <a:solidFill>
              <a:srgbClr val="CCCC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7697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  <p:sldLayoutId id="2147483844" r:id="rId12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A02846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A02846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A02846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A02846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A02846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b="1">
          <a:solidFill>
            <a:schemeClr val="tx2"/>
          </a:solidFill>
          <a:latin typeface="Arial" charset="0"/>
        </a:defRPr>
      </a:lvl9pPr>
    </p:titleStyle>
    <p:bodyStyle>
      <a:lvl1pPr algn="l" rtl="0" eaLnBrk="0" fontAlgn="base" hangingPunct="0">
        <a:spcBef>
          <a:spcPct val="0"/>
        </a:spcBef>
        <a:spcAft>
          <a:spcPts val="0"/>
        </a:spcAft>
        <a:defRPr sz="1600">
          <a:solidFill>
            <a:srgbClr val="000000"/>
          </a:solidFill>
          <a:latin typeface="+mn-lt"/>
          <a:ea typeface="+mn-ea"/>
          <a:cs typeface="+mn-cs"/>
        </a:defRPr>
      </a:lvl1pPr>
      <a:lvl2pPr marL="180975" indent="-179388" algn="l" rtl="0" eaLnBrk="0" fontAlgn="base" hangingPunct="0">
        <a:spcBef>
          <a:spcPct val="0"/>
        </a:spcBef>
        <a:spcAft>
          <a:spcPts val="0"/>
        </a:spcAft>
        <a:buFont typeface="Arial Unicode MS" panose="020B0604020202020204" pitchFamily="34" charset="-128"/>
        <a:buChar char="ｰ"/>
        <a:defRPr sz="1600">
          <a:solidFill>
            <a:srgbClr val="000000"/>
          </a:solidFill>
          <a:latin typeface="+mn-lt"/>
        </a:defRPr>
      </a:lvl2pPr>
      <a:lvl3pPr marL="358775" indent="-176213" algn="l" rtl="0" eaLnBrk="0" fontAlgn="base" hangingPunct="0">
        <a:spcBef>
          <a:spcPct val="0"/>
        </a:spcBef>
        <a:spcAft>
          <a:spcPts val="0"/>
        </a:spcAft>
        <a:buFont typeface="Arial" pitchFamily="34" charset="0"/>
        <a:buChar char="-"/>
        <a:defRPr sz="1600">
          <a:solidFill>
            <a:srgbClr val="000000"/>
          </a:solidFill>
          <a:latin typeface="+mn-lt"/>
        </a:defRPr>
      </a:lvl3pPr>
      <a:lvl4pPr marL="538163" indent="-179388" algn="l" rtl="0" eaLnBrk="0" fontAlgn="base" hangingPunct="0">
        <a:spcBef>
          <a:spcPct val="0"/>
        </a:spcBef>
        <a:spcAft>
          <a:spcPts val="0"/>
        </a:spcAft>
        <a:buFont typeface="Arial Unicode MS" panose="020B0604020202020204" pitchFamily="34" charset="-128"/>
        <a:buChar char="˗"/>
        <a:defRPr sz="1600">
          <a:solidFill>
            <a:srgbClr val="000000"/>
          </a:solidFill>
          <a:latin typeface="+mn-lt"/>
        </a:defRPr>
      </a:lvl4pPr>
      <a:lvl5pPr marL="715963" indent="-177800" algn="l" rtl="0" eaLnBrk="0" fontAlgn="base" hangingPunct="0">
        <a:spcBef>
          <a:spcPct val="0"/>
        </a:spcBef>
        <a:spcAft>
          <a:spcPts val="0"/>
        </a:spcAft>
        <a:buFont typeface="Arial Unicode MS" panose="020B0604020202020204" pitchFamily="34" charset="-128"/>
        <a:buChar char="˗"/>
        <a:tabLst/>
        <a:defRPr sz="1600">
          <a:solidFill>
            <a:srgbClr val="000000"/>
          </a:solidFill>
          <a:latin typeface="+mn-lt"/>
        </a:defRPr>
      </a:lvl5pPr>
      <a:lvl6pPr marL="1162050" indent="-169863" algn="l" rtl="0" fontAlgn="base">
        <a:spcBef>
          <a:spcPct val="0"/>
        </a:spcBef>
        <a:spcAft>
          <a:spcPct val="30000"/>
        </a:spcAft>
        <a:buFont typeface="Arial" charset="0"/>
        <a:buChar char="–"/>
        <a:defRPr sz="1200">
          <a:solidFill>
            <a:srgbClr val="000000"/>
          </a:solidFill>
          <a:latin typeface="+mn-lt"/>
        </a:defRPr>
      </a:lvl6pPr>
      <a:lvl7pPr marL="1619250" indent="-169863" algn="l" rtl="0" fontAlgn="base">
        <a:spcBef>
          <a:spcPct val="0"/>
        </a:spcBef>
        <a:spcAft>
          <a:spcPct val="30000"/>
        </a:spcAft>
        <a:buFont typeface="Arial" charset="0"/>
        <a:buChar char="–"/>
        <a:defRPr sz="1200">
          <a:solidFill>
            <a:srgbClr val="000000"/>
          </a:solidFill>
          <a:latin typeface="+mn-lt"/>
        </a:defRPr>
      </a:lvl7pPr>
      <a:lvl8pPr marL="2076450" indent="-169863" algn="l" rtl="0" fontAlgn="base">
        <a:spcBef>
          <a:spcPct val="0"/>
        </a:spcBef>
        <a:spcAft>
          <a:spcPct val="30000"/>
        </a:spcAft>
        <a:buFont typeface="Arial" charset="0"/>
        <a:buChar char="–"/>
        <a:defRPr sz="1200">
          <a:solidFill>
            <a:srgbClr val="000000"/>
          </a:solidFill>
          <a:latin typeface="+mn-lt"/>
        </a:defRPr>
      </a:lvl8pPr>
      <a:lvl9pPr marL="2533650" indent="-169863" algn="l" rtl="0" fontAlgn="base">
        <a:spcBef>
          <a:spcPct val="0"/>
        </a:spcBef>
        <a:spcAft>
          <a:spcPct val="30000"/>
        </a:spcAft>
        <a:buFont typeface="Arial" charset="0"/>
        <a:buChar char="–"/>
        <a:defRPr sz="1200">
          <a:solidFill>
            <a:srgbClr val="000000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7" Type="http://schemas.openxmlformats.org/officeDocument/2006/relationships/image" Target="../media/image6.emf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6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13" Type="http://schemas.openxmlformats.org/officeDocument/2006/relationships/image" Target="../media/image47.png"/><Relationship Id="rId3" Type="http://schemas.openxmlformats.org/officeDocument/2006/relationships/image" Target="../media/image19.png"/><Relationship Id="rId7" Type="http://schemas.openxmlformats.org/officeDocument/2006/relationships/image" Target="../media/image69.png"/><Relationship Id="rId12" Type="http://schemas.openxmlformats.org/officeDocument/2006/relationships/image" Target="../media/image74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sv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0" Type="http://schemas.openxmlformats.org/officeDocument/2006/relationships/image" Target="../media/image72.svg"/><Relationship Id="rId4" Type="http://schemas.openxmlformats.org/officeDocument/2006/relationships/image" Target="../media/image20.svg"/><Relationship Id="rId9" Type="http://schemas.openxmlformats.org/officeDocument/2006/relationships/image" Target="../media/image71.png"/><Relationship Id="rId14" Type="http://schemas.openxmlformats.org/officeDocument/2006/relationships/image" Target="../media/image4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78.png"/><Relationship Id="rId18" Type="http://schemas.microsoft.com/office/2007/relationships/hdphoto" Target="../media/hdphoto5.wdp"/><Relationship Id="rId3" Type="http://schemas.openxmlformats.org/officeDocument/2006/relationships/image" Target="../media/image75.png"/><Relationship Id="rId21" Type="http://schemas.openxmlformats.org/officeDocument/2006/relationships/image" Target="../media/image20.svg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79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image" Target="../media/image76.png"/><Relationship Id="rId15" Type="http://schemas.microsoft.com/office/2007/relationships/hdphoto" Target="../media/hdphoto4.wdp"/><Relationship Id="rId10" Type="http://schemas.openxmlformats.org/officeDocument/2006/relationships/image" Target="../media/image77.png"/><Relationship Id="rId19" Type="http://schemas.openxmlformats.org/officeDocument/2006/relationships/image" Target="../media/image80.png"/><Relationship Id="rId4" Type="http://schemas.openxmlformats.org/officeDocument/2006/relationships/image" Target="../media/image7.png"/><Relationship Id="rId9" Type="http://schemas.microsoft.com/office/2007/relationships/hdphoto" Target="../media/hdphoto2.wdp"/><Relationship Id="rId1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mailto:kosch@logistik.tu-berlin.de" TargetMode="External"/><Relationship Id="rId3" Type="http://schemas.openxmlformats.org/officeDocument/2006/relationships/image" Target="../media/image19.png"/><Relationship Id="rId7" Type="http://schemas.openxmlformats.org/officeDocument/2006/relationships/image" Target="../media/image8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name@logistik.tu-berlin.de" TargetMode="External"/><Relationship Id="rId5" Type="http://schemas.openxmlformats.org/officeDocument/2006/relationships/hyperlink" Target="mailto:sekretariat@logistik.tu-berlin.de" TargetMode="External"/><Relationship Id="rId10" Type="http://schemas.openxmlformats.org/officeDocument/2006/relationships/image" Target="../media/image83.jpeg"/><Relationship Id="rId4" Type="http://schemas.openxmlformats.org/officeDocument/2006/relationships/image" Target="../media/image20.svg"/><Relationship Id="rId9" Type="http://schemas.openxmlformats.org/officeDocument/2006/relationships/image" Target="../media/image82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4.png"/><Relationship Id="rId18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openxmlformats.org/officeDocument/2006/relationships/image" Target="../media/image13.jpg"/><Relationship Id="rId17" Type="http://schemas.microsoft.com/office/2007/relationships/hdphoto" Target="../media/hdphoto5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9.png"/><Relationship Id="rId15" Type="http://schemas.openxmlformats.org/officeDocument/2006/relationships/image" Target="../media/image15.jpg"/><Relationship Id="rId10" Type="http://schemas.openxmlformats.org/officeDocument/2006/relationships/image" Target="../media/image12.png"/><Relationship Id="rId19" Type="http://schemas.openxmlformats.org/officeDocument/2006/relationships/image" Target="../media/image18.png"/><Relationship Id="rId4" Type="http://schemas.openxmlformats.org/officeDocument/2006/relationships/image" Target="../media/image8.jpg"/><Relationship Id="rId9" Type="http://schemas.openxmlformats.org/officeDocument/2006/relationships/image" Target="../media/image11.jpeg"/><Relationship Id="rId1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hyperlink" Target="https://be-intelli.com/" TargetMode="External"/><Relationship Id="rId21" Type="http://schemas.openxmlformats.org/officeDocument/2006/relationships/image" Target="../media/image36.jpg"/><Relationship Id="rId7" Type="http://schemas.openxmlformats.org/officeDocument/2006/relationships/image" Target="../media/image22.png"/><Relationship Id="rId12" Type="http://schemas.openxmlformats.org/officeDocument/2006/relationships/image" Target="../media/image27.jpe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1.png"/><Relationship Id="rId20" Type="http://schemas.openxmlformats.org/officeDocument/2006/relationships/image" Target="../media/image35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sv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jpg"/><Relationship Id="rId22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png"/><Relationship Id="rId4" Type="http://schemas.openxmlformats.org/officeDocument/2006/relationships/image" Target="../media/image2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9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2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image" Target="../media/image51.png"/><Relationship Id="rId18" Type="http://schemas.openxmlformats.org/officeDocument/2006/relationships/image" Target="../media/image56.svg"/><Relationship Id="rId3" Type="http://schemas.openxmlformats.org/officeDocument/2006/relationships/image" Target="../media/image19.png"/><Relationship Id="rId21" Type="http://schemas.openxmlformats.org/officeDocument/2006/relationships/image" Target="../media/image59.jpeg"/><Relationship Id="rId7" Type="http://schemas.openxmlformats.org/officeDocument/2006/relationships/image" Target="../media/image45.png"/><Relationship Id="rId12" Type="http://schemas.openxmlformats.org/officeDocument/2006/relationships/image" Target="../media/image50.svg"/><Relationship Id="rId17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4.svg"/><Relationship Id="rId20" Type="http://schemas.openxmlformats.org/officeDocument/2006/relationships/image" Target="../media/image58.sv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sv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10" Type="http://schemas.openxmlformats.org/officeDocument/2006/relationships/image" Target="../media/image48.svg"/><Relationship Id="rId19" Type="http://schemas.openxmlformats.org/officeDocument/2006/relationships/image" Target="../media/image57.png"/><Relationship Id="rId4" Type="http://schemas.openxmlformats.org/officeDocument/2006/relationships/image" Target="../media/image20.svg"/><Relationship Id="rId9" Type="http://schemas.openxmlformats.org/officeDocument/2006/relationships/image" Target="../media/image47.png"/><Relationship Id="rId14" Type="http://schemas.openxmlformats.org/officeDocument/2006/relationships/image" Target="../media/image5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17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10" Type="http://schemas.openxmlformats.org/officeDocument/2006/relationships/image" Target="../media/image50.svg"/><Relationship Id="rId4" Type="http://schemas.openxmlformats.org/officeDocument/2006/relationships/image" Target="../media/image41.jpeg"/><Relationship Id="rId9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1.jpeg"/><Relationship Id="rId7" Type="http://schemas.openxmlformats.org/officeDocument/2006/relationships/image" Target="../media/image46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Relationship Id="rId9" Type="http://schemas.openxmlformats.org/officeDocument/2006/relationships/image" Target="../media/image5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19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2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k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think-cell Folie" r:id="rId6" imgW="344" imgH="344" progId="TCLayout.ActiveDocument.1">
                  <p:embed/>
                </p:oleObj>
              </mc:Choice>
              <mc:Fallback>
                <p:oleObj name="think-cell Folie" r:id="rId6" imgW="344" imgH="344" progId="TCLayout.ActiveDocument.1">
                  <p:embed/>
                  <p:pic>
                    <p:nvPicPr>
                      <p:cNvPr id="12" name="Objekt 11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hteck 12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algn="ctr" defTabSz="822325"/>
            <a:endParaRPr lang="en-US" sz="2700" dirty="0"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39247" y="5013099"/>
            <a:ext cx="11529066" cy="329458"/>
          </a:xfrm>
        </p:spPr>
        <p:txBody>
          <a:bodyPr/>
          <a:lstStyle/>
          <a:p>
            <a:r>
              <a:rPr lang="de-DE" b="1" dirty="0">
                <a:solidFill>
                  <a:srgbClr val="595959"/>
                </a:solidFill>
              </a:rPr>
              <a:t>Schaufenster: KI für die Mobilität der Zukunft auf Basis einer Plattformökonomie</a:t>
            </a:r>
            <a:endParaRPr lang="en-US" b="1" dirty="0">
              <a:solidFill>
                <a:srgbClr val="595959"/>
              </a:solidFill>
            </a:endParaRPr>
          </a:p>
        </p:txBody>
      </p:sp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439246" y="4223721"/>
            <a:ext cx="11752754" cy="954107"/>
          </a:xfrm>
        </p:spPr>
        <p:txBody>
          <a:bodyPr anchor="ctr"/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BeIntelli: Projektvorstellung der autonomen urbanen Logistik  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>
          <a:xfrm>
            <a:off x="439246" y="5898034"/>
            <a:ext cx="5544616" cy="589030"/>
          </a:xfrm>
        </p:spPr>
        <p:txBody>
          <a:bodyPr/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800" dirty="0">
                <a:solidFill>
                  <a:prstClr val="black"/>
                </a:solidFill>
                <a:latin typeface="Arial"/>
              </a:rPr>
              <a:t>Technische Universität Berlin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i="1" dirty="0">
                <a:solidFill>
                  <a:prstClr val="black"/>
                </a:solidFill>
                <a:latin typeface="Arial"/>
              </a:rPr>
              <a:t>Fachgebiet Logistik</a:t>
            </a:r>
            <a:endParaRPr lang="de-DE" sz="1400" i="1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48104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22D29B5-6796-08AC-A562-40AE21C50D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CH" dirty="0" err="1"/>
              <a:t>BeIntelli</a:t>
            </a:r>
            <a:r>
              <a:rPr lang="de-CH" dirty="0"/>
              <a:t> – Teilprojekt Logistik</a:t>
            </a:r>
          </a:p>
          <a:p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033A87E-DFC6-1279-9B3F-AA807CC16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Technische Komponenten autonomer Technologie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3033368-3CD7-3A76-5B1B-083E13992D1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l"/>
            <a:endParaRPr lang="de-DE" sz="900" dirty="0">
              <a:solidFill>
                <a:schemeClr val="tx1"/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CD612E0-3E54-11F0-1242-479DE99191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83" t="12789" r="4222" b="15438"/>
          <a:stretch/>
        </p:blipFill>
        <p:spPr>
          <a:xfrm>
            <a:off x="7225748" y="1516771"/>
            <a:ext cx="3895285" cy="1884604"/>
          </a:xfrm>
          <a:prstGeom prst="rect">
            <a:avLst/>
          </a:prstGeom>
          <a:ln>
            <a:noFill/>
          </a:ln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EF020AE5-3A42-7A60-73BB-748B2B5A0352}"/>
              </a:ext>
            </a:extLst>
          </p:cNvPr>
          <p:cNvSpPr txBox="1"/>
          <p:nvPr/>
        </p:nvSpPr>
        <p:spPr>
          <a:xfrm>
            <a:off x="7225748" y="1060135"/>
            <a:ext cx="3895285" cy="401300"/>
          </a:xfrm>
          <a:prstGeom prst="round2SameRect">
            <a:avLst>
              <a:gd name="adj1" fmla="val 39724"/>
              <a:gd name="adj2" fmla="val 0"/>
            </a:avLst>
          </a:prstGeom>
          <a:solidFill>
            <a:srgbClr val="193360"/>
          </a:solidFill>
          <a:ln w="25400" cap="sq">
            <a:noFill/>
            <a:miter lim="800000"/>
          </a:ln>
          <a:effectLst>
            <a:outerShdw blurRad="177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noAutofit/>
          </a:bodyPr>
          <a:lstStyle>
            <a:defPPr>
              <a:defRPr lang="de-DE"/>
            </a:defPPr>
            <a:lvl1pPr marR="0" lvl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tabLst/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de-DE" sz="1600" b="1" dirty="0"/>
              <a:t>LIDAR- Umgebungsabbildung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52FB7604-D3AA-FD06-3C23-9F72B20229AA}"/>
              </a:ext>
            </a:extLst>
          </p:cNvPr>
          <p:cNvSpPr txBox="1"/>
          <p:nvPr/>
        </p:nvSpPr>
        <p:spPr>
          <a:xfrm>
            <a:off x="7225790" y="3554105"/>
            <a:ext cx="3895200" cy="401300"/>
          </a:xfrm>
          <a:prstGeom prst="round2SameRect">
            <a:avLst>
              <a:gd name="adj1" fmla="val 39724"/>
              <a:gd name="adj2" fmla="val 0"/>
            </a:avLst>
          </a:prstGeom>
          <a:solidFill>
            <a:srgbClr val="193360"/>
          </a:solidFill>
          <a:ln w="25400" cap="sq">
            <a:noFill/>
            <a:miter lim="800000"/>
          </a:ln>
          <a:effectLst>
            <a:outerShdw blurRad="177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noAutofit/>
          </a:bodyPr>
          <a:lstStyle>
            <a:defPPr>
              <a:defRPr lang="de-DE"/>
            </a:defPPr>
            <a:lvl1pPr marR="0" lvl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tabLst/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de-DE" sz="1600" b="1" dirty="0"/>
              <a:t>Sensorik der Objekterkennung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0A7F8E7-535D-B60C-67B6-8B36D3537B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23" b="7932"/>
          <a:stretch/>
        </p:blipFill>
        <p:spPr bwMode="auto">
          <a:xfrm>
            <a:off x="551384" y="3517630"/>
            <a:ext cx="5544616" cy="2517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feld 25">
            <a:extLst>
              <a:ext uri="{FF2B5EF4-FFF2-40B4-BE49-F238E27FC236}">
                <a16:creationId xmlns:a16="http://schemas.microsoft.com/office/drawing/2014/main" id="{CCD99562-1ECC-9CCC-3D5E-4491D50EB57A}"/>
              </a:ext>
            </a:extLst>
          </p:cNvPr>
          <p:cNvSpPr txBox="1"/>
          <p:nvPr/>
        </p:nvSpPr>
        <p:spPr>
          <a:xfrm>
            <a:off x="555137" y="3040525"/>
            <a:ext cx="5529600" cy="405119"/>
          </a:xfrm>
          <a:prstGeom prst="round2SameRect">
            <a:avLst>
              <a:gd name="adj1" fmla="val 39724"/>
              <a:gd name="adj2" fmla="val 0"/>
            </a:avLst>
          </a:prstGeom>
          <a:solidFill>
            <a:srgbClr val="193360"/>
          </a:solidFill>
          <a:ln w="25400" cap="sq">
            <a:noFill/>
            <a:miter lim="800000"/>
          </a:ln>
          <a:effectLst>
            <a:outerShdw blurRad="177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noAutofit/>
          </a:bodyPr>
          <a:lstStyle>
            <a:defPPr>
              <a:defRPr lang="de-DE"/>
            </a:defPPr>
            <a:lvl1pPr marR="0" lvl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tabLst/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de-DE" sz="1600" b="1" dirty="0"/>
              <a:t>Teleoperator für den autonomen Lieferroboter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9C918BD-3608-40AF-4ED9-28FA87B6F7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78269" y="343695"/>
            <a:ext cx="1769041" cy="343826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A933868A-786A-D539-4B46-798680A3C3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25748" y="4000848"/>
            <a:ext cx="3895284" cy="2034558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F429F921-9C83-D0A7-BE76-2967A2A18B86}"/>
              </a:ext>
            </a:extLst>
          </p:cNvPr>
          <p:cNvSpPr txBox="1"/>
          <p:nvPr/>
        </p:nvSpPr>
        <p:spPr>
          <a:xfrm>
            <a:off x="555307" y="1060135"/>
            <a:ext cx="5529260" cy="401300"/>
          </a:xfrm>
          <a:prstGeom prst="round2SameRect">
            <a:avLst>
              <a:gd name="adj1" fmla="val 39724"/>
              <a:gd name="adj2" fmla="val 0"/>
            </a:avLst>
          </a:prstGeom>
          <a:solidFill>
            <a:srgbClr val="193360"/>
          </a:solidFill>
          <a:ln w="25400" cap="sq">
            <a:noFill/>
            <a:miter lim="800000"/>
          </a:ln>
          <a:effectLst>
            <a:outerShdw blurRad="177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noAutofit/>
          </a:bodyPr>
          <a:lstStyle>
            <a:defPPr>
              <a:defRPr lang="de-DE"/>
            </a:defPPr>
            <a:lvl1pPr marR="0" lvl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tabLst/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Technologische Umwelt- und Objektorientierung</a:t>
            </a:r>
            <a:endParaRPr kumimoji="0" lang="de-DE" sz="1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Richtungspfeil 23">
            <a:extLst>
              <a:ext uri="{FF2B5EF4-FFF2-40B4-BE49-F238E27FC236}">
                <a16:creationId xmlns:a16="http://schemas.microsoft.com/office/drawing/2014/main" id="{FA6FC4E5-9CDF-EA3B-3527-372D3F27BE41}"/>
              </a:ext>
            </a:extLst>
          </p:cNvPr>
          <p:cNvSpPr/>
          <p:nvPr/>
        </p:nvSpPr>
        <p:spPr bwMode="auto">
          <a:xfrm>
            <a:off x="555137" y="1516771"/>
            <a:ext cx="5529600" cy="1208179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sq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de-DE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Ultraschall-Sensoren </a:t>
            </a:r>
            <a:r>
              <a:rPr lang="de-DE" sz="1400" dirty="0">
                <a:solidFill>
                  <a:prstClr val="black"/>
                </a:solidFill>
              </a:rPr>
              <a:t>(Front, seitlich, hinten)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de-DE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GPS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>
                <a:solidFill>
                  <a:prstClr val="black"/>
                </a:solidFill>
              </a:rPr>
              <a:t>5G</a:t>
            </a:r>
          </a:p>
          <a:p>
            <a:pPr marL="285750" marR="0" lvl="0" indent="-2857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400" dirty="0">
                <a:solidFill>
                  <a:prstClr val="black"/>
                </a:solidFill>
              </a:rPr>
              <a:t>Light </a:t>
            </a:r>
            <a:r>
              <a:rPr lang="de-DE" sz="1400" dirty="0" err="1">
                <a:solidFill>
                  <a:prstClr val="black"/>
                </a:solidFill>
              </a:rPr>
              <a:t>Detection</a:t>
            </a:r>
            <a:r>
              <a:rPr lang="de-DE" sz="1400" dirty="0">
                <a:solidFill>
                  <a:prstClr val="black"/>
                </a:solidFill>
              </a:rPr>
              <a:t> and Ranging (LIDAR)</a:t>
            </a:r>
            <a:endParaRPr kumimoji="0" lang="de-DE" sz="1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>
                <a:solidFill>
                  <a:prstClr val="black"/>
                </a:solidFill>
              </a:rPr>
              <a:t>Kameras (Front, seitlich, hinten)</a:t>
            </a:r>
          </a:p>
        </p:txBody>
      </p:sp>
    </p:spTree>
    <p:extLst>
      <p:ext uri="{BB962C8B-B14F-4D97-AF65-F5344CB8AC3E}">
        <p14:creationId xmlns:p14="http://schemas.microsoft.com/office/powerpoint/2010/main" val="235021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09"/>
    </mc:Choice>
    <mc:Fallback xmlns="">
      <p:transition spd="slow" advTm="24709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E3DB49C-B60B-4E6B-8865-F284F512B48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CH" dirty="0"/>
              <a:t>BeIntelli – Teilprojekt Logistik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A3B4ABC-0313-41B9-B196-BDBBBC0A8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Visionen für die Zukunft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D5650FC-31A5-41E3-A31F-2F4B821A66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108" name="Gruppieren 107">
            <a:extLst>
              <a:ext uri="{FF2B5EF4-FFF2-40B4-BE49-F238E27FC236}">
                <a16:creationId xmlns:a16="http://schemas.microsoft.com/office/drawing/2014/main" id="{F67EE2ED-746F-87AD-E536-110D78D48441}"/>
              </a:ext>
            </a:extLst>
          </p:cNvPr>
          <p:cNvGrpSpPr/>
          <p:nvPr/>
        </p:nvGrpSpPr>
        <p:grpSpPr>
          <a:xfrm>
            <a:off x="463043" y="2513353"/>
            <a:ext cx="3387754" cy="3570635"/>
            <a:chOff x="463043" y="2513353"/>
            <a:chExt cx="3387754" cy="357063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8" name="Rechteck: abgerundete Ecken 57">
              <a:extLst>
                <a:ext uri="{FF2B5EF4-FFF2-40B4-BE49-F238E27FC236}">
                  <a16:creationId xmlns:a16="http://schemas.microsoft.com/office/drawing/2014/main" id="{05076414-4CCF-D369-CBDA-495304344144}"/>
                </a:ext>
              </a:extLst>
            </p:cNvPr>
            <p:cNvSpPr/>
            <p:nvPr/>
          </p:nvSpPr>
          <p:spPr bwMode="auto">
            <a:xfrm rot="1204151">
              <a:off x="2503708" y="5043751"/>
              <a:ext cx="1189425" cy="458985"/>
            </a:xfrm>
            <a:prstGeom prst="roundRect">
              <a:avLst/>
            </a:prstGeom>
            <a:solidFill>
              <a:srgbClr val="F0AF8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180000" rIns="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85750" indent="-285750" algn="ctr" defTabSz="822325">
                <a:buFont typeface="Arial" panose="020B0604020202020204" pitchFamily="34" charset="0"/>
                <a:buChar char="•"/>
              </a:pPr>
              <a:endParaRPr lang="de-DE" sz="1400" dirty="0">
                <a:latin typeface="Frutiger 45 Light"/>
              </a:endParaRPr>
            </a:p>
          </p:txBody>
        </p:sp>
        <p:sp>
          <p:nvSpPr>
            <p:cNvPr id="64" name="Rechteck: abgerundete Ecken 63">
              <a:extLst>
                <a:ext uri="{FF2B5EF4-FFF2-40B4-BE49-F238E27FC236}">
                  <a16:creationId xmlns:a16="http://schemas.microsoft.com/office/drawing/2014/main" id="{5C0D75BE-ADEC-7662-6268-D56976C33340}"/>
                </a:ext>
              </a:extLst>
            </p:cNvPr>
            <p:cNvSpPr/>
            <p:nvPr/>
          </p:nvSpPr>
          <p:spPr bwMode="auto">
            <a:xfrm rot="1204151">
              <a:off x="1815279" y="4708375"/>
              <a:ext cx="1098132" cy="562438"/>
            </a:xfrm>
            <a:prstGeom prst="roundRect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180000" rIns="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85750" indent="-285750" algn="ctr" defTabSz="822325">
                <a:buFont typeface="Arial" panose="020B0604020202020204" pitchFamily="34" charset="0"/>
                <a:buChar char="•"/>
              </a:pPr>
              <a:endParaRPr lang="de-DE" sz="1400" dirty="0">
                <a:latin typeface="Frutiger 45 Light"/>
              </a:endParaRPr>
            </a:p>
          </p:txBody>
        </p:sp>
        <p:sp>
          <p:nvSpPr>
            <p:cNvPr id="59" name="Rechteck: abgerundete Ecken 58">
              <a:extLst>
                <a:ext uri="{FF2B5EF4-FFF2-40B4-BE49-F238E27FC236}">
                  <a16:creationId xmlns:a16="http://schemas.microsoft.com/office/drawing/2014/main" id="{F3EB9736-2AC9-95D0-2205-A016C0D983D3}"/>
                </a:ext>
              </a:extLst>
            </p:cNvPr>
            <p:cNvSpPr/>
            <p:nvPr/>
          </p:nvSpPr>
          <p:spPr bwMode="auto">
            <a:xfrm rot="4248940">
              <a:off x="2211486" y="4339634"/>
              <a:ext cx="2121576" cy="458985"/>
            </a:xfrm>
            <a:prstGeom prst="roundRect">
              <a:avLst/>
            </a:prstGeom>
            <a:solidFill>
              <a:srgbClr val="F0AF8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180000" rIns="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85750" indent="-285750" algn="ctr" defTabSz="822325">
                <a:buFont typeface="Arial" panose="020B0604020202020204" pitchFamily="34" charset="0"/>
                <a:buChar char="•"/>
              </a:pPr>
              <a:endParaRPr lang="de-DE" sz="1400" dirty="0">
                <a:latin typeface="Frutiger 45 Light"/>
              </a:endParaRPr>
            </a:p>
          </p:txBody>
        </p:sp>
        <p:sp>
          <p:nvSpPr>
            <p:cNvPr id="52" name="Ellipse 51">
              <a:extLst>
                <a:ext uri="{FF2B5EF4-FFF2-40B4-BE49-F238E27FC236}">
                  <a16:creationId xmlns:a16="http://schemas.microsoft.com/office/drawing/2014/main" id="{1CEB3D99-56D5-EBE2-B9FA-A6961842B7D3}"/>
                </a:ext>
              </a:extLst>
            </p:cNvPr>
            <p:cNvSpPr/>
            <p:nvPr/>
          </p:nvSpPr>
          <p:spPr bwMode="auto">
            <a:xfrm>
              <a:off x="474500" y="2513353"/>
              <a:ext cx="1710649" cy="2005723"/>
            </a:xfrm>
            <a:prstGeom prst="ellipse">
              <a:avLst/>
            </a:prstGeom>
            <a:solidFill>
              <a:srgbClr val="F0AF8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180000" rIns="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85750" indent="-285750" algn="ctr" defTabSz="822325">
                <a:buFont typeface="Arial" panose="020B0604020202020204" pitchFamily="34" charset="0"/>
                <a:buChar char="•"/>
              </a:pPr>
              <a:endParaRPr lang="de-DE" sz="1400" i="0" dirty="0">
                <a:latin typeface="Frutiger 45 Light"/>
              </a:endParaRPr>
            </a:p>
          </p:txBody>
        </p:sp>
        <p:grpSp>
          <p:nvGrpSpPr>
            <p:cNvPr id="53" name="Gruppieren 52">
              <a:extLst>
                <a:ext uri="{FF2B5EF4-FFF2-40B4-BE49-F238E27FC236}">
                  <a16:creationId xmlns:a16="http://schemas.microsoft.com/office/drawing/2014/main" id="{2F278929-F4C4-9791-606B-C474DC26C107}"/>
                </a:ext>
              </a:extLst>
            </p:cNvPr>
            <p:cNvGrpSpPr/>
            <p:nvPr/>
          </p:nvGrpSpPr>
          <p:grpSpPr>
            <a:xfrm>
              <a:off x="1087194" y="3019263"/>
              <a:ext cx="2746829" cy="980642"/>
              <a:chOff x="3030011" y="2984142"/>
              <a:chExt cx="3199557" cy="1142270"/>
            </a:xfrm>
          </p:grpSpPr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55E332E0-2F8D-FEF3-CD02-6E010172394C}"/>
                  </a:ext>
                </a:extLst>
              </p:cNvPr>
              <p:cNvSpPr/>
              <p:nvPr/>
            </p:nvSpPr>
            <p:spPr bwMode="auto">
              <a:xfrm>
                <a:off x="3914732" y="3271838"/>
                <a:ext cx="469237" cy="570558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180000" rIns="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85750" indent="-285750" algn="ctr" defTabSz="822325">
                  <a:buFont typeface="Arial" panose="020B0604020202020204" pitchFamily="34" charset="0"/>
                  <a:buChar char="•"/>
                </a:pPr>
                <a:endParaRPr lang="de-DE" sz="1400" i="0" dirty="0">
                  <a:latin typeface="Frutiger 45 Light"/>
                </a:endParaRPr>
              </a:p>
            </p:txBody>
          </p:sp>
          <p:sp>
            <p:nvSpPr>
              <p:cNvPr id="17" name="Trapezoid 16">
                <a:extLst>
                  <a:ext uri="{FF2B5EF4-FFF2-40B4-BE49-F238E27FC236}">
                    <a16:creationId xmlns:a16="http://schemas.microsoft.com/office/drawing/2014/main" id="{FA0C2B7E-D601-91DA-DB8C-75EA51131738}"/>
                  </a:ext>
                </a:extLst>
              </p:cNvPr>
              <p:cNvSpPr/>
              <p:nvPr/>
            </p:nvSpPr>
            <p:spPr bwMode="auto">
              <a:xfrm rot="16200000">
                <a:off x="4408076" y="2934221"/>
                <a:ext cx="724664" cy="1242114"/>
              </a:xfrm>
              <a:prstGeom prst="trapezoid">
                <a:avLst>
                  <a:gd name="adj" fmla="val 24343"/>
                </a:avLst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180000" rIns="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85750" indent="-285750" algn="ctr" defTabSz="822325">
                  <a:buFont typeface="Arial" panose="020B0604020202020204" pitchFamily="34" charset="0"/>
                  <a:buChar char="•"/>
                </a:pPr>
                <a:endParaRPr lang="de-DE" sz="1400" i="0" dirty="0">
                  <a:latin typeface="Frutiger 45 Light"/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613C3BB6-A05F-5463-9023-20C5ECC71F2D}"/>
                  </a:ext>
                </a:extLst>
              </p:cNvPr>
              <p:cNvSpPr/>
              <p:nvPr/>
            </p:nvSpPr>
            <p:spPr bwMode="auto">
              <a:xfrm>
                <a:off x="4033220" y="3367089"/>
                <a:ext cx="232261" cy="374152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180000" rIns="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85750" indent="-285750" algn="ctr" defTabSz="822325">
                  <a:buFont typeface="Arial" panose="020B0604020202020204" pitchFamily="34" charset="0"/>
                  <a:buChar char="•"/>
                </a:pPr>
                <a:endParaRPr lang="de-DE" sz="1400" i="0" dirty="0">
                  <a:latin typeface="Frutiger 45 Light"/>
                </a:endParaRPr>
              </a:p>
            </p:txBody>
          </p:sp>
          <p:sp>
            <p:nvSpPr>
              <p:cNvPr id="20" name="Trapezoid 19">
                <a:extLst>
                  <a:ext uri="{FF2B5EF4-FFF2-40B4-BE49-F238E27FC236}">
                    <a16:creationId xmlns:a16="http://schemas.microsoft.com/office/drawing/2014/main" id="{45BB24F3-F94D-5AD5-96A9-9DB4706C96F8}"/>
                  </a:ext>
                </a:extLst>
              </p:cNvPr>
              <p:cNvSpPr/>
              <p:nvPr/>
            </p:nvSpPr>
            <p:spPr bwMode="auto">
              <a:xfrm rot="16200000">
                <a:off x="4637364" y="2934220"/>
                <a:ext cx="1142269" cy="1242114"/>
              </a:xfrm>
              <a:prstGeom prst="trapezoid">
                <a:avLst>
                  <a:gd name="adj" fmla="val 23509"/>
                </a:avLst>
              </a:prstGeom>
              <a:solidFill>
                <a:schemeClr val="bg1">
                  <a:lumMod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180000" rIns="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85750" indent="-285750" algn="ctr" defTabSz="822325">
                  <a:buFont typeface="Arial" panose="020B0604020202020204" pitchFamily="34" charset="0"/>
                  <a:buChar char="•"/>
                </a:pPr>
                <a:endParaRPr lang="de-DE" sz="1400" i="0" dirty="0">
                  <a:latin typeface="Frutiger 45 Light"/>
                </a:endParaRPr>
              </a:p>
            </p:txBody>
          </p:sp>
          <p:sp>
            <p:nvSpPr>
              <p:cNvPr id="21" name="Ellipse 20">
                <a:extLst>
                  <a:ext uri="{FF2B5EF4-FFF2-40B4-BE49-F238E27FC236}">
                    <a16:creationId xmlns:a16="http://schemas.microsoft.com/office/drawing/2014/main" id="{DCBBEEF6-45AD-F898-BA67-3613021C1350}"/>
                  </a:ext>
                </a:extLst>
              </p:cNvPr>
              <p:cNvSpPr/>
              <p:nvPr/>
            </p:nvSpPr>
            <p:spPr bwMode="auto">
              <a:xfrm>
                <a:off x="4368396" y="3251026"/>
                <a:ext cx="469237" cy="606277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180000" rIns="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85750" indent="-285750" algn="ctr" defTabSz="822325">
                  <a:buFont typeface="Arial" panose="020B0604020202020204" pitchFamily="34" charset="0"/>
                  <a:buChar char="•"/>
                </a:pPr>
                <a:endParaRPr lang="de-DE" sz="1400" i="0" dirty="0">
                  <a:latin typeface="Frutiger 45 Light"/>
                </a:endParaRPr>
              </a:p>
            </p:txBody>
          </p:sp>
          <p:sp>
            <p:nvSpPr>
              <p:cNvPr id="37" name="Ellipse 36">
                <a:extLst>
                  <a:ext uri="{FF2B5EF4-FFF2-40B4-BE49-F238E27FC236}">
                    <a16:creationId xmlns:a16="http://schemas.microsoft.com/office/drawing/2014/main" id="{50016526-AACE-0410-1938-5F3516CF831D}"/>
                  </a:ext>
                </a:extLst>
              </p:cNvPr>
              <p:cNvSpPr/>
              <p:nvPr/>
            </p:nvSpPr>
            <p:spPr bwMode="auto">
              <a:xfrm>
                <a:off x="5429542" y="2984142"/>
                <a:ext cx="800026" cy="114227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180000" rIns="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85750" indent="-285750" algn="ctr" defTabSz="822325">
                  <a:buFont typeface="Arial" panose="020B0604020202020204" pitchFamily="34" charset="0"/>
                  <a:buChar char="•"/>
                </a:pPr>
                <a:endParaRPr lang="de-DE" sz="1400" i="0" dirty="0">
                  <a:latin typeface="Frutiger 45 Light"/>
                </a:endParaRPr>
              </a:p>
            </p:txBody>
          </p:sp>
          <p:sp>
            <p:nvSpPr>
              <p:cNvPr id="42" name="Ellipse 41">
                <a:extLst>
                  <a:ext uri="{FF2B5EF4-FFF2-40B4-BE49-F238E27FC236}">
                    <a16:creationId xmlns:a16="http://schemas.microsoft.com/office/drawing/2014/main" id="{07837C5C-39A0-F907-3A04-8B7B7632D12C}"/>
                  </a:ext>
                </a:extLst>
              </p:cNvPr>
              <p:cNvSpPr/>
              <p:nvPr/>
            </p:nvSpPr>
            <p:spPr bwMode="auto">
              <a:xfrm>
                <a:off x="5511147" y="3105548"/>
                <a:ext cx="636816" cy="909240"/>
              </a:xfrm>
              <a:prstGeom prst="ellipse">
                <a:avLst/>
              </a:prstGeom>
              <a:solidFill>
                <a:schemeClr val="accent4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180000" rIns="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85750" indent="-285750" algn="ctr" defTabSz="822325">
                  <a:buFont typeface="Arial" panose="020B0604020202020204" pitchFamily="34" charset="0"/>
                  <a:buChar char="•"/>
                </a:pPr>
                <a:endParaRPr lang="de-DE" sz="1400" i="0" dirty="0">
                  <a:latin typeface="Frutiger 45 Light"/>
                </a:endParaRPr>
              </a:p>
            </p:txBody>
          </p:sp>
          <p:sp>
            <p:nvSpPr>
              <p:cNvPr id="45" name="Ellipse 44">
                <a:extLst>
                  <a:ext uri="{FF2B5EF4-FFF2-40B4-BE49-F238E27FC236}">
                    <a16:creationId xmlns:a16="http://schemas.microsoft.com/office/drawing/2014/main" id="{25BC41D5-9E05-40F4-95F6-1260D5A2B16C}"/>
                  </a:ext>
                </a:extLst>
              </p:cNvPr>
              <p:cNvSpPr/>
              <p:nvPr/>
            </p:nvSpPr>
            <p:spPr bwMode="auto">
              <a:xfrm>
                <a:off x="3030011" y="3271838"/>
                <a:ext cx="469237" cy="570558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180000" rIns="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85750" indent="-285750" algn="ctr" defTabSz="822325">
                  <a:buFont typeface="Arial" panose="020B0604020202020204" pitchFamily="34" charset="0"/>
                  <a:buChar char="•"/>
                </a:pPr>
                <a:endParaRPr lang="de-DE" sz="1400" i="0" dirty="0">
                  <a:latin typeface="Frutiger 45 Light"/>
                </a:endParaRPr>
              </a:p>
            </p:txBody>
          </p:sp>
          <p:sp>
            <p:nvSpPr>
              <p:cNvPr id="46" name="Trapezoid 45">
                <a:extLst>
                  <a:ext uri="{FF2B5EF4-FFF2-40B4-BE49-F238E27FC236}">
                    <a16:creationId xmlns:a16="http://schemas.microsoft.com/office/drawing/2014/main" id="{93FE290E-DECA-2804-B07B-5A1E427B506F}"/>
                  </a:ext>
                </a:extLst>
              </p:cNvPr>
              <p:cNvSpPr/>
              <p:nvPr/>
            </p:nvSpPr>
            <p:spPr bwMode="auto">
              <a:xfrm rot="16200000">
                <a:off x="3523355" y="2934221"/>
                <a:ext cx="724664" cy="1242114"/>
              </a:xfrm>
              <a:prstGeom prst="trapezoid">
                <a:avLst>
                  <a:gd name="adj" fmla="val 24343"/>
                </a:avLst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180000" rIns="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85750" indent="-285750" algn="ctr" defTabSz="822325">
                  <a:buFont typeface="Arial" panose="020B0604020202020204" pitchFamily="34" charset="0"/>
                  <a:buChar char="•"/>
                </a:pPr>
                <a:endParaRPr lang="de-DE" sz="1400" i="0" dirty="0">
                  <a:latin typeface="Frutiger 45 Light"/>
                </a:endParaRPr>
              </a:p>
            </p:txBody>
          </p:sp>
          <p:sp>
            <p:nvSpPr>
              <p:cNvPr id="47" name="Ellipse 46">
                <a:extLst>
                  <a:ext uri="{FF2B5EF4-FFF2-40B4-BE49-F238E27FC236}">
                    <a16:creationId xmlns:a16="http://schemas.microsoft.com/office/drawing/2014/main" id="{110CA13B-043C-039F-C6E2-98F3659BCC30}"/>
                  </a:ext>
                </a:extLst>
              </p:cNvPr>
              <p:cNvSpPr/>
              <p:nvPr/>
            </p:nvSpPr>
            <p:spPr bwMode="auto">
              <a:xfrm>
                <a:off x="3148499" y="3367089"/>
                <a:ext cx="232261" cy="374152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180000" rIns="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85750" indent="-285750" algn="ctr" defTabSz="822325">
                  <a:buFont typeface="Arial" panose="020B0604020202020204" pitchFamily="34" charset="0"/>
                  <a:buChar char="•"/>
                </a:pPr>
                <a:endParaRPr lang="de-DE" sz="1400" i="0" dirty="0">
                  <a:latin typeface="Frutiger 45 Light"/>
                </a:endParaRPr>
              </a:p>
            </p:txBody>
          </p:sp>
          <p:sp>
            <p:nvSpPr>
              <p:cNvPr id="48" name="Trapezoid 47">
                <a:extLst>
                  <a:ext uri="{FF2B5EF4-FFF2-40B4-BE49-F238E27FC236}">
                    <a16:creationId xmlns:a16="http://schemas.microsoft.com/office/drawing/2014/main" id="{C364AF99-C209-967D-449C-46857AEFCCB5}"/>
                  </a:ext>
                </a:extLst>
              </p:cNvPr>
              <p:cNvSpPr/>
              <p:nvPr/>
            </p:nvSpPr>
            <p:spPr bwMode="auto">
              <a:xfrm rot="16200000">
                <a:off x="3752643" y="2934220"/>
                <a:ext cx="1142269" cy="1242114"/>
              </a:xfrm>
              <a:prstGeom prst="trapezoid">
                <a:avLst>
                  <a:gd name="adj" fmla="val 23509"/>
                </a:avLst>
              </a:prstGeom>
              <a:solidFill>
                <a:schemeClr val="bg1">
                  <a:lumMod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180000" rIns="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85750" indent="-285750" algn="ctr" defTabSz="822325">
                  <a:buFont typeface="Arial" panose="020B0604020202020204" pitchFamily="34" charset="0"/>
                  <a:buChar char="•"/>
                </a:pPr>
                <a:endParaRPr lang="de-DE" sz="1400" i="0" dirty="0">
                  <a:latin typeface="Frutiger 45 Light"/>
                </a:endParaRPr>
              </a:p>
            </p:txBody>
          </p:sp>
          <p:sp>
            <p:nvSpPr>
              <p:cNvPr id="49" name="Ellipse 48">
                <a:extLst>
                  <a:ext uri="{FF2B5EF4-FFF2-40B4-BE49-F238E27FC236}">
                    <a16:creationId xmlns:a16="http://schemas.microsoft.com/office/drawing/2014/main" id="{925CD24B-EAD7-8BE8-730D-DA77ADDA8DEA}"/>
                  </a:ext>
                </a:extLst>
              </p:cNvPr>
              <p:cNvSpPr/>
              <p:nvPr/>
            </p:nvSpPr>
            <p:spPr bwMode="auto">
              <a:xfrm>
                <a:off x="3483675" y="3251026"/>
                <a:ext cx="469237" cy="606277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180000" rIns="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85750" indent="-285750" algn="ctr" defTabSz="822325">
                  <a:buFont typeface="Arial" panose="020B0604020202020204" pitchFamily="34" charset="0"/>
                  <a:buChar char="•"/>
                </a:pPr>
                <a:endParaRPr lang="de-DE" sz="1400" i="0" dirty="0">
                  <a:latin typeface="Frutiger 45 Light"/>
                </a:endParaRPr>
              </a:p>
            </p:txBody>
          </p:sp>
          <p:sp>
            <p:nvSpPr>
              <p:cNvPr id="50" name="Ellipse 49">
                <a:extLst>
                  <a:ext uri="{FF2B5EF4-FFF2-40B4-BE49-F238E27FC236}">
                    <a16:creationId xmlns:a16="http://schemas.microsoft.com/office/drawing/2014/main" id="{399A8A36-D294-218E-0392-8FD41F436AD7}"/>
                  </a:ext>
                </a:extLst>
              </p:cNvPr>
              <p:cNvSpPr/>
              <p:nvPr/>
            </p:nvSpPr>
            <p:spPr bwMode="auto">
              <a:xfrm>
                <a:off x="4544821" y="2984142"/>
                <a:ext cx="800026" cy="114227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180000" rIns="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85750" indent="-285750" algn="ctr" defTabSz="822325">
                  <a:buFont typeface="Arial" panose="020B0604020202020204" pitchFamily="34" charset="0"/>
                  <a:buChar char="•"/>
                </a:pPr>
                <a:endParaRPr lang="de-DE" sz="1400" i="0" dirty="0">
                  <a:latin typeface="Frutiger 45 Light"/>
                </a:endParaRPr>
              </a:p>
            </p:txBody>
          </p:sp>
          <p:sp>
            <p:nvSpPr>
              <p:cNvPr id="51" name="Ellipse 50">
                <a:extLst>
                  <a:ext uri="{FF2B5EF4-FFF2-40B4-BE49-F238E27FC236}">
                    <a16:creationId xmlns:a16="http://schemas.microsoft.com/office/drawing/2014/main" id="{3D16763D-1016-4483-3DB9-B456E63AD040}"/>
                  </a:ext>
                </a:extLst>
              </p:cNvPr>
              <p:cNvSpPr/>
              <p:nvPr/>
            </p:nvSpPr>
            <p:spPr bwMode="auto">
              <a:xfrm>
                <a:off x="4626426" y="3105548"/>
                <a:ext cx="636816" cy="909240"/>
              </a:xfrm>
              <a:prstGeom prst="ellipse">
                <a:avLst/>
              </a:prstGeom>
              <a:solidFill>
                <a:schemeClr val="accent4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180000" rIns="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285750" indent="-285750" algn="ctr" defTabSz="822325">
                  <a:buFont typeface="Arial" panose="020B0604020202020204" pitchFamily="34" charset="0"/>
                  <a:buChar char="•"/>
                </a:pPr>
                <a:endParaRPr lang="de-DE" sz="1400" i="0" dirty="0">
                  <a:latin typeface="Frutiger 45 Light"/>
                </a:endParaRPr>
              </a:p>
            </p:txBody>
          </p:sp>
        </p:grpSp>
        <p:sp>
          <p:nvSpPr>
            <p:cNvPr id="57" name="Ellipse 56">
              <a:extLst>
                <a:ext uri="{FF2B5EF4-FFF2-40B4-BE49-F238E27FC236}">
                  <a16:creationId xmlns:a16="http://schemas.microsoft.com/office/drawing/2014/main" id="{D378C9E6-D138-0A70-134B-FDB6AD74708A}"/>
                </a:ext>
              </a:extLst>
            </p:cNvPr>
            <p:cNvSpPr/>
            <p:nvPr/>
          </p:nvSpPr>
          <p:spPr bwMode="auto">
            <a:xfrm rot="2013147">
              <a:off x="1688225" y="3034346"/>
              <a:ext cx="423348" cy="925685"/>
            </a:xfrm>
            <a:prstGeom prst="ellipse">
              <a:avLst/>
            </a:prstGeom>
            <a:solidFill>
              <a:srgbClr val="CF9377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180000" rIns="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85750" indent="-285750" algn="ctr" defTabSz="822325">
                <a:buFont typeface="Arial" panose="020B0604020202020204" pitchFamily="34" charset="0"/>
                <a:buChar char="•"/>
              </a:pPr>
              <a:endParaRPr lang="de-DE" sz="1400" dirty="0">
                <a:latin typeface="Frutiger 45 Light"/>
              </a:endParaRPr>
            </a:p>
          </p:txBody>
        </p:sp>
        <p:sp>
          <p:nvSpPr>
            <p:cNvPr id="60" name="Rechteck: obere Ecken abgeschnitten 59">
              <a:extLst>
                <a:ext uri="{FF2B5EF4-FFF2-40B4-BE49-F238E27FC236}">
                  <a16:creationId xmlns:a16="http://schemas.microsoft.com/office/drawing/2014/main" id="{77BE0901-8957-5F90-4082-CB026C1A974E}"/>
                </a:ext>
              </a:extLst>
            </p:cNvPr>
            <p:cNvSpPr/>
            <p:nvPr/>
          </p:nvSpPr>
          <p:spPr bwMode="auto">
            <a:xfrm>
              <a:off x="463043" y="4548328"/>
              <a:ext cx="1869074" cy="1535660"/>
            </a:xfrm>
            <a:prstGeom prst="snip2SameRect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180000" rIns="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85750" indent="-285750" algn="ctr" defTabSz="822325">
                <a:buFont typeface="Arial" panose="020B0604020202020204" pitchFamily="34" charset="0"/>
                <a:buChar char="•"/>
              </a:pPr>
              <a:endParaRPr lang="de-DE" sz="1400" i="0" dirty="0">
                <a:latin typeface="Frutiger 45 Light"/>
              </a:endParaRPr>
            </a:p>
          </p:txBody>
        </p:sp>
        <p:sp>
          <p:nvSpPr>
            <p:cNvPr id="55" name="Rechteck: abgerundete Ecken 54">
              <a:extLst>
                <a:ext uri="{FF2B5EF4-FFF2-40B4-BE49-F238E27FC236}">
                  <a16:creationId xmlns:a16="http://schemas.microsoft.com/office/drawing/2014/main" id="{541809AA-1CFE-F824-8436-881F55D04F87}"/>
                </a:ext>
              </a:extLst>
            </p:cNvPr>
            <p:cNvSpPr/>
            <p:nvPr/>
          </p:nvSpPr>
          <p:spPr bwMode="auto">
            <a:xfrm rot="1204151">
              <a:off x="761005" y="4999692"/>
              <a:ext cx="2121576" cy="458985"/>
            </a:xfrm>
            <a:prstGeom prst="roundRect">
              <a:avLst/>
            </a:prstGeom>
            <a:solidFill>
              <a:srgbClr val="CF9377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180000" rIns="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85750" indent="-285750" algn="ctr" defTabSz="822325">
                <a:buFont typeface="Arial" panose="020B0604020202020204" pitchFamily="34" charset="0"/>
                <a:buChar char="•"/>
              </a:pPr>
              <a:endParaRPr lang="de-DE" sz="1400" dirty="0">
                <a:latin typeface="Frutiger 45 Light"/>
              </a:endParaRPr>
            </a:p>
          </p:txBody>
        </p:sp>
        <p:sp>
          <p:nvSpPr>
            <p:cNvPr id="56" name="Rechteck: abgerundete Ecken 55">
              <a:extLst>
                <a:ext uri="{FF2B5EF4-FFF2-40B4-BE49-F238E27FC236}">
                  <a16:creationId xmlns:a16="http://schemas.microsoft.com/office/drawing/2014/main" id="{93CFCD60-ED69-7BE3-21FA-AB76C214FA72}"/>
                </a:ext>
              </a:extLst>
            </p:cNvPr>
            <p:cNvSpPr/>
            <p:nvPr/>
          </p:nvSpPr>
          <p:spPr bwMode="auto">
            <a:xfrm rot="3712986">
              <a:off x="1227059" y="4394953"/>
              <a:ext cx="2121576" cy="458985"/>
            </a:xfrm>
            <a:prstGeom prst="roundRect">
              <a:avLst/>
            </a:prstGeom>
            <a:solidFill>
              <a:srgbClr val="CF9377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180000" rIns="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85750" indent="-285750" algn="ctr" defTabSz="822325">
                <a:buFont typeface="Arial" panose="020B0604020202020204" pitchFamily="34" charset="0"/>
                <a:buChar char="•"/>
              </a:pPr>
              <a:endParaRPr lang="de-DE" sz="1400" dirty="0">
                <a:latin typeface="Frutiger 45 Light"/>
              </a:endParaRPr>
            </a:p>
          </p:txBody>
        </p:sp>
        <p:sp>
          <p:nvSpPr>
            <p:cNvPr id="61" name="Rechteck: abgerundete Ecken 60">
              <a:extLst>
                <a:ext uri="{FF2B5EF4-FFF2-40B4-BE49-F238E27FC236}">
                  <a16:creationId xmlns:a16="http://schemas.microsoft.com/office/drawing/2014/main" id="{E76DB034-4121-A820-EA53-49BEAF85CDA2}"/>
                </a:ext>
              </a:extLst>
            </p:cNvPr>
            <p:cNvSpPr/>
            <p:nvPr/>
          </p:nvSpPr>
          <p:spPr bwMode="auto">
            <a:xfrm rot="1204151">
              <a:off x="780796" y="4746851"/>
              <a:ext cx="1098132" cy="675231"/>
            </a:xfrm>
            <a:prstGeom prst="roundRect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180000" rIns="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85750" indent="-285750" algn="ctr" defTabSz="822325">
                <a:buFont typeface="Arial" panose="020B0604020202020204" pitchFamily="34" charset="0"/>
                <a:buChar char="•"/>
              </a:pPr>
              <a:endParaRPr lang="de-DE" sz="1400" dirty="0">
                <a:latin typeface="Frutiger 45 Light"/>
              </a:endParaRPr>
            </a:p>
          </p:txBody>
        </p:sp>
        <p:sp>
          <p:nvSpPr>
            <p:cNvPr id="62" name="Ellipse 61">
              <a:extLst>
                <a:ext uri="{FF2B5EF4-FFF2-40B4-BE49-F238E27FC236}">
                  <a16:creationId xmlns:a16="http://schemas.microsoft.com/office/drawing/2014/main" id="{8F90A62A-4C3C-2077-C2BE-ABB3A78C1BCF}"/>
                </a:ext>
              </a:extLst>
            </p:cNvPr>
            <p:cNvSpPr/>
            <p:nvPr/>
          </p:nvSpPr>
          <p:spPr bwMode="auto">
            <a:xfrm rot="2264484">
              <a:off x="2303670" y="5226955"/>
              <a:ext cx="749271" cy="530128"/>
            </a:xfrm>
            <a:prstGeom prst="ellipse">
              <a:avLst/>
            </a:prstGeom>
            <a:solidFill>
              <a:srgbClr val="CF9377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180000" rIns="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85750" indent="-285750" algn="ctr" defTabSz="822325">
                <a:buFont typeface="Arial" panose="020B0604020202020204" pitchFamily="34" charset="0"/>
                <a:buChar char="•"/>
              </a:pPr>
              <a:endParaRPr lang="de-DE" sz="1400" dirty="0">
                <a:latin typeface="Frutiger 45 Light"/>
              </a:endParaRPr>
            </a:p>
          </p:txBody>
        </p:sp>
        <p:sp>
          <p:nvSpPr>
            <p:cNvPr id="63" name="Ellipse 62">
              <a:extLst>
                <a:ext uri="{FF2B5EF4-FFF2-40B4-BE49-F238E27FC236}">
                  <a16:creationId xmlns:a16="http://schemas.microsoft.com/office/drawing/2014/main" id="{17C0010E-25BE-5392-BB78-30F2AFED5184}"/>
                </a:ext>
              </a:extLst>
            </p:cNvPr>
            <p:cNvSpPr/>
            <p:nvPr/>
          </p:nvSpPr>
          <p:spPr bwMode="auto">
            <a:xfrm rot="2264484">
              <a:off x="3101526" y="5103462"/>
              <a:ext cx="749271" cy="530128"/>
            </a:xfrm>
            <a:prstGeom prst="ellipse">
              <a:avLst/>
            </a:prstGeom>
            <a:solidFill>
              <a:srgbClr val="F0AF8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180000" rIns="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85750" indent="-285750" algn="ctr" defTabSz="822325">
                <a:buFont typeface="Arial" panose="020B0604020202020204" pitchFamily="34" charset="0"/>
                <a:buChar char="•"/>
              </a:pPr>
              <a:endParaRPr lang="de-DE" sz="1400" dirty="0">
                <a:latin typeface="Frutiger 45 Light"/>
              </a:endParaRPr>
            </a:p>
          </p:txBody>
        </p:sp>
      </p:grpSp>
      <p:pic>
        <p:nvPicPr>
          <p:cNvPr id="97" name="Grafik 96">
            <a:extLst>
              <a:ext uri="{FF2B5EF4-FFF2-40B4-BE49-F238E27FC236}">
                <a16:creationId xmlns:a16="http://schemas.microsoft.com/office/drawing/2014/main" id="{A9B38D36-BB9E-C0FB-A7E2-9998C12084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8269" y="343695"/>
            <a:ext cx="1769041" cy="343826"/>
          </a:xfrm>
          <a:prstGeom prst="rect">
            <a:avLst/>
          </a:prstGeom>
        </p:spPr>
      </p:pic>
      <p:sp>
        <p:nvSpPr>
          <p:cNvPr id="100" name="Freihandform: Form 99">
            <a:extLst>
              <a:ext uri="{FF2B5EF4-FFF2-40B4-BE49-F238E27FC236}">
                <a16:creationId xmlns:a16="http://schemas.microsoft.com/office/drawing/2014/main" id="{76C210A7-3852-4C70-1D5C-ED690793F599}"/>
              </a:ext>
            </a:extLst>
          </p:cNvPr>
          <p:cNvSpPr/>
          <p:nvPr/>
        </p:nvSpPr>
        <p:spPr bwMode="auto">
          <a:xfrm rot="20267817" flipH="1">
            <a:off x="3160861" y="1735034"/>
            <a:ext cx="3571515" cy="1089100"/>
          </a:xfrm>
          <a:custGeom>
            <a:avLst/>
            <a:gdLst>
              <a:gd name="connsiteX0" fmla="*/ 0 w 3571515"/>
              <a:gd name="connsiteY0" fmla="*/ 0 h 1089100"/>
              <a:gd name="connsiteX1" fmla="*/ 444522 w 3571515"/>
              <a:gd name="connsiteY1" fmla="*/ 1089100 h 1089100"/>
              <a:gd name="connsiteX2" fmla="*/ 3571515 w 3571515"/>
              <a:gd name="connsiteY2" fmla="*/ 1089100 h 108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71515" h="1089100">
                <a:moveTo>
                  <a:pt x="0" y="0"/>
                </a:moveTo>
                <a:lnTo>
                  <a:pt x="444522" y="1089100"/>
                </a:lnTo>
                <a:lnTo>
                  <a:pt x="3571515" y="1089100"/>
                </a:lnTo>
                <a:close/>
              </a:path>
            </a:pathLst>
          </a:custGeom>
          <a:gradFill>
            <a:gsLst>
              <a:gs pos="0">
                <a:srgbClr val="193360"/>
              </a:gs>
              <a:gs pos="100000">
                <a:srgbClr val="2D5BAD"/>
              </a:gs>
            </a:gsLst>
            <a:lin ang="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180000" rIns="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285750" indent="-285750" algn="ctr" defTabSz="822325">
              <a:buFont typeface="Arial" panose="020B0604020202020204" pitchFamily="34" charset="0"/>
              <a:buChar char="•"/>
            </a:pPr>
            <a:endParaRPr lang="de-DE" sz="1400" dirty="0">
              <a:latin typeface="Frutiger 45 Light"/>
            </a:endParaRPr>
          </a:p>
        </p:txBody>
      </p:sp>
      <p:sp>
        <p:nvSpPr>
          <p:cNvPr id="84" name="Rechtwinkliges Dreieck 83">
            <a:extLst>
              <a:ext uri="{FF2B5EF4-FFF2-40B4-BE49-F238E27FC236}">
                <a16:creationId xmlns:a16="http://schemas.microsoft.com/office/drawing/2014/main" id="{E6AA24D4-DCB5-7A1A-3088-177C082FDD6E}"/>
              </a:ext>
            </a:extLst>
          </p:cNvPr>
          <p:cNvSpPr/>
          <p:nvPr/>
        </p:nvSpPr>
        <p:spPr bwMode="auto">
          <a:xfrm flipH="1">
            <a:off x="3489329" y="2331568"/>
            <a:ext cx="2904849" cy="1180800"/>
          </a:xfrm>
          <a:prstGeom prst="rtTriangle">
            <a:avLst/>
          </a:prstGeom>
          <a:gradFill>
            <a:gsLst>
              <a:gs pos="0">
                <a:srgbClr val="193360"/>
              </a:gs>
              <a:gs pos="100000">
                <a:srgbClr val="2D5BAD"/>
              </a:gs>
            </a:gsLst>
            <a:lin ang="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180000" rIns="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285750" indent="-285750" algn="ctr" defTabSz="822325">
              <a:buFont typeface="Arial" panose="020B0604020202020204" pitchFamily="34" charset="0"/>
              <a:buChar char="•"/>
            </a:pPr>
            <a:endParaRPr lang="de-DE" sz="1400" dirty="0">
              <a:latin typeface="Frutiger 45 Light"/>
            </a:endParaRPr>
          </a:p>
        </p:txBody>
      </p:sp>
      <p:sp>
        <p:nvSpPr>
          <p:cNvPr id="98" name="Rechteck 97">
            <a:extLst>
              <a:ext uri="{FF2B5EF4-FFF2-40B4-BE49-F238E27FC236}">
                <a16:creationId xmlns:a16="http://schemas.microsoft.com/office/drawing/2014/main" id="{B655D15A-B9A6-66F2-8C4D-644B767D1980}"/>
              </a:ext>
            </a:extLst>
          </p:cNvPr>
          <p:cNvSpPr/>
          <p:nvPr/>
        </p:nvSpPr>
        <p:spPr bwMode="auto">
          <a:xfrm flipV="1">
            <a:off x="6394181" y="2330222"/>
            <a:ext cx="5216793" cy="1182146"/>
          </a:xfrm>
          <a:prstGeom prst="rect">
            <a:avLst/>
          </a:prstGeom>
          <a:solidFill>
            <a:srgbClr val="19336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180000" rIns="0" bIns="45720" numCol="1" rtlCol="0" anchor="t" anchorCtr="0" compatLnSpc="1">
            <a:prstTxWarp prst="textNoShape">
              <a:avLst/>
            </a:prstTxWarp>
          </a:bodyPr>
          <a:lstStyle/>
          <a:p>
            <a:pPr marL="285750" indent="-285750" algn="ctr" defTabSz="822325">
              <a:buFont typeface="Arial" panose="020B0604020202020204" pitchFamily="34" charset="0"/>
              <a:buChar char="•"/>
            </a:pPr>
            <a:endParaRPr lang="de-DE" sz="1400" i="0" dirty="0">
              <a:latin typeface="Frutiger 45 Light"/>
            </a:endParaRPr>
          </a:p>
        </p:txBody>
      </p:sp>
      <p:sp>
        <p:nvSpPr>
          <p:cNvPr id="101" name="Rechteck 100">
            <a:extLst>
              <a:ext uri="{FF2B5EF4-FFF2-40B4-BE49-F238E27FC236}">
                <a16:creationId xmlns:a16="http://schemas.microsoft.com/office/drawing/2014/main" id="{1EB2F3A5-8990-6AFA-6A99-63052C36573E}"/>
              </a:ext>
            </a:extLst>
          </p:cNvPr>
          <p:cNvSpPr/>
          <p:nvPr/>
        </p:nvSpPr>
        <p:spPr bwMode="auto">
          <a:xfrm flipV="1">
            <a:off x="6394181" y="1097438"/>
            <a:ext cx="5216793" cy="1182146"/>
          </a:xfrm>
          <a:prstGeom prst="rect">
            <a:avLst/>
          </a:prstGeom>
          <a:solidFill>
            <a:srgbClr val="19336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180000" rIns="0" bIns="45720" numCol="1" rtlCol="0" anchor="t" anchorCtr="0" compatLnSpc="1">
            <a:prstTxWarp prst="textNoShape">
              <a:avLst/>
            </a:prstTxWarp>
          </a:bodyPr>
          <a:lstStyle/>
          <a:p>
            <a:pPr marL="285750" indent="-285750" algn="ctr" defTabSz="822325">
              <a:buFont typeface="Arial" panose="020B0604020202020204" pitchFamily="34" charset="0"/>
              <a:buChar char="•"/>
            </a:pPr>
            <a:endParaRPr lang="de-DE" sz="1400" i="0" dirty="0">
              <a:latin typeface="Frutiger 45 Light"/>
            </a:endParaRPr>
          </a:p>
        </p:txBody>
      </p:sp>
      <p:sp>
        <p:nvSpPr>
          <p:cNvPr id="104" name="Freihandform: Form 103">
            <a:extLst>
              <a:ext uri="{FF2B5EF4-FFF2-40B4-BE49-F238E27FC236}">
                <a16:creationId xmlns:a16="http://schemas.microsoft.com/office/drawing/2014/main" id="{F50B76CA-94FB-E66C-FBB9-704BC5866AE6}"/>
              </a:ext>
            </a:extLst>
          </p:cNvPr>
          <p:cNvSpPr/>
          <p:nvPr/>
        </p:nvSpPr>
        <p:spPr bwMode="auto">
          <a:xfrm rot="1332183" flipH="1" flipV="1">
            <a:off x="3158586" y="4250767"/>
            <a:ext cx="3571515" cy="1089100"/>
          </a:xfrm>
          <a:custGeom>
            <a:avLst/>
            <a:gdLst>
              <a:gd name="connsiteX0" fmla="*/ 0 w 3571515"/>
              <a:gd name="connsiteY0" fmla="*/ 0 h 1089100"/>
              <a:gd name="connsiteX1" fmla="*/ 444522 w 3571515"/>
              <a:gd name="connsiteY1" fmla="*/ 1089100 h 1089100"/>
              <a:gd name="connsiteX2" fmla="*/ 3571515 w 3571515"/>
              <a:gd name="connsiteY2" fmla="*/ 1089100 h 108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71515" h="1089100">
                <a:moveTo>
                  <a:pt x="0" y="0"/>
                </a:moveTo>
                <a:lnTo>
                  <a:pt x="444522" y="1089100"/>
                </a:lnTo>
                <a:lnTo>
                  <a:pt x="3571515" y="1089100"/>
                </a:lnTo>
                <a:close/>
              </a:path>
            </a:pathLst>
          </a:custGeom>
          <a:gradFill>
            <a:gsLst>
              <a:gs pos="0">
                <a:srgbClr val="193360"/>
              </a:gs>
              <a:gs pos="100000">
                <a:srgbClr val="2D5BAD"/>
              </a:gs>
            </a:gsLst>
            <a:lin ang="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180000" rIns="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285750" indent="-285750" algn="ctr" defTabSz="822325">
              <a:buFont typeface="Arial" panose="020B0604020202020204" pitchFamily="34" charset="0"/>
              <a:buChar char="•"/>
            </a:pPr>
            <a:endParaRPr lang="de-DE" sz="1400" dirty="0">
              <a:latin typeface="Frutiger 45 Light"/>
            </a:endParaRPr>
          </a:p>
        </p:txBody>
      </p:sp>
      <p:sp>
        <p:nvSpPr>
          <p:cNvPr id="105" name="Rechtwinkliges Dreieck 104">
            <a:extLst>
              <a:ext uri="{FF2B5EF4-FFF2-40B4-BE49-F238E27FC236}">
                <a16:creationId xmlns:a16="http://schemas.microsoft.com/office/drawing/2014/main" id="{867CA217-5B0C-FEE4-A37E-DE67C7198803}"/>
              </a:ext>
            </a:extLst>
          </p:cNvPr>
          <p:cNvSpPr/>
          <p:nvPr/>
        </p:nvSpPr>
        <p:spPr bwMode="auto">
          <a:xfrm flipH="1" flipV="1">
            <a:off x="3487056" y="3562533"/>
            <a:ext cx="2904849" cy="1180800"/>
          </a:xfrm>
          <a:prstGeom prst="rtTriangle">
            <a:avLst/>
          </a:prstGeom>
          <a:gradFill>
            <a:gsLst>
              <a:gs pos="0">
                <a:srgbClr val="193360"/>
              </a:gs>
              <a:gs pos="100000">
                <a:srgbClr val="2D5BAD"/>
              </a:gs>
            </a:gsLst>
            <a:lin ang="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180000" rIns="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285750" indent="-285750" algn="ctr" defTabSz="822325">
              <a:buFont typeface="Arial" panose="020B0604020202020204" pitchFamily="34" charset="0"/>
              <a:buChar char="•"/>
            </a:pPr>
            <a:endParaRPr lang="de-DE" sz="1400" dirty="0">
              <a:latin typeface="Frutiger 45 Light"/>
            </a:endParaRPr>
          </a:p>
        </p:txBody>
      </p:sp>
      <p:sp>
        <p:nvSpPr>
          <p:cNvPr id="106" name="Rechteck 105">
            <a:extLst>
              <a:ext uri="{FF2B5EF4-FFF2-40B4-BE49-F238E27FC236}">
                <a16:creationId xmlns:a16="http://schemas.microsoft.com/office/drawing/2014/main" id="{9BCA89CC-96E1-F179-95BA-2DD44B6C5144}"/>
              </a:ext>
            </a:extLst>
          </p:cNvPr>
          <p:cNvSpPr/>
          <p:nvPr/>
        </p:nvSpPr>
        <p:spPr bwMode="auto">
          <a:xfrm>
            <a:off x="6391906" y="3562533"/>
            <a:ext cx="5216793" cy="1182146"/>
          </a:xfrm>
          <a:prstGeom prst="rect">
            <a:avLst/>
          </a:prstGeom>
          <a:solidFill>
            <a:srgbClr val="19336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180000" rIns="0" bIns="45720" numCol="1" rtlCol="0" anchor="t" anchorCtr="0" compatLnSpc="1">
            <a:prstTxWarp prst="textNoShape">
              <a:avLst/>
            </a:prstTxWarp>
          </a:bodyPr>
          <a:lstStyle/>
          <a:p>
            <a:pPr marL="285750" indent="-285750" algn="ctr" defTabSz="822325">
              <a:buFont typeface="Arial" panose="020B0604020202020204" pitchFamily="34" charset="0"/>
              <a:buChar char="•"/>
            </a:pPr>
            <a:endParaRPr lang="de-DE" sz="1400" i="0" dirty="0">
              <a:latin typeface="Frutiger 45 Light"/>
            </a:endParaRPr>
          </a:p>
        </p:txBody>
      </p:sp>
      <p:sp>
        <p:nvSpPr>
          <p:cNvPr id="107" name="Rechteck 106">
            <a:extLst>
              <a:ext uri="{FF2B5EF4-FFF2-40B4-BE49-F238E27FC236}">
                <a16:creationId xmlns:a16="http://schemas.microsoft.com/office/drawing/2014/main" id="{759BCBBA-9640-EB54-3C70-947B6BF40BFC}"/>
              </a:ext>
            </a:extLst>
          </p:cNvPr>
          <p:cNvSpPr/>
          <p:nvPr/>
        </p:nvSpPr>
        <p:spPr bwMode="auto">
          <a:xfrm>
            <a:off x="6391906" y="4795317"/>
            <a:ext cx="5216793" cy="1182146"/>
          </a:xfrm>
          <a:prstGeom prst="rect">
            <a:avLst/>
          </a:prstGeom>
          <a:solidFill>
            <a:srgbClr val="19336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180000" rIns="0" bIns="45720" numCol="1" rtlCol="0" anchor="t" anchorCtr="0" compatLnSpc="1">
            <a:prstTxWarp prst="textNoShape">
              <a:avLst/>
            </a:prstTxWarp>
          </a:bodyPr>
          <a:lstStyle/>
          <a:p>
            <a:pPr marL="285750" indent="-285750" algn="ctr" defTabSz="822325">
              <a:buFont typeface="Arial" panose="020B0604020202020204" pitchFamily="34" charset="0"/>
              <a:buChar char="•"/>
            </a:pPr>
            <a:endParaRPr lang="de-DE" sz="1400" i="0" dirty="0">
              <a:latin typeface="Frutiger 45 Light"/>
            </a:endParaRPr>
          </a:p>
        </p:txBody>
      </p:sp>
      <p:pic>
        <p:nvPicPr>
          <p:cNvPr id="112" name="Grafik 111" descr="E-Commerce mit einfarbiger Füllung">
            <a:extLst>
              <a:ext uri="{FF2B5EF4-FFF2-40B4-BE49-F238E27FC236}">
                <a16:creationId xmlns:a16="http://schemas.microsoft.com/office/drawing/2014/main" id="{2372D15D-F0EC-3A1B-3BCF-146D681B1D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88062" y="2640987"/>
            <a:ext cx="788013" cy="788013"/>
          </a:xfrm>
          <a:prstGeom prst="rect">
            <a:avLst/>
          </a:prstGeom>
        </p:spPr>
      </p:pic>
      <p:sp>
        <p:nvSpPr>
          <p:cNvPr id="114" name="Textfeld 113">
            <a:extLst>
              <a:ext uri="{FF2B5EF4-FFF2-40B4-BE49-F238E27FC236}">
                <a16:creationId xmlns:a16="http://schemas.microsoft.com/office/drawing/2014/main" id="{F5FE0B2A-CE3B-7B50-47F2-584BE5A55D2A}"/>
              </a:ext>
            </a:extLst>
          </p:cNvPr>
          <p:cNvSpPr txBox="1"/>
          <p:nvPr/>
        </p:nvSpPr>
        <p:spPr>
          <a:xfrm>
            <a:off x="6502012" y="1156092"/>
            <a:ext cx="51066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b="1" dirty="0" err="1">
                <a:solidFill>
                  <a:schemeClr val="bg1"/>
                </a:solidFill>
              </a:rPr>
              <a:t>Bestandsbalancing</a:t>
            </a:r>
            <a:r>
              <a:rPr lang="de-DE" sz="1800" b="1" dirty="0">
                <a:solidFill>
                  <a:schemeClr val="bg1"/>
                </a:solidFill>
              </a:rPr>
              <a:t> im Handel</a:t>
            </a:r>
          </a:p>
        </p:txBody>
      </p:sp>
      <p:grpSp>
        <p:nvGrpSpPr>
          <p:cNvPr id="119" name="Gruppieren 118">
            <a:extLst>
              <a:ext uri="{FF2B5EF4-FFF2-40B4-BE49-F238E27FC236}">
                <a16:creationId xmlns:a16="http://schemas.microsoft.com/office/drawing/2014/main" id="{0A34B941-5C3E-867B-B86F-BAAC7834E6A6}"/>
              </a:ext>
            </a:extLst>
          </p:cNvPr>
          <p:cNvGrpSpPr/>
          <p:nvPr/>
        </p:nvGrpSpPr>
        <p:grpSpPr>
          <a:xfrm>
            <a:off x="5662124" y="3681315"/>
            <a:ext cx="839888" cy="785497"/>
            <a:chOff x="5628788" y="3377085"/>
            <a:chExt cx="1304820" cy="1220320"/>
          </a:xfrm>
        </p:grpSpPr>
        <p:pic>
          <p:nvPicPr>
            <p:cNvPr id="116" name="Grafik 115" descr="Schachtel mit einfarbiger Füllung">
              <a:extLst>
                <a:ext uri="{FF2B5EF4-FFF2-40B4-BE49-F238E27FC236}">
                  <a16:creationId xmlns:a16="http://schemas.microsoft.com/office/drawing/2014/main" id="{67B82607-C7F7-195D-0AAE-2DB1720BD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628788" y="3683005"/>
              <a:ext cx="914400" cy="914400"/>
            </a:xfrm>
            <a:prstGeom prst="rect">
              <a:avLst/>
            </a:prstGeom>
          </p:spPr>
        </p:pic>
        <p:pic>
          <p:nvPicPr>
            <p:cNvPr id="118" name="Grafik 117" descr="Pfeil: Nach links drehen mit einfarbiger Füllung">
              <a:extLst>
                <a:ext uri="{FF2B5EF4-FFF2-40B4-BE49-F238E27FC236}">
                  <a16:creationId xmlns:a16="http://schemas.microsoft.com/office/drawing/2014/main" id="{DBC45C4C-0146-36BB-4CC8-FB633F3B0F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5400000">
              <a:off x="6019208" y="3377085"/>
              <a:ext cx="914400" cy="914400"/>
            </a:xfrm>
            <a:prstGeom prst="rect">
              <a:avLst/>
            </a:prstGeom>
          </p:spPr>
        </p:pic>
      </p:grpSp>
      <p:pic>
        <p:nvPicPr>
          <p:cNvPr id="121" name="Grafik 120" descr="Warenbestand mit einfarbiger Füllung">
            <a:extLst>
              <a:ext uri="{FF2B5EF4-FFF2-40B4-BE49-F238E27FC236}">
                <a16:creationId xmlns:a16="http://schemas.microsoft.com/office/drawing/2014/main" id="{0AA1FC28-0A6A-3A79-FF75-2ED9146073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710505" y="1438186"/>
            <a:ext cx="743127" cy="743127"/>
          </a:xfrm>
          <a:prstGeom prst="rect">
            <a:avLst/>
          </a:prstGeom>
        </p:spPr>
      </p:pic>
      <p:pic>
        <p:nvPicPr>
          <p:cNvPr id="123" name="Grafik 122" descr="Lieferung mit einfarbiger Füllung">
            <a:extLst>
              <a:ext uri="{FF2B5EF4-FFF2-40B4-BE49-F238E27FC236}">
                <a16:creationId xmlns:a16="http://schemas.microsoft.com/office/drawing/2014/main" id="{2ED8C903-902B-F34B-3BC5-440D2B207B3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679328" y="4743333"/>
            <a:ext cx="805481" cy="805481"/>
          </a:xfrm>
          <a:prstGeom prst="rect">
            <a:avLst/>
          </a:prstGeom>
        </p:spPr>
      </p:pic>
      <p:sp>
        <p:nvSpPr>
          <p:cNvPr id="130" name="Textfeld 129">
            <a:extLst>
              <a:ext uri="{FF2B5EF4-FFF2-40B4-BE49-F238E27FC236}">
                <a16:creationId xmlns:a16="http://schemas.microsoft.com/office/drawing/2014/main" id="{D8975FEA-A3C8-6F78-A0BE-9ACFFD8A8749}"/>
              </a:ext>
            </a:extLst>
          </p:cNvPr>
          <p:cNvSpPr txBox="1"/>
          <p:nvPr/>
        </p:nvSpPr>
        <p:spPr>
          <a:xfrm>
            <a:off x="6502012" y="1514057"/>
            <a:ext cx="51066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Autonome Transporter gleichen Warenbestand zwischen Filialen automatisch in Echtzeit aus</a:t>
            </a:r>
          </a:p>
        </p:txBody>
      </p:sp>
      <p:sp>
        <p:nvSpPr>
          <p:cNvPr id="132" name="Textfeld 131">
            <a:extLst>
              <a:ext uri="{FF2B5EF4-FFF2-40B4-BE49-F238E27FC236}">
                <a16:creationId xmlns:a16="http://schemas.microsoft.com/office/drawing/2014/main" id="{090FA164-2321-C859-F87F-F19931D68BF9}"/>
              </a:ext>
            </a:extLst>
          </p:cNvPr>
          <p:cNvSpPr txBox="1"/>
          <p:nvPr/>
        </p:nvSpPr>
        <p:spPr>
          <a:xfrm>
            <a:off x="6502012" y="2397041"/>
            <a:ext cx="51066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b="1" dirty="0">
                <a:solidFill>
                  <a:schemeClr val="bg1"/>
                </a:solidFill>
              </a:rPr>
              <a:t>Zusätzliche Vertriebswege</a:t>
            </a:r>
          </a:p>
        </p:txBody>
      </p:sp>
      <p:sp>
        <p:nvSpPr>
          <p:cNvPr id="133" name="Textfeld 132">
            <a:extLst>
              <a:ext uri="{FF2B5EF4-FFF2-40B4-BE49-F238E27FC236}">
                <a16:creationId xmlns:a16="http://schemas.microsoft.com/office/drawing/2014/main" id="{6969E28C-5A05-6DD9-673E-55FD2F5327DF}"/>
              </a:ext>
            </a:extLst>
          </p:cNvPr>
          <p:cNvSpPr txBox="1"/>
          <p:nvPr/>
        </p:nvSpPr>
        <p:spPr>
          <a:xfrm>
            <a:off x="6502012" y="2755006"/>
            <a:ext cx="51066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Autonome Transporter &amp; Lieferroboter öffnen neue Vertriebswege für den Einzelhandel</a:t>
            </a:r>
          </a:p>
        </p:txBody>
      </p:sp>
      <p:sp>
        <p:nvSpPr>
          <p:cNvPr id="134" name="Textfeld 133">
            <a:extLst>
              <a:ext uri="{FF2B5EF4-FFF2-40B4-BE49-F238E27FC236}">
                <a16:creationId xmlns:a16="http://schemas.microsoft.com/office/drawing/2014/main" id="{01F851B2-D182-3423-38A4-45B8AD322332}"/>
              </a:ext>
            </a:extLst>
          </p:cNvPr>
          <p:cNvSpPr txBox="1"/>
          <p:nvPr/>
        </p:nvSpPr>
        <p:spPr>
          <a:xfrm>
            <a:off x="6502012" y="3625390"/>
            <a:ext cx="51066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b="1" dirty="0">
                <a:solidFill>
                  <a:schemeClr val="bg1"/>
                </a:solidFill>
              </a:rPr>
              <a:t>Ortsunabhängige Retouren</a:t>
            </a:r>
          </a:p>
        </p:txBody>
      </p:sp>
      <p:sp>
        <p:nvSpPr>
          <p:cNvPr id="135" name="Textfeld 134">
            <a:extLst>
              <a:ext uri="{FF2B5EF4-FFF2-40B4-BE49-F238E27FC236}">
                <a16:creationId xmlns:a16="http://schemas.microsoft.com/office/drawing/2014/main" id="{A0FD3E18-404B-BDD0-155E-8BBCA29F633F}"/>
              </a:ext>
            </a:extLst>
          </p:cNvPr>
          <p:cNvSpPr txBox="1"/>
          <p:nvPr/>
        </p:nvSpPr>
        <p:spPr>
          <a:xfrm>
            <a:off x="6502012" y="3983355"/>
            <a:ext cx="51066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Retouren können von jedem beliebigen Ort aus über autonome Fahrzeuge abgewickelt werden</a:t>
            </a:r>
          </a:p>
        </p:txBody>
      </p:sp>
      <p:sp>
        <p:nvSpPr>
          <p:cNvPr id="136" name="Textfeld 135">
            <a:extLst>
              <a:ext uri="{FF2B5EF4-FFF2-40B4-BE49-F238E27FC236}">
                <a16:creationId xmlns:a16="http://schemas.microsoft.com/office/drawing/2014/main" id="{C05AEB94-CD32-CF60-E31E-FE563BC77B6F}"/>
              </a:ext>
            </a:extLst>
          </p:cNvPr>
          <p:cNvSpPr txBox="1"/>
          <p:nvPr/>
        </p:nvSpPr>
        <p:spPr>
          <a:xfrm>
            <a:off x="6502012" y="4851863"/>
            <a:ext cx="51066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b="1" dirty="0">
                <a:solidFill>
                  <a:schemeClr val="bg1"/>
                </a:solidFill>
              </a:rPr>
              <a:t>Untertägige Belieferung von Filialen</a:t>
            </a:r>
          </a:p>
        </p:txBody>
      </p:sp>
      <p:sp>
        <p:nvSpPr>
          <p:cNvPr id="137" name="Textfeld 136">
            <a:extLst>
              <a:ext uri="{FF2B5EF4-FFF2-40B4-BE49-F238E27FC236}">
                <a16:creationId xmlns:a16="http://schemas.microsoft.com/office/drawing/2014/main" id="{8C63EC95-C071-5129-5D8A-3211EF1DFB90}"/>
              </a:ext>
            </a:extLst>
          </p:cNvPr>
          <p:cNvSpPr txBox="1"/>
          <p:nvPr/>
        </p:nvSpPr>
        <p:spPr>
          <a:xfrm>
            <a:off x="6502012" y="5209828"/>
            <a:ext cx="51066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Autonome Transporter beliefern nach Bedarf Filialen während der Geschäftszeiten</a:t>
            </a:r>
          </a:p>
        </p:txBody>
      </p:sp>
    </p:spTree>
    <p:extLst>
      <p:ext uri="{BB962C8B-B14F-4D97-AF65-F5344CB8AC3E}">
        <p14:creationId xmlns:p14="http://schemas.microsoft.com/office/powerpoint/2010/main" val="10617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14"/>
    </mc:Choice>
    <mc:Fallback xmlns="">
      <p:transition spd="slow" advTm="10514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E3DB49C-B60B-4E6B-8865-F284F512B48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CH" dirty="0"/>
              <a:t>BeIntelli – Teilprojekt Logistik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A3B4ABC-0313-41B9-B196-BDBBBC0A8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Unser Beitrag – Forschungsseitige Effekte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D5650FC-31A5-41E3-A31F-2F4B821A66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4" name="Grafik 53">
            <a:extLst>
              <a:ext uri="{FF2B5EF4-FFF2-40B4-BE49-F238E27FC236}">
                <a16:creationId xmlns:a16="http://schemas.microsoft.com/office/drawing/2014/main" id="{1F2F4D30-7B38-4774-8E09-349030B12ABA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670" y="3470602"/>
            <a:ext cx="1993035" cy="1993035"/>
          </a:xfrm>
          <a:custGeom>
            <a:avLst/>
            <a:gdLst>
              <a:gd name="connsiteX0" fmla="*/ 1168763 w 2337526"/>
              <a:gd name="connsiteY0" fmla="*/ 0 h 2199231"/>
              <a:gd name="connsiteX1" fmla="*/ 2337526 w 2337526"/>
              <a:gd name="connsiteY1" fmla="*/ 456694 h 2199231"/>
              <a:gd name="connsiteX2" fmla="*/ 2337526 w 2337526"/>
              <a:gd name="connsiteY2" fmla="*/ 2199231 h 2199231"/>
              <a:gd name="connsiteX3" fmla="*/ 0 w 2337526"/>
              <a:gd name="connsiteY3" fmla="*/ 2199231 h 2199231"/>
              <a:gd name="connsiteX4" fmla="*/ 0 w 2337526"/>
              <a:gd name="connsiteY4" fmla="*/ 456694 h 219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37526" h="2199231">
                <a:moveTo>
                  <a:pt x="1168763" y="0"/>
                </a:moveTo>
                <a:lnTo>
                  <a:pt x="2337526" y="456694"/>
                </a:lnTo>
                <a:lnTo>
                  <a:pt x="2337526" y="2199231"/>
                </a:lnTo>
                <a:lnTo>
                  <a:pt x="0" y="2199231"/>
                </a:lnTo>
                <a:lnTo>
                  <a:pt x="0" y="456694"/>
                </a:lnTo>
                <a:close/>
              </a:path>
            </a:pathLst>
          </a:cu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8915219-E1FB-48DA-9682-A2E471FE16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1" r="26055"/>
          <a:stretch/>
        </p:blipFill>
        <p:spPr>
          <a:xfrm>
            <a:off x="1421194" y="1673658"/>
            <a:ext cx="2371998" cy="1963113"/>
          </a:xfrm>
          <a:custGeom>
            <a:avLst/>
            <a:gdLst>
              <a:gd name="connsiteX0" fmla="*/ 0 w 2347923"/>
              <a:gd name="connsiteY0" fmla="*/ 0 h 2147968"/>
              <a:gd name="connsiteX1" fmla="*/ 2347923 w 2347923"/>
              <a:gd name="connsiteY1" fmla="*/ 0 h 2147968"/>
              <a:gd name="connsiteX2" fmla="*/ 2347923 w 2347923"/>
              <a:gd name="connsiteY2" fmla="*/ 1703274 h 2147968"/>
              <a:gd name="connsiteX3" fmla="*/ 1173961 w 2347923"/>
              <a:gd name="connsiteY3" fmla="*/ 2147968 h 2147968"/>
              <a:gd name="connsiteX4" fmla="*/ 0 w 2347923"/>
              <a:gd name="connsiteY4" fmla="*/ 1703274 h 2147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7923" h="2147968">
                <a:moveTo>
                  <a:pt x="0" y="0"/>
                </a:moveTo>
                <a:lnTo>
                  <a:pt x="2347923" y="0"/>
                </a:lnTo>
                <a:lnTo>
                  <a:pt x="2347923" y="1703274"/>
                </a:lnTo>
                <a:lnTo>
                  <a:pt x="1173961" y="2147968"/>
                </a:lnTo>
                <a:lnTo>
                  <a:pt x="0" y="1703274"/>
                </a:lnTo>
                <a:close/>
              </a:path>
            </a:pathLst>
          </a:custGeom>
          <a:ln>
            <a:noFill/>
          </a:ln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1EEE7B4-B74A-4682-A805-DDB265964733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947" y="1720263"/>
            <a:ext cx="2347923" cy="1907728"/>
          </a:xfrm>
          <a:custGeom>
            <a:avLst/>
            <a:gdLst>
              <a:gd name="connsiteX0" fmla="*/ 0 w 2347923"/>
              <a:gd name="connsiteY0" fmla="*/ 0 h 2147968"/>
              <a:gd name="connsiteX1" fmla="*/ 2347923 w 2347923"/>
              <a:gd name="connsiteY1" fmla="*/ 0 h 2147968"/>
              <a:gd name="connsiteX2" fmla="*/ 2347923 w 2347923"/>
              <a:gd name="connsiteY2" fmla="*/ 1703274 h 2147968"/>
              <a:gd name="connsiteX3" fmla="*/ 1173961 w 2347923"/>
              <a:gd name="connsiteY3" fmla="*/ 2147968 h 2147968"/>
              <a:gd name="connsiteX4" fmla="*/ 0 w 2347923"/>
              <a:gd name="connsiteY4" fmla="*/ 1703274 h 2147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7923" h="2147968">
                <a:moveTo>
                  <a:pt x="0" y="0"/>
                </a:moveTo>
                <a:lnTo>
                  <a:pt x="2347923" y="0"/>
                </a:lnTo>
                <a:lnTo>
                  <a:pt x="2347923" y="1703274"/>
                </a:lnTo>
                <a:lnTo>
                  <a:pt x="1173961" y="2147968"/>
                </a:lnTo>
                <a:lnTo>
                  <a:pt x="0" y="1703274"/>
                </a:lnTo>
                <a:close/>
              </a:path>
            </a:pathLst>
          </a:custGeom>
          <a:ln>
            <a:noFill/>
          </a:ln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6DA630EC-3CD5-40FB-B800-ADBBBB954B33}"/>
              </a:ext>
            </a:extLst>
          </p:cNvPr>
          <p:cNvSpPr/>
          <p:nvPr/>
        </p:nvSpPr>
        <p:spPr bwMode="auto">
          <a:xfrm>
            <a:off x="1529652" y="1245974"/>
            <a:ext cx="2273294" cy="475503"/>
          </a:xfrm>
          <a:prstGeom prst="rect">
            <a:avLst/>
          </a:prstGeom>
          <a:solidFill>
            <a:srgbClr val="193360"/>
          </a:solidFill>
          <a:ln w="2540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norm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990000"/>
              </a:buClr>
              <a:buSzPct val="100000"/>
            </a:pPr>
            <a:endParaRPr lang="de-DE" sz="19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5F9006B5-C856-4AE3-A336-0B4214568871}"/>
              </a:ext>
            </a:extLst>
          </p:cNvPr>
          <p:cNvSpPr/>
          <p:nvPr/>
        </p:nvSpPr>
        <p:spPr bwMode="auto">
          <a:xfrm>
            <a:off x="1085937" y="1245915"/>
            <a:ext cx="900000" cy="900000"/>
          </a:xfrm>
          <a:prstGeom prst="ellipse">
            <a:avLst/>
          </a:prstGeom>
          <a:solidFill>
            <a:srgbClr val="193360"/>
          </a:solidFill>
          <a:ln w="2540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norm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990000"/>
              </a:buClr>
              <a:buSzPct val="100000"/>
            </a:pPr>
            <a:endParaRPr lang="de-DE" sz="19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B3F9FD9D-C8C4-4650-8A1E-39ACA28093F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08" t="3451" r="11987" b="17803"/>
          <a:stretch/>
        </p:blipFill>
        <p:spPr>
          <a:xfrm>
            <a:off x="1200127" y="1358601"/>
            <a:ext cx="671619" cy="663175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068E05BA-01D8-42CC-93BA-09F10D6A283C}"/>
              </a:ext>
            </a:extLst>
          </p:cNvPr>
          <p:cNvSpPr txBox="1"/>
          <p:nvPr/>
        </p:nvSpPr>
        <p:spPr>
          <a:xfrm>
            <a:off x="1836234" y="1189639"/>
            <a:ext cx="1931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rgbClr val="CCCCCC"/>
              </a:buClr>
              <a:buSzPct val="120000"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Technische Machbarkeit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6504AA5D-A931-45DD-9628-CB060BD20B2B}"/>
              </a:ext>
            </a:extLst>
          </p:cNvPr>
          <p:cNvSpPr/>
          <p:nvPr/>
        </p:nvSpPr>
        <p:spPr bwMode="auto">
          <a:xfrm>
            <a:off x="4304196" y="1245974"/>
            <a:ext cx="2273294" cy="475503"/>
          </a:xfrm>
          <a:prstGeom prst="rect">
            <a:avLst/>
          </a:prstGeom>
          <a:solidFill>
            <a:srgbClr val="193360"/>
          </a:solidFill>
          <a:ln w="2540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norm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990000"/>
              </a:buClr>
              <a:buSzPct val="100000"/>
            </a:pPr>
            <a:endParaRPr lang="de-DE" sz="19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89BB320E-B5B4-427A-8C18-56E929E32441}"/>
              </a:ext>
            </a:extLst>
          </p:cNvPr>
          <p:cNvSpPr/>
          <p:nvPr/>
        </p:nvSpPr>
        <p:spPr bwMode="auto">
          <a:xfrm>
            <a:off x="3860481" y="1245915"/>
            <a:ext cx="900000" cy="900000"/>
          </a:xfrm>
          <a:prstGeom prst="ellipse">
            <a:avLst/>
          </a:prstGeom>
          <a:solidFill>
            <a:srgbClr val="193360"/>
          </a:solidFill>
          <a:ln w="2540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norm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990000"/>
              </a:buClr>
              <a:buSzPct val="100000"/>
            </a:pPr>
            <a:endParaRPr lang="de-DE" sz="19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E13E2125-8D65-4E46-9C03-367C618FC822}"/>
              </a:ext>
            </a:extLst>
          </p:cNvPr>
          <p:cNvSpPr txBox="1"/>
          <p:nvPr/>
        </p:nvSpPr>
        <p:spPr>
          <a:xfrm>
            <a:off x="4691924" y="1195648"/>
            <a:ext cx="1631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rgbClr val="CCCCCC"/>
              </a:buClr>
              <a:buSzPct val="120000"/>
              <a:buFontTx/>
              <a:buNone/>
              <a:tabLst/>
              <a:defRPr/>
            </a:pPr>
            <a:r>
              <a:rPr lang="de-DE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Dialog &amp; Akzeptanz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3425F4FD-8606-437F-864C-D4E0A8CC42F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70" t="1881" r="7751" b="16863"/>
          <a:stretch/>
        </p:blipFill>
        <p:spPr>
          <a:xfrm>
            <a:off x="4000782" y="1361609"/>
            <a:ext cx="615442" cy="572087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ADEF0A24-B0D4-42A9-8FB8-E671E2682F38}"/>
              </a:ext>
            </a:extLst>
          </p:cNvPr>
          <p:cNvPicPr>
            <a:picLocks noChangeAspect="1"/>
          </p:cNvPicPr>
          <p:nvPr/>
        </p:nvPicPr>
        <p:blipFill>
          <a:blip r:embed="rId10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44" y="1720263"/>
            <a:ext cx="2347923" cy="1916507"/>
          </a:xfrm>
          <a:custGeom>
            <a:avLst/>
            <a:gdLst>
              <a:gd name="connsiteX0" fmla="*/ 0 w 2347923"/>
              <a:gd name="connsiteY0" fmla="*/ 0 h 2147968"/>
              <a:gd name="connsiteX1" fmla="*/ 2347923 w 2347923"/>
              <a:gd name="connsiteY1" fmla="*/ 0 h 2147968"/>
              <a:gd name="connsiteX2" fmla="*/ 2347923 w 2347923"/>
              <a:gd name="connsiteY2" fmla="*/ 1703274 h 2147968"/>
              <a:gd name="connsiteX3" fmla="*/ 1173961 w 2347923"/>
              <a:gd name="connsiteY3" fmla="*/ 2147968 h 2147968"/>
              <a:gd name="connsiteX4" fmla="*/ 0 w 2347923"/>
              <a:gd name="connsiteY4" fmla="*/ 1703274 h 2147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7923" h="2147968">
                <a:moveTo>
                  <a:pt x="0" y="0"/>
                </a:moveTo>
                <a:lnTo>
                  <a:pt x="2347923" y="0"/>
                </a:lnTo>
                <a:lnTo>
                  <a:pt x="2347923" y="1703274"/>
                </a:lnTo>
                <a:lnTo>
                  <a:pt x="1173961" y="2147968"/>
                </a:lnTo>
                <a:lnTo>
                  <a:pt x="0" y="1703274"/>
                </a:lnTo>
                <a:close/>
              </a:path>
            </a:pathLst>
          </a:cu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23" name="Rechteck 22">
            <a:extLst>
              <a:ext uri="{FF2B5EF4-FFF2-40B4-BE49-F238E27FC236}">
                <a16:creationId xmlns:a16="http://schemas.microsoft.com/office/drawing/2014/main" id="{A5619082-662C-4053-BEE2-B14EC70DB24B}"/>
              </a:ext>
            </a:extLst>
          </p:cNvPr>
          <p:cNvSpPr/>
          <p:nvPr/>
        </p:nvSpPr>
        <p:spPr bwMode="auto">
          <a:xfrm>
            <a:off x="7092693" y="1245974"/>
            <a:ext cx="2273294" cy="475503"/>
          </a:xfrm>
          <a:prstGeom prst="rect">
            <a:avLst/>
          </a:prstGeom>
          <a:solidFill>
            <a:srgbClr val="193360"/>
          </a:solidFill>
          <a:ln w="2540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norm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990000"/>
              </a:buClr>
              <a:buSzPct val="100000"/>
            </a:pPr>
            <a:endParaRPr lang="de-DE" sz="19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0CF85A37-F4AB-47FD-BEEE-450FDE520561}"/>
              </a:ext>
            </a:extLst>
          </p:cNvPr>
          <p:cNvSpPr/>
          <p:nvPr/>
        </p:nvSpPr>
        <p:spPr bwMode="auto">
          <a:xfrm>
            <a:off x="6648978" y="1245915"/>
            <a:ext cx="900000" cy="900000"/>
          </a:xfrm>
          <a:prstGeom prst="ellipse">
            <a:avLst/>
          </a:prstGeom>
          <a:solidFill>
            <a:srgbClr val="193360"/>
          </a:solidFill>
          <a:ln w="2540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norm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990000"/>
              </a:buClr>
              <a:buSzPct val="100000"/>
            </a:pPr>
            <a:endParaRPr lang="de-DE" sz="19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3ECFCAC2-F18E-454D-91EA-987C6A6BE980}"/>
              </a:ext>
            </a:extLst>
          </p:cNvPr>
          <p:cNvSpPr txBox="1"/>
          <p:nvPr/>
        </p:nvSpPr>
        <p:spPr>
          <a:xfrm>
            <a:off x="7545203" y="1315497"/>
            <a:ext cx="15872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rgbClr val="CCCCCC"/>
              </a:buClr>
              <a:buSzPct val="120000"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Nachhaltigkeit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09FF3A91-1843-4DB2-B5CB-751709BE48B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59" r="10596" b="15141"/>
          <a:stretch/>
        </p:blipFill>
        <p:spPr>
          <a:xfrm>
            <a:off x="6761281" y="1358601"/>
            <a:ext cx="671619" cy="550334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BD7A1E8D-EE97-45B4-8C14-F73DDC0D1FAC}"/>
              </a:ext>
            </a:extLst>
          </p:cNvPr>
          <p:cNvPicPr>
            <a:picLocks noChangeAspect="1"/>
          </p:cNvPicPr>
          <p:nvPr/>
        </p:nvPicPr>
        <p:blipFill>
          <a:blip r:embed="rId1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873" y="3486910"/>
            <a:ext cx="2337526" cy="1947547"/>
          </a:xfrm>
          <a:custGeom>
            <a:avLst/>
            <a:gdLst>
              <a:gd name="connsiteX0" fmla="*/ 1168763 w 2337526"/>
              <a:gd name="connsiteY0" fmla="*/ 0 h 2199231"/>
              <a:gd name="connsiteX1" fmla="*/ 2337526 w 2337526"/>
              <a:gd name="connsiteY1" fmla="*/ 456694 h 2199231"/>
              <a:gd name="connsiteX2" fmla="*/ 2337526 w 2337526"/>
              <a:gd name="connsiteY2" fmla="*/ 2199231 h 2199231"/>
              <a:gd name="connsiteX3" fmla="*/ 0 w 2337526"/>
              <a:gd name="connsiteY3" fmla="*/ 2199231 h 2199231"/>
              <a:gd name="connsiteX4" fmla="*/ 0 w 2337526"/>
              <a:gd name="connsiteY4" fmla="*/ 456694 h 219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37526" h="2199231">
                <a:moveTo>
                  <a:pt x="1168763" y="0"/>
                </a:moveTo>
                <a:lnTo>
                  <a:pt x="2337526" y="456694"/>
                </a:lnTo>
                <a:lnTo>
                  <a:pt x="2337526" y="2199231"/>
                </a:lnTo>
                <a:lnTo>
                  <a:pt x="0" y="2199231"/>
                </a:lnTo>
                <a:lnTo>
                  <a:pt x="0" y="456694"/>
                </a:lnTo>
                <a:close/>
              </a:path>
            </a:pathLst>
          </a:custGeom>
          <a:ln>
            <a:noFill/>
          </a:ln>
        </p:spPr>
      </p:pic>
      <p:sp>
        <p:nvSpPr>
          <p:cNvPr id="28" name="Rechteck 27">
            <a:extLst>
              <a:ext uri="{FF2B5EF4-FFF2-40B4-BE49-F238E27FC236}">
                <a16:creationId xmlns:a16="http://schemas.microsoft.com/office/drawing/2014/main" id="{86BFCA29-0AC0-4D56-9F22-96106F3DFD0B}"/>
              </a:ext>
            </a:extLst>
          </p:cNvPr>
          <p:cNvSpPr/>
          <p:nvPr/>
        </p:nvSpPr>
        <p:spPr bwMode="auto">
          <a:xfrm>
            <a:off x="2910257" y="5434457"/>
            <a:ext cx="2273294" cy="475503"/>
          </a:xfrm>
          <a:prstGeom prst="rect">
            <a:avLst/>
          </a:prstGeom>
          <a:solidFill>
            <a:srgbClr val="193360"/>
          </a:solidFill>
          <a:ln w="2540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norm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990000"/>
              </a:buClr>
              <a:buSzPct val="100000"/>
            </a:pPr>
            <a:endParaRPr lang="de-DE" sz="19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7D35BA6B-4D31-4509-AE7E-A7589A569EC3}"/>
              </a:ext>
            </a:extLst>
          </p:cNvPr>
          <p:cNvSpPr/>
          <p:nvPr/>
        </p:nvSpPr>
        <p:spPr bwMode="auto">
          <a:xfrm>
            <a:off x="2458789" y="5005602"/>
            <a:ext cx="900000" cy="900000"/>
          </a:xfrm>
          <a:prstGeom prst="ellipse">
            <a:avLst/>
          </a:prstGeom>
          <a:solidFill>
            <a:srgbClr val="193360"/>
          </a:solidFill>
          <a:ln w="2540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norm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990000"/>
              </a:buClr>
              <a:buSzPct val="100000"/>
            </a:pPr>
            <a:endParaRPr lang="de-DE" sz="19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7BD4F7DA-26C5-487B-9FC6-E5A5BF750196}"/>
              </a:ext>
            </a:extLst>
          </p:cNvPr>
          <p:cNvSpPr txBox="1"/>
          <p:nvPr/>
        </p:nvSpPr>
        <p:spPr>
          <a:xfrm>
            <a:off x="3394675" y="5479847"/>
            <a:ext cx="16097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rgbClr val="CCCCCC"/>
              </a:buClr>
              <a:buSzPct val="120000"/>
              <a:buFontTx/>
              <a:buNone/>
              <a:tabLst/>
              <a:defRPr/>
            </a:pPr>
            <a:r>
              <a:rPr lang="de-DE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Moderne Stadt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0F91CC78-5CAA-4D7E-B99A-61CEFA1F70BE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10" t="10466" r="8996" b="25305"/>
          <a:stretch/>
        </p:blipFill>
        <p:spPr>
          <a:xfrm>
            <a:off x="2591182" y="5196718"/>
            <a:ext cx="635213" cy="491910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F5C78990-801E-4BCC-AE8C-20EA4CED08DD}"/>
              </a:ext>
            </a:extLst>
          </p:cNvPr>
          <p:cNvPicPr>
            <a:picLocks noChangeAspect="1"/>
          </p:cNvPicPr>
          <p:nvPr/>
        </p:nvPicPr>
        <p:blipFill>
          <a:blip r:embed="rId1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394" y="3482454"/>
            <a:ext cx="2337526" cy="1993784"/>
          </a:xfrm>
          <a:custGeom>
            <a:avLst/>
            <a:gdLst>
              <a:gd name="connsiteX0" fmla="*/ 1168763 w 2337526"/>
              <a:gd name="connsiteY0" fmla="*/ 0 h 2199231"/>
              <a:gd name="connsiteX1" fmla="*/ 2337526 w 2337526"/>
              <a:gd name="connsiteY1" fmla="*/ 456694 h 2199231"/>
              <a:gd name="connsiteX2" fmla="*/ 2337526 w 2337526"/>
              <a:gd name="connsiteY2" fmla="*/ 2199231 h 2199231"/>
              <a:gd name="connsiteX3" fmla="*/ 0 w 2337526"/>
              <a:gd name="connsiteY3" fmla="*/ 2199231 h 2199231"/>
              <a:gd name="connsiteX4" fmla="*/ 0 w 2337526"/>
              <a:gd name="connsiteY4" fmla="*/ 456694 h 219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37526" h="2199231">
                <a:moveTo>
                  <a:pt x="1168763" y="0"/>
                </a:moveTo>
                <a:lnTo>
                  <a:pt x="2337526" y="456694"/>
                </a:lnTo>
                <a:lnTo>
                  <a:pt x="2337526" y="2199231"/>
                </a:lnTo>
                <a:lnTo>
                  <a:pt x="0" y="2199231"/>
                </a:lnTo>
                <a:lnTo>
                  <a:pt x="0" y="456694"/>
                </a:lnTo>
                <a:close/>
              </a:path>
            </a:pathLst>
          </a:custGeom>
          <a:ln>
            <a:noFill/>
          </a:ln>
        </p:spPr>
      </p:pic>
      <p:sp>
        <p:nvSpPr>
          <p:cNvPr id="33" name="Rechteck 32">
            <a:extLst>
              <a:ext uri="{FF2B5EF4-FFF2-40B4-BE49-F238E27FC236}">
                <a16:creationId xmlns:a16="http://schemas.microsoft.com/office/drawing/2014/main" id="{52CB3399-9AE4-4AB4-86A8-A3E1029CD558}"/>
              </a:ext>
            </a:extLst>
          </p:cNvPr>
          <p:cNvSpPr/>
          <p:nvPr/>
        </p:nvSpPr>
        <p:spPr bwMode="auto">
          <a:xfrm>
            <a:off x="5693246" y="5434457"/>
            <a:ext cx="2273294" cy="475503"/>
          </a:xfrm>
          <a:prstGeom prst="rect">
            <a:avLst/>
          </a:prstGeom>
          <a:solidFill>
            <a:srgbClr val="193360"/>
          </a:solidFill>
          <a:ln w="2540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norm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990000"/>
              </a:buClr>
              <a:buSzPct val="100000"/>
            </a:pPr>
            <a:endParaRPr lang="de-DE" sz="19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FF3C3A14-33A5-4E11-BF9F-845D0D00091D}"/>
              </a:ext>
            </a:extLst>
          </p:cNvPr>
          <p:cNvSpPr/>
          <p:nvPr/>
        </p:nvSpPr>
        <p:spPr bwMode="auto">
          <a:xfrm>
            <a:off x="5241778" y="5005602"/>
            <a:ext cx="900000" cy="900000"/>
          </a:xfrm>
          <a:prstGeom prst="ellipse">
            <a:avLst/>
          </a:prstGeom>
          <a:solidFill>
            <a:srgbClr val="193360"/>
          </a:solidFill>
          <a:ln w="2540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norm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990000"/>
              </a:buClr>
              <a:buSzPct val="100000"/>
            </a:pPr>
            <a:endParaRPr lang="de-DE" sz="19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9B1A26D3-1BBA-4BCD-860C-0CBA0BBAA140}"/>
              </a:ext>
            </a:extLst>
          </p:cNvPr>
          <p:cNvSpPr txBox="1"/>
          <p:nvPr/>
        </p:nvSpPr>
        <p:spPr>
          <a:xfrm>
            <a:off x="5791666" y="5479847"/>
            <a:ext cx="20873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rgbClr val="CCCCCC"/>
              </a:buClr>
              <a:buSzPct val="120000"/>
              <a:buFontTx/>
              <a:buNone/>
              <a:tabLst/>
              <a:defRPr/>
            </a:pPr>
            <a:r>
              <a:rPr lang="de-DE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Verkehrsentlastung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36" name="Grafik 35">
            <a:extLst>
              <a:ext uri="{FF2B5EF4-FFF2-40B4-BE49-F238E27FC236}">
                <a16:creationId xmlns:a16="http://schemas.microsoft.com/office/drawing/2014/main" id="{5F9B422F-0595-4757-9679-6CCA04277C86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01" t="7686" r="6653" b="19374"/>
          <a:stretch/>
        </p:blipFill>
        <p:spPr>
          <a:xfrm>
            <a:off x="5370959" y="5174990"/>
            <a:ext cx="605229" cy="504950"/>
          </a:xfrm>
          <a:prstGeom prst="rect">
            <a:avLst/>
          </a:prstGeom>
        </p:spPr>
      </p:pic>
      <p:sp>
        <p:nvSpPr>
          <p:cNvPr id="38" name="Rechteck 37">
            <a:extLst>
              <a:ext uri="{FF2B5EF4-FFF2-40B4-BE49-F238E27FC236}">
                <a16:creationId xmlns:a16="http://schemas.microsoft.com/office/drawing/2014/main" id="{14B5663A-418F-4C91-95FB-4385C0451F6F}"/>
              </a:ext>
            </a:extLst>
          </p:cNvPr>
          <p:cNvSpPr/>
          <p:nvPr/>
        </p:nvSpPr>
        <p:spPr bwMode="auto">
          <a:xfrm>
            <a:off x="8497799" y="5434457"/>
            <a:ext cx="2273294" cy="475503"/>
          </a:xfrm>
          <a:prstGeom prst="rect">
            <a:avLst/>
          </a:prstGeom>
          <a:solidFill>
            <a:srgbClr val="193360"/>
          </a:solidFill>
          <a:ln w="2540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norm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990000"/>
              </a:buClr>
              <a:buSzPct val="100000"/>
            </a:pPr>
            <a:endParaRPr lang="de-DE" sz="19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AFF461FD-AC49-415C-BE99-5645F8410417}"/>
              </a:ext>
            </a:extLst>
          </p:cNvPr>
          <p:cNvSpPr/>
          <p:nvPr/>
        </p:nvSpPr>
        <p:spPr bwMode="auto">
          <a:xfrm>
            <a:off x="8046331" y="5005602"/>
            <a:ext cx="900000" cy="900000"/>
          </a:xfrm>
          <a:prstGeom prst="ellipse">
            <a:avLst/>
          </a:prstGeom>
          <a:solidFill>
            <a:srgbClr val="193360"/>
          </a:solidFill>
          <a:ln w="2540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norm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990000"/>
              </a:buClr>
              <a:buSzPct val="100000"/>
            </a:pPr>
            <a:endParaRPr lang="de-DE" sz="19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96C22F73-4CBF-418F-AE36-5B521D7202BB}"/>
              </a:ext>
            </a:extLst>
          </p:cNvPr>
          <p:cNvSpPr txBox="1"/>
          <p:nvPr/>
        </p:nvSpPr>
        <p:spPr>
          <a:xfrm>
            <a:off x="9074434" y="5479847"/>
            <a:ext cx="1531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rgbClr val="CCCCCC"/>
              </a:buClr>
              <a:buSzPct val="120000"/>
              <a:buFontTx/>
              <a:buNone/>
              <a:tabLst/>
              <a:defRPr/>
            </a:pPr>
            <a:r>
              <a:rPr lang="de-DE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Skalierbarkeit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41" name="Grafik 40">
            <a:extLst>
              <a:ext uri="{FF2B5EF4-FFF2-40B4-BE49-F238E27FC236}">
                <a16:creationId xmlns:a16="http://schemas.microsoft.com/office/drawing/2014/main" id="{51D73E35-7F86-4A8B-8D4F-883941E01C5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971" y="5166457"/>
            <a:ext cx="601115" cy="594361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DCFCA6BE-583F-C18E-476D-B46D4F7B63F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278269" y="343695"/>
            <a:ext cx="1769041" cy="34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63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81"/>
    </mc:Choice>
    <mc:Fallback xmlns="">
      <p:transition spd="slow" advTm="728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E3DB49C-B60B-4E6B-8865-F284F512B48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CH" dirty="0"/>
              <a:t>BeIntelli – Teilprojekt Logistik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A3B4ABC-0313-41B9-B196-BDBBBC0A8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Kontaktinformationen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D5650FC-31A5-41E3-A31F-2F4B821A66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7" name="Grafik 96">
            <a:extLst>
              <a:ext uri="{FF2B5EF4-FFF2-40B4-BE49-F238E27FC236}">
                <a16:creationId xmlns:a16="http://schemas.microsoft.com/office/drawing/2014/main" id="{A9B38D36-BB9E-C0FB-A7E2-9998C12084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8269" y="343695"/>
            <a:ext cx="1769041" cy="343826"/>
          </a:xfrm>
          <a:prstGeom prst="rect">
            <a:avLst/>
          </a:prstGeom>
        </p:spPr>
      </p:pic>
      <p:sp>
        <p:nvSpPr>
          <p:cNvPr id="21" name="Text Box 46">
            <a:extLst>
              <a:ext uri="{FF2B5EF4-FFF2-40B4-BE49-F238E27FC236}">
                <a16:creationId xmlns:a16="http://schemas.microsoft.com/office/drawing/2014/main" id="{6BA9DF45-EF6D-1186-CB4F-91A8FF3158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84" y="4069567"/>
            <a:ext cx="3313659" cy="2217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0" rIns="36576" bIns="36576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algn="ctr"/>
            <a:r>
              <a:rPr lang="de-DE" altLang="de-DE" sz="1800" dirty="0">
                <a:solidFill>
                  <a:sysClr val="windowText" lastClr="000000"/>
                </a:solidFill>
                <a:latin typeface="+mj-lt"/>
              </a:rPr>
              <a:t>Leiter des Fachgebiets Logistik </a:t>
            </a:r>
          </a:p>
          <a:p>
            <a:pPr algn="ctr"/>
            <a:r>
              <a:rPr lang="en-US" sz="1800" dirty="0" err="1">
                <a:solidFill>
                  <a:sysClr val="windowText" lastClr="000000"/>
                </a:solidFill>
                <a:latin typeface="+mj-lt"/>
              </a:rPr>
              <a:t>Technische</a:t>
            </a:r>
            <a:r>
              <a:rPr lang="en-US" sz="1800" dirty="0">
                <a:solidFill>
                  <a:sysClr val="windowText" lastClr="000000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ysClr val="windowText" lastClr="000000"/>
                </a:solidFill>
                <a:latin typeface="+mj-lt"/>
              </a:rPr>
              <a:t>Universität</a:t>
            </a:r>
            <a:r>
              <a:rPr lang="en-US" sz="1800" dirty="0">
                <a:solidFill>
                  <a:sysClr val="windowText" lastClr="000000"/>
                </a:solidFill>
                <a:latin typeface="+mj-lt"/>
              </a:rPr>
              <a:t> Berlin</a:t>
            </a:r>
          </a:p>
          <a:p>
            <a:pPr algn="ctr"/>
            <a:r>
              <a:rPr lang="en-US" sz="1800" dirty="0">
                <a:solidFill>
                  <a:sysClr val="windowText" lastClr="000000"/>
                </a:solidFill>
                <a:latin typeface="+mj-lt"/>
              </a:rPr>
              <a:t> </a:t>
            </a:r>
          </a:p>
          <a:p>
            <a:pPr algn="ctr"/>
            <a:r>
              <a:rPr lang="en-US" altLang="de-DE" sz="1800" dirty="0">
                <a:solidFill>
                  <a:sysClr val="windowText" lastClr="000000"/>
                </a:solidFill>
                <a:latin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sekretariat@logistik.tu-berlin.de</a:t>
            </a:r>
            <a:endParaRPr lang="en-US" altLang="de-DE" sz="1800" dirty="0">
              <a:solidFill>
                <a:sysClr val="windowText" lastClr="000000"/>
              </a:solidFill>
              <a:latin typeface="+mj-lt"/>
            </a:endParaRPr>
          </a:p>
          <a:p>
            <a:pPr algn="ctr"/>
            <a:r>
              <a:rPr lang="de-DE" sz="1800" dirty="0">
                <a:solidFill>
                  <a:sysClr val="windowText" lastClr="000000"/>
                </a:solidFill>
                <a:latin typeface="+mj-lt"/>
              </a:rPr>
              <a:t>+49 (0)30 314 22877</a:t>
            </a:r>
          </a:p>
          <a:p>
            <a:pPr algn="ctr"/>
            <a:endParaRPr lang="de-DE" altLang="de-DE" dirty="0">
              <a:solidFill>
                <a:sysClr val="windowText" lastClr="000000"/>
              </a:solidFill>
              <a:latin typeface="+mj-lt"/>
            </a:endParaRPr>
          </a:p>
        </p:txBody>
      </p:sp>
      <p:sp>
        <p:nvSpPr>
          <p:cNvPr id="22" name="Text Box 46">
            <a:extLst>
              <a:ext uri="{FF2B5EF4-FFF2-40B4-BE49-F238E27FC236}">
                <a16:creationId xmlns:a16="http://schemas.microsoft.com/office/drawing/2014/main" id="{34AACE1B-E7E4-9BCE-0BAA-2A5FC9B36F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4556" y="4069567"/>
            <a:ext cx="3313658" cy="1685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0" rIns="36576" bIns="36576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+mj-lt"/>
                <a:ea typeface="ＭＳ Ｐゴシック" pitchFamily="34" charset="-128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2000">
                <a:latin typeface="Arial" pitchFamily="34" charset="0"/>
                <a:ea typeface="ＭＳ Ｐゴシック" pitchFamily="34" charset="-128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2000">
                <a:latin typeface="Arial" pitchFamily="34" charset="0"/>
                <a:ea typeface="ＭＳ Ｐゴシック" pitchFamily="34" charset="-128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2000">
                <a:latin typeface="Arial" pitchFamily="34" charset="0"/>
                <a:ea typeface="ＭＳ Ｐゴシック" pitchFamily="34" charset="-128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2000">
                <a:latin typeface="Arial" pitchFamily="34" charset="0"/>
                <a:ea typeface="ＭＳ Ｐゴシック" pitchFamily="34" charset="-128"/>
              </a:defRPr>
            </a:lvl5pPr>
            <a:lvl6pPr>
              <a:defRPr sz="2000">
                <a:latin typeface="Arial" pitchFamily="34" charset="0"/>
                <a:ea typeface="ＭＳ Ｐゴシック" pitchFamily="34" charset="-128"/>
              </a:defRPr>
            </a:lvl6pPr>
            <a:lvl7pPr>
              <a:defRPr sz="2000">
                <a:latin typeface="Arial" pitchFamily="34" charset="0"/>
                <a:ea typeface="ＭＳ Ｐゴシック" pitchFamily="34" charset="-128"/>
              </a:defRPr>
            </a:lvl7pPr>
            <a:lvl8pPr>
              <a:defRPr sz="2000">
                <a:latin typeface="Arial" pitchFamily="34" charset="0"/>
                <a:ea typeface="ＭＳ Ｐゴシック" pitchFamily="34" charset="-128"/>
              </a:defRPr>
            </a:lvl8pPr>
            <a:lvl9pPr>
              <a:defRPr sz="2000"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de-DE" altLang="de-DE" dirty="0"/>
              <a:t>Wissenschaftlicher Mitarbeiter </a:t>
            </a:r>
          </a:p>
          <a:p>
            <a:pPr algn="ctr"/>
            <a:r>
              <a:rPr lang="en-US" dirty="0" err="1"/>
              <a:t>Technische</a:t>
            </a:r>
            <a:r>
              <a:rPr lang="en-US" dirty="0"/>
              <a:t> </a:t>
            </a:r>
            <a:r>
              <a:rPr lang="en-US" dirty="0" err="1"/>
              <a:t>Universität</a:t>
            </a:r>
            <a:r>
              <a:rPr lang="en-US" dirty="0"/>
              <a:t> Berlin</a:t>
            </a:r>
          </a:p>
          <a:p>
            <a:pPr algn="ctr"/>
            <a:endParaRPr lang="en-US" dirty="0"/>
          </a:p>
          <a:p>
            <a:pPr algn="ctr"/>
            <a:r>
              <a:rPr lang="en-US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maas@logistik.tu-berlin.de</a:t>
            </a:r>
            <a:endParaRPr lang="en-US" dirty="0"/>
          </a:p>
          <a:p>
            <a:pPr algn="ctr"/>
            <a:r>
              <a:rPr lang="de-DE" dirty="0"/>
              <a:t>+49 (0)30 314 28438</a:t>
            </a:r>
          </a:p>
          <a:p>
            <a:pPr algn="ctr"/>
            <a:r>
              <a:rPr lang="en-US" dirty="0"/>
              <a:t> </a:t>
            </a:r>
            <a:endParaRPr lang="de-DE" altLang="de-DE" dirty="0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4A3E3FCB-4590-7426-80BF-5F92A5FE8260}"/>
              </a:ext>
            </a:extLst>
          </p:cNvPr>
          <p:cNvSpPr txBox="1"/>
          <p:nvPr/>
        </p:nvSpPr>
        <p:spPr>
          <a:xfrm>
            <a:off x="553492" y="3420970"/>
            <a:ext cx="3313658" cy="401300"/>
          </a:xfrm>
          <a:prstGeom prst="round2SameRect">
            <a:avLst>
              <a:gd name="adj1" fmla="val 39724"/>
              <a:gd name="adj2" fmla="val 0"/>
            </a:avLst>
          </a:prstGeom>
          <a:solidFill>
            <a:srgbClr val="193360"/>
          </a:solidFill>
          <a:ln w="25400" cap="sq">
            <a:noFill/>
            <a:miter lim="800000"/>
          </a:ln>
          <a:effectLst>
            <a:outerShdw blurRad="177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noAutofit/>
          </a:bodyPr>
          <a:lstStyle>
            <a:defPPr>
              <a:defRPr lang="de-DE"/>
            </a:defPPr>
            <a:lvl1pPr marR="0" lvl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tabLst/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de-DE" sz="1600" b="1" dirty="0"/>
              <a:t>Prof. Dr.-Ing. Frank Straube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5F32392E-B59B-3769-70E4-3A7459717E55}"/>
              </a:ext>
            </a:extLst>
          </p:cNvPr>
          <p:cNvSpPr txBox="1"/>
          <p:nvPr/>
        </p:nvSpPr>
        <p:spPr>
          <a:xfrm>
            <a:off x="4474555" y="3429000"/>
            <a:ext cx="3313658" cy="401300"/>
          </a:xfrm>
          <a:prstGeom prst="round2SameRect">
            <a:avLst>
              <a:gd name="adj1" fmla="val 39724"/>
              <a:gd name="adj2" fmla="val 0"/>
            </a:avLst>
          </a:prstGeom>
          <a:solidFill>
            <a:srgbClr val="193360"/>
          </a:solidFill>
          <a:ln w="25400" cap="sq">
            <a:noFill/>
            <a:miter lim="800000"/>
          </a:ln>
          <a:effectLst>
            <a:outerShdw blurRad="177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noAutofit/>
          </a:bodyPr>
          <a:lstStyle>
            <a:defPPr>
              <a:defRPr lang="de-DE"/>
            </a:defPPr>
            <a:lvl1pPr marR="0" lvl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tabLst/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de-DE" sz="1600" b="1" dirty="0"/>
              <a:t>Julian Maas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FB79A2E0-ACAA-43D4-5EC3-E6F865BC6434}"/>
              </a:ext>
            </a:extLst>
          </p:cNvPr>
          <p:cNvSpPr txBox="1"/>
          <p:nvPr/>
        </p:nvSpPr>
        <p:spPr>
          <a:xfrm>
            <a:off x="8395618" y="3429000"/>
            <a:ext cx="3313658" cy="401300"/>
          </a:xfrm>
          <a:prstGeom prst="round2SameRect">
            <a:avLst>
              <a:gd name="adj1" fmla="val 39724"/>
              <a:gd name="adj2" fmla="val 0"/>
            </a:avLst>
          </a:prstGeom>
          <a:solidFill>
            <a:srgbClr val="193360"/>
          </a:solidFill>
          <a:ln w="25400" cap="sq">
            <a:noFill/>
            <a:miter lim="800000"/>
          </a:ln>
          <a:effectLst>
            <a:outerShdw blurRad="177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noAutofit/>
          </a:bodyPr>
          <a:lstStyle>
            <a:defPPr>
              <a:defRPr lang="de-DE"/>
            </a:defPPr>
            <a:lvl1pPr marR="0" lvl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tabLst/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de-DE" sz="1600" b="1" dirty="0"/>
              <a:t>Martin Kosch</a:t>
            </a:r>
          </a:p>
        </p:txBody>
      </p:sp>
      <p:pic>
        <p:nvPicPr>
          <p:cNvPr id="28" name="Grafik 27" descr="Foto von Prof. Dr.-Ing. Frank Straube">
            <a:extLst>
              <a:ext uri="{FF2B5EF4-FFF2-40B4-BE49-F238E27FC236}">
                <a16:creationId xmlns:a16="http://schemas.microsoft.com/office/drawing/2014/main" id="{32AA4A73-5C70-D251-FEF3-F5EC90C424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05" t="36405" r="31963" b="38307"/>
          <a:stretch/>
        </p:blipFill>
        <p:spPr bwMode="auto">
          <a:xfrm>
            <a:off x="1339056" y="1160022"/>
            <a:ext cx="2160000" cy="2160000"/>
          </a:xfrm>
          <a:custGeom>
            <a:avLst/>
            <a:gdLst>
              <a:gd name="connsiteX0" fmla="*/ 1080000 w 2160000"/>
              <a:gd name="connsiteY0" fmla="*/ 0 h 2160000"/>
              <a:gd name="connsiteX1" fmla="*/ 2160000 w 2160000"/>
              <a:gd name="connsiteY1" fmla="*/ 1080000 h 2160000"/>
              <a:gd name="connsiteX2" fmla="*/ 1080000 w 2160000"/>
              <a:gd name="connsiteY2" fmla="*/ 2160000 h 2160000"/>
              <a:gd name="connsiteX3" fmla="*/ 0 w 2160000"/>
              <a:gd name="connsiteY3" fmla="*/ 1080000 h 2160000"/>
              <a:gd name="connsiteX4" fmla="*/ 1080000 w 2160000"/>
              <a:gd name="connsiteY4" fmla="*/ 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0000" h="2160000">
                <a:moveTo>
                  <a:pt x="1080000" y="0"/>
                </a:moveTo>
                <a:cubicBezTo>
                  <a:pt x="1676468" y="0"/>
                  <a:pt x="2160000" y="483532"/>
                  <a:pt x="2160000" y="1080000"/>
                </a:cubicBezTo>
                <a:cubicBezTo>
                  <a:pt x="2160000" y="1676468"/>
                  <a:pt x="1676468" y="2160000"/>
                  <a:pt x="1080000" y="2160000"/>
                </a:cubicBezTo>
                <a:cubicBezTo>
                  <a:pt x="483532" y="2160000"/>
                  <a:pt x="0" y="1676468"/>
                  <a:pt x="0" y="1080000"/>
                </a:cubicBezTo>
                <a:cubicBezTo>
                  <a:pt x="0" y="483532"/>
                  <a:pt x="483532" y="0"/>
                  <a:pt x="1080000" y="0"/>
                </a:cubicBez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 Box 46">
            <a:extLst>
              <a:ext uri="{FF2B5EF4-FFF2-40B4-BE49-F238E27FC236}">
                <a16:creationId xmlns:a16="http://schemas.microsoft.com/office/drawing/2014/main" id="{D8CF65F0-8B86-012F-BB09-BD60AFF7FB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5618" y="4069567"/>
            <a:ext cx="3313658" cy="1685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0" rIns="36576" bIns="36576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+mj-lt"/>
                <a:ea typeface="ＭＳ Ｐゴシック" pitchFamily="34" charset="-128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2000">
                <a:latin typeface="Arial" pitchFamily="34" charset="0"/>
                <a:ea typeface="ＭＳ Ｐゴシック" pitchFamily="34" charset="-128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2000">
                <a:latin typeface="Arial" pitchFamily="34" charset="0"/>
                <a:ea typeface="ＭＳ Ｐゴシック" pitchFamily="34" charset="-128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2000">
                <a:latin typeface="Arial" pitchFamily="34" charset="0"/>
                <a:ea typeface="ＭＳ Ｐゴシック" pitchFamily="34" charset="-128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2000">
                <a:latin typeface="Arial" pitchFamily="34" charset="0"/>
                <a:ea typeface="ＭＳ Ｐゴシック" pitchFamily="34" charset="-128"/>
              </a:defRPr>
            </a:lvl5pPr>
            <a:lvl6pPr>
              <a:defRPr sz="2000">
                <a:latin typeface="Arial" pitchFamily="34" charset="0"/>
                <a:ea typeface="ＭＳ Ｐゴシック" pitchFamily="34" charset="-128"/>
              </a:defRPr>
            </a:lvl6pPr>
            <a:lvl7pPr>
              <a:defRPr sz="2000">
                <a:latin typeface="Arial" pitchFamily="34" charset="0"/>
                <a:ea typeface="ＭＳ Ｐゴシック" pitchFamily="34" charset="-128"/>
              </a:defRPr>
            </a:lvl7pPr>
            <a:lvl8pPr>
              <a:defRPr sz="2000">
                <a:latin typeface="Arial" pitchFamily="34" charset="0"/>
                <a:ea typeface="ＭＳ Ｐゴシック" pitchFamily="34" charset="-128"/>
              </a:defRPr>
            </a:lvl8pPr>
            <a:lvl9pPr>
              <a:defRPr sz="2000"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de-DE" altLang="de-DE" dirty="0"/>
              <a:t>Wissenschaftlicher Mitarbeiter </a:t>
            </a:r>
          </a:p>
          <a:p>
            <a:pPr algn="ctr"/>
            <a:r>
              <a:rPr lang="en-US" dirty="0" err="1"/>
              <a:t>Technische</a:t>
            </a:r>
            <a:r>
              <a:rPr lang="en-US" dirty="0"/>
              <a:t> </a:t>
            </a:r>
            <a:r>
              <a:rPr lang="en-US" dirty="0" err="1"/>
              <a:t>Universität</a:t>
            </a:r>
            <a:r>
              <a:rPr lang="en-US" dirty="0"/>
              <a:t> Berlin</a:t>
            </a:r>
          </a:p>
          <a:p>
            <a:pPr algn="ctr"/>
            <a:endParaRPr lang="en-US" dirty="0"/>
          </a:p>
          <a:p>
            <a:pPr algn="ctr"/>
            <a:r>
              <a:rPr lang="en-US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kosch@logistik.tu-berlin.de</a:t>
            </a:r>
            <a:endParaRPr lang="en-US" dirty="0"/>
          </a:p>
          <a:p>
            <a:pPr algn="ctr"/>
            <a:r>
              <a:rPr lang="de-DE" dirty="0"/>
              <a:t>+49 (0)30 314 28438</a:t>
            </a:r>
          </a:p>
          <a:p>
            <a:pPr algn="ctr"/>
            <a:r>
              <a:rPr lang="en-US" dirty="0"/>
              <a:t> </a:t>
            </a:r>
            <a:endParaRPr lang="de-DE" altLang="de-DE" dirty="0"/>
          </a:p>
        </p:txBody>
      </p:sp>
      <p:pic>
        <p:nvPicPr>
          <p:cNvPr id="33" name="Grafik 32" descr="Ein Bild, das Person, Menschliches Gesicht, Kleidung, Lächeln enthält.&#10;&#10;Automatisch generierte Beschreibung">
            <a:extLst>
              <a:ext uri="{FF2B5EF4-FFF2-40B4-BE49-F238E27FC236}">
                <a16:creationId xmlns:a16="http://schemas.microsoft.com/office/drawing/2014/main" id="{B54FA754-D326-49EF-6C29-80ACF843FE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7" t="11921" r="13717" b="33655"/>
          <a:stretch>
            <a:fillRect/>
          </a:stretch>
        </p:blipFill>
        <p:spPr>
          <a:xfrm>
            <a:off x="8972447" y="1160022"/>
            <a:ext cx="2160000" cy="2160000"/>
          </a:xfrm>
          <a:custGeom>
            <a:avLst/>
            <a:gdLst>
              <a:gd name="connsiteX0" fmla="*/ 1080000 w 2160000"/>
              <a:gd name="connsiteY0" fmla="*/ 0 h 2160000"/>
              <a:gd name="connsiteX1" fmla="*/ 2160000 w 2160000"/>
              <a:gd name="connsiteY1" fmla="*/ 1080000 h 2160000"/>
              <a:gd name="connsiteX2" fmla="*/ 1080000 w 2160000"/>
              <a:gd name="connsiteY2" fmla="*/ 2160000 h 2160000"/>
              <a:gd name="connsiteX3" fmla="*/ 0 w 2160000"/>
              <a:gd name="connsiteY3" fmla="*/ 1080000 h 2160000"/>
              <a:gd name="connsiteX4" fmla="*/ 1080000 w 2160000"/>
              <a:gd name="connsiteY4" fmla="*/ 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0000" h="2160000">
                <a:moveTo>
                  <a:pt x="1080000" y="0"/>
                </a:moveTo>
                <a:cubicBezTo>
                  <a:pt x="1676468" y="0"/>
                  <a:pt x="2160000" y="483532"/>
                  <a:pt x="2160000" y="1080000"/>
                </a:cubicBezTo>
                <a:cubicBezTo>
                  <a:pt x="2160000" y="1676468"/>
                  <a:pt x="1676468" y="2160000"/>
                  <a:pt x="1080000" y="2160000"/>
                </a:cubicBezTo>
                <a:cubicBezTo>
                  <a:pt x="483532" y="2160000"/>
                  <a:pt x="0" y="1676468"/>
                  <a:pt x="0" y="1080000"/>
                </a:cubicBezTo>
                <a:cubicBezTo>
                  <a:pt x="0" y="483532"/>
                  <a:pt x="483532" y="0"/>
                  <a:pt x="1080000" y="0"/>
                </a:cubicBez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Grafik 33" descr="Foto von Julian Maas">
            <a:extLst>
              <a:ext uri="{FF2B5EF4-FFF2-40B4-BE49-F238E27FC236}">
                <a16:creationId xmlns:a16="http://schemas.microsoft.com/office/drawing/2014/main" id="{9B62B712-EFE9-2996-B9EF-14CD48DC5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8" r="17976" b="47203"/>
          <a:stretch>
            <a:fillRect/>
          </a:stretch>
        </p:blipFill>
        <p:spPr bwMode="auto">
          <a:xfrm>
            <a:off x="5016000" y="1160022"/>
            <a:ext cx="2160000" cy="2160000"/>
          </a:xfrm>
          <a:custGeom>
            <a:avLst/>
            <a:gdLst>
              <a:gd name="connsiteX0" fmla="*/ 1080000 w 2160000"/>
              <a:gd name="connsiteY0" fmla="*/ 0 h 2160000"/>
              <a:gd name="connsiteX1" fmla="*/ 2160000 w 2160000"/>
              <a:gd name="connsiteY1" fmla="*/ 1080000 h 2160000"/>
              <a:gd name="connsiteX2" fmla="*/ 1080000 w 2160000"/>
              <a:gd name="connsiteY2" fmla="*/ 2160000 h 2160000"/>
              <a:gd name="connsiteX3" fmla="*/ 0 w 2160000"/>
              <a:gd name="connsiteY3" fmla="*/ 1080000 h 2160000"/>
              <a:gd name="connsiteX4" fmla="*/ 1080000 w 2160000"/>
              <a:gd name="connsiteY4" fmla="*/ 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0000" h="2160000">
                <a:moveTo>
                  <a:pt x="1080000" y="0"/>
                </a:moveTo>
                <a:cubicBezTo>
                  <a:pt x="1676468" y="0"/>
                  <a:pt x="2160000" y="483532"/>
                  <a:pt x="2160000" y="1080000"/>
                </a:cubicBezTo>
                <a:cubicBezTo>
                  <a:pt x="2160000" y="1676468"/>
                  <a:pt x="1676468" y="2160000"/>
                  <a:pt x="1080000" y="2160000"/>
                </a:cubicBezTo>
                <a:cubicBezTo>
                  <a:pt x="483532" y="2160000"/>
                  <a:pt x="0" y="1676468"/>
                  <a:pt x="0" y="1080000"/>
                </a:cubicBezTo>
                <a:cubicBezTo>
                  <a:pt x="0" y="483532"/>
                  <a:pt x="483532" y="0"/>
                  <a:pt x="1080000" y="0"/>
                </a:cubicBez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68867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902E20A-4337-4BD4-829F-1072E0F34A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CH" dirty="0"/>
              <a:t>Urbane Logistik – Status Quo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E51C33E-D344-4256-B536-C945A96D7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Spannungsfelder der urbanen Logistik - Lösung durch Innovation und Forschung</a:t>
            </a:r>
          </a:p>
        </p:txBody>
      </p:sp>
      <p:sp>
        <p:nvSpPr>
          <p:cNvPr id="88" name="Textplatzhalter 87">
            <a:extLst>
              <a:ext uri="{FF2B5EF4-FFF2-40B4-BE49-F238E27FC236}">
                <a16:creationId xmlns:a16="http://schemas.microsoft.com/office/drawing/2014/main" id="{90857A32-BBC1-43C3-A2A6-83CD55FFFA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 dirty="0"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F9E9B3E4-7736-4BD4-B0B0-1B3CEFEA9807}"/>
              </a:ext>
            </a:extLst>
          </p:cNvPr>
          <p:cNvGrpSpPr>
            <a:grpSpLocks noChangeAspect="1"/>
          </p:cNvGrpSpPr>
          <p:nvPr/>
        </p:nvGrpSpPr>
        <p:grpSpPr>
          <a:xfrm>
            <a:off x="174467" y="1811419"/>
            <a:ext cx="6586331" cy="3936213"/>
            <a:chOff x="216508" y="1329201"/>
            <a:chExt cx="7697782" cy="433605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0113FB31-8922-A372-1F7F-E48603F205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31" r="26055"/>
            <a:stretch/>
          </p:blipFill>
          <p:spPr>
            <a:xfrm>
              <a:off x="529654" y="1722144"/>
              <a:ext cx="2205195" cy="1825061"/>
            </a:xfrm>
            <a:custGeom>
              <a:avLst/>
              <a:gdLst>
                <a:gd name="connsiteX0" fmla="*/ 0 w 2347923"/>
                <a:gd name="connsiteY0" fmla="*/ 0 h 2147968"/>
                <a:gd name="connsiteX1" fmla="*/ 2347923 w 2347923"/>
                <a:gd name="connsiteY1" fmla="*/ 0 h 2147968"/>
                <a:gd name="connsiteX2" fmla="*/ 2347923 w 2347923"/>
                <a:gd name="connsiteY2" fmla="*/ 1703274 h 2147968"/>
                <a:gd name="connsiteX3" fmla="*/ 1173961 w 2347923"/>
                <a:gd name="connsiteY3" fmla="*/ 2147968 h 2147968"/>
                <a:gd name="connsiteX4" fmla="*/ 0 w 2347923"/>
                <a:gd name="connsiteY4" fmla="*/ 1703274 h 214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47923" h="2147968">
                  <a:moveTo>
                    <a:pt x="0" y="0"/>
                  </a:moveTo>
                  <a:lnTo>
                    <a:pt x="2347923" y="0"/>
                  </a:lnTo>
                  <a:lnTo>
                    <a:pt x="2347923" y="1703274"/>
                  </a:lnTo>
                  <a:lnTo>
                    <a:pt x="1173961" y="2147968"/>
                  </a:lnTo>
                  <a:lnTo>
                    <a:pt x="0" y="1703274"/>
                  </a:lnTo>
                  <a:close/>
                </a:path>
              </a:pathLst>
            </a:custGeom>
          </p:spPr>
        </p:pic>
        <p:pic>
          <p:nvPicPr>
            <p:cNvPr id="12" name="Grafik 11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1745216D-5E55-6952-3529-1DF80EAE30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grayscl/>
            </a:blip>
            <a:srcRect l="13564" r="13564"/>
            <a:stretch>
              <a:fillRect/>
            </a:stretch>
          </p:blipFill>
          <p:spPr>
            <a:xfrm>
              <a:off x="3139072" y="1550288"/>
              <a:ext cx="2182814" cy="1996917"/>
            </a:xfrm>
            <a:custGeom>
              <a:avLst/>
              <a:gdLst>
                <a:gd name="connsiteX0" fmla="*/ 0 w 2347923"/>
                <a:gd name="connsiteY0" fmla="*/ 0 h 2147968"/>
                <a:gd name="connsiteX1" fmla="*/ 2347923 w 2347923"/>
                <a:gd name="connsiteY1" fmla="*/ 0 h 2147968"/>
                <a:gd name="connsiteX2" fmla="*/ 2347923 w 2347923"/>
                <a:gd name="connsiteY2" fmla="*/ 1703274 h 2147968"/>
                <a:gd name="connsiteX3" fmla="*/ 1173961 w 2347923"/>
                <a:gd name="connsiteY3" fmla="*/ 2147968 h 2147968"/>
                <a:gd name="connsiteX4" fmla="*/ 0 w 2347923"/>
                <a:gd name="connsiteY4" fmla="*/ 1703274 h 214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47923" h="2147968">
                  <a:moveTo>
                    <a:pt x="0" y="0"/>
                  </a:moveTo>
                  <a:lnTo>
                    <a:pt x="2347923" y="0"/>
                  </a:lnTo>
                  <a:lnTo>
                    <a:pt x="2347923" y="1703274"/>
                  </a:lnTo>
                  <a:lnTo>
                    <a:pt x="1173961" y="2147968"/>
                  </a:lnTo>
                  <a:lnTo>
                    <a:pt x="0" y="1703274"/>
                  </a:lnTo>
                  <a:close/>
                </a:path>
              </a:pathLst>
            </a:custGeom>
          </p:spPr>
        </p:pic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A46DE857-5BB3-2E33-E639-641F0B65DC4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29020" y="1329256"/>
              <a:ext cx="2113432" cy="442065"/>
            </a:xfrm>
            <a:prstGeom prst="rect">
              <a:avLst/>
            </a:prstGeom>
            <a:solidFill>
              <a:srgbClr val="C00000"/>
            </a:solidFill>
            <a:ln w="2540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>
              <a:norm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SzPct val="100000"/>
              </a:pPr>
              <a:endParaRPr lang="de-DE" sz="19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5F19B668-B5B4-CF6D-31E6-03A94465370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16508" y="1329201"/>
              <a:ext cx="836710" cy="836709"/>
            </a:xfrm>
            <a:prstGeom prst="ellipse">
              <a:avLst/>
            </a:prstGeom>
            <a:solidFill>
              <a:srgbClr val="C00000"/>
            </a:solidFill>
            <a:ln w="2540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>
              <a:norm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SzPct val="100000"/>
              </a:pPr>
              <a:endParaRPr lang="de-DE" sz="19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F0BD27D0-185B-8274-A2F3-7FBAC1F613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08" t="3451" r="11987" b="17803"/>
            <a:stretch/>
          </p:blipFill>
          <p:spPr>
            <a:xfrm>
              <a:off x="322668" y="1433962"/>
              <a:ext cx="624389" cy="616539"/>
            </a:xfrm>
            <a:prstGeom prst="rect">
              <a:avLst/>
            </a:prstGeom>
          </p:spPr>
        </p:pic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B56E55D2-B09B-428D-5BD5-747CFB27D225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1130044" y="1371455"/>
              <a:ext cx="1042002" cy="338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900"/>
                </a:spcBef>
                <a:spcAft>
                  <a:spcPct val="0"/>
                </a:spcAft>
                <a:buClr>
                  <a:srgbClr val="CCCCCC"/>
                </a:buClr>
                <a:buSzPct val="120000"/>
                <a:buFontTx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Logistik</a:t>
              </a:r>
            </a:p>
          </p:txBody>
        </p:sp>
        <p:sp>
          <p:nvSpPr>
            <p:cNvPr id="27" name="Rechteck 26">
              <a:extLst>
                <a:ext uri="{FF2B5EF4-FFF2-40B4-BE49-F238E27FC236}">
                  <a16:creationId xmlns:a16="http://schemas.microsoft.com/office/drawing/2014/main" id="{A217D13E-2942-8AFA-63BA-621386DFE27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208453" y="1329256"/>
              <a:ext cx="2113432" cy="442065"/>
            </a:xfrm>
            <a:prstGeom prst="rect">
              <a:avLst/>
            </a:prstGeom>
            <a:solidFill>
              <a:srgbClr val="C00000"/>
            </a:solidFill>
            <a:ln w="2540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>
              <a:norm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SzPct val="100000"/>
              </a:pPr>
              <a:endParaRPr lang="de-DE" sz="19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A39BD285-0411-4F80-962E-C08CECD7ED7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795941" y="1329201"/>
              <a:ext cx="836710" cy="836709"/>
            </a:xfrm>
            <a:prstGeom prst="ellipse">
              <a:avLst/>
            </a:prstGeom>
            <a:solidFill>
              <a:srgbClr val="C00000"/>
            </a:solidFill>
            <a:ln w="2540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>
              <a:norm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SzPct val="100000"/>
              </a:pPr>
              <a:endParaRPr lang="de-DE" sz="19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008902E4-F079-0C19-2650-73CE11CDF406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791444" y="1371455"/>
              <a:ext cx="878071" cy="338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900"/>
                </a:spcBef>
                <a:spcAft>
                  <a:spcPct val="0"/>
                </a:spcAft>
                <a:buClr>
                  <a:srgbClr val="CCCCCC"/>
                </a:buClr>
                <a:buSzPct val="120000"/>
                <a:buFontTx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Kunde</a:t>
              </a:r>
            </a:p>
          </p:txBody>
        </p:sp>
        <p:pic>
          <p:nvPicPr>
            <p:cNvPr id="31" name="Grafik 30">
              <a:extLst>
                <a:ext uri="{FF2B5EF4-FFF2-40B4-BE49-F238E27FC236}">
                  <a16:creationId xmlns:a16="http://schemas.microsoft.com/office/drawing/2014/main" id="{CE829013-D472-809C-7F30-0FEE16CFC2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70" t="1881" r="7751" b="16863"/>
            <a:stretch/>
          </p:blipFill>
          <p:spPr>
            <a:xfrm>
              <a:off x="2926376" y="1436759"/>
              <a:ext cx="572163" cy="531857"/>
            </a:xfrm>
            <a:prstGeom prst="rect">
              <a:avLst/>
            </a:prstGeom>
          </p:spPr>
        </p:pic>
        <p:pic>
          <p:nvPicPr>
            <p:cNvPr id="58" name="Grafik 57" descr="Ein Bild, das Text, Auto, draußen, Himmel enthält.&#10;&#10;Automatisch generierte Beschreibung">
              <a:extLst>
                <a:ext uri="{FF2B5EF4-FFF2-40B4-BE49-F238E27FC236}">
                  <a16:creationId xmlns:a16="http://schemas.microsoft.com/office/drawing/2014/main" id="{AB60CD1D-E77A-FC90-6C27-034009CF359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01" t="2195" r="19186" b="718"/>
            <a:stretch>
              <a:fillRect/>
            </a:stretch>
          </p:blipFill>
          <p:spPr>
            <a:xfrm>
              <a:off x="5731476" y="1550288"/>
              <a:ext cx="2182813" cy="1996919"/>
            </a:xfrm>
            <a:custGeom>
              <a:avLst/>
              <a:gdLst>
                <a:gd name="connsiteX0" fmla="*/ 0 w 2347923"/>
                <a:gd name="connsiteY0" fmla="*/ 0 h 2147971"/>
                <a:gd name="connsiteX1" fmla="*/ 2347923 w 2347923"/>
                <a:gd name="connsiteY1" fmla="*/ 0 h 2147971"/>
                <a:gd name="connsiteX2" fmla="*/ 2347923 w 2347923"/>
                <a:gd name="connsiteY2" fmla="*/ 1703277 h 2147971"/>
                <a:gd name="connsiteX3" fmla="*/ 1173961 w 2347923"/>
                <a:gd name="connsiteY3" fmla="*/ 2147971 h 2147971"/>
                <a:gd name="connsiteX4" fmla="*/ 0 w 2347923"/>
                <a:gd name="connsiteY4" fmla="*/ 1703277 h 2147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47923" h="2147971">
                  <a:moveTo>
                    <a:pt x="0" y="0"/>
                  </a:moveTo>
                  <a:lnTo>
                    <a:pt x="2347923" y="0"/>
                  </a:lnTo>
                  <a:lnTo>
                    <a:pt x="2347923" y="1703277"/>
                  </a:lnTo>
                  <a:lnTo>
                    <a:pt x="1173961" y="2147971"/>
                  </a:lnTo>
                  <a:lnTo>
                    <a:pt x="0" y="1703277"/>
                  </a:lnTo>
                  <a:close/>
                </a:path>
              </a:pathLst>
            </a:custGeom>
          </p:spPr>
        </p:pic>
        <p:sp>
          <p:nvSpPr>
            <p:cNvPr id="59" name="Rechteck 58">
              <a:extLst>
                <a:ext uri="{FF2B5EF4-FFF2-40B4-BE49-F238E27FC236}">
                  <a16:creationId xmlns:a16="http://schemas.microsoft.com/office/drawing/2014/main" id="{C0055275-1C08-207B-A59A-A281366FE0B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800858" y="1329256"/>
              <a:ext cx="2113432" cy="442065"/>
            </a:xfrm>
            <a:prstGeom prst="rect">
              <a:avLst/>
            </a:prstGeom>
            <a:solidFill>
              <a:srgbClr val="C00000"/>
            </a:solidFill>
            <a:ln w="2540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>
              <a:norm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SzPct val="100000"/>
              </a:pPr>
              <a:endParaRPr lang="de-DE" sz="19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0" name="Ellipse 59">
              <a:extLst>
                <a:ext uri="{FF2B5EF4-FFF2-40B4-BE49-F238E27FC236}">
                  <a16:creationId xmlns:a16="http://schemas.microsoft.com/office/drawing/2014/main" id="{C2D87F02-50B0-5F44-D8B8-69FB1F83C08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388346" y="1329202"/>
              <a:ext cx="836710" cy="836710"/>
            </a:xfrm>
            <a:prstGeom prst="ellipse">
              <a:avLst/>
            </a:prstGeom>
            <a:solidFill>
              <a:srgbClr val="C00000"/>
            </a:solidFill>
            <a:ln w="2540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>
              <a:norm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SzPct val="100000"/>
              </a:pPr>
              <a:endParaRPr lang="de-DE" sz="19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1" name="Textfeld 60">
              <a:extLst>
                <a:ext uri="{FF2B5EF4-FFF2-40B4-BE49-F238E27FC236}">
                  <a16:creationId xmlns:a16="http://schemas.microsoft.com/office/drawing/2014/main" id="{29425454-23A7-3F1B-1FCC-6B8832FEEC0A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6317952" y="1371456"/>
              <a:ext cx="977920" cy="338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900"/>
                </a:spcBef>
                <a:spcAft>
                  <a:spcPct val="0"/>
                </a:spcAft>
                <a:buClr>
                  <a:srgbClr val="CCCCCC"/>
                </a:buClr>
                <a:buSzPct val="120000"/>
                <a:buFontTx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Umwelt</a:t>
              </a:r>
            </a:p>
          </p:txBody>
        </p:sp>
        <p:pic>
          <p:nvPicPr>
            <p:cNvPr id="64" name="Grafik 63">
              <a:extLst>
                <a:ext uri="{FF2B5EF4-FFF2-40B4-BE49-F238E27FC236}">
                  <a16:creationId xmlns:a16="http://schemas.microsoft.com/office/drawing/2014/main" id="{8E0184CC-276D-062C-BF34-5588BCFF52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59" r="10596" b="15141"/>
            <a:stretch/>
          </p:blipFill>
          <p:spPr>
            <a:xfrm>
              <a:off x="5492752" y="1433963"/>
              <a:ext cx="624389" cy="511633"/>
            </a:xfrm>
            <a:prstGeom prst="rect">
              <a:avLst/>
            </a:prstGeom>
          </p:spPr>
        </p:pic>
        <p:pic>
          <p:nvPicPr>
            <p:cNvPr id="73" name="Grafik 72" descr="Ein Bild, das Text, draußen enthält.&#10;&#10;Automatisch generierte Beschreibung">
              <a:extLst>
                <a:ext uri="{FF2B5EF4-FFF2-40B4-BE49-F238E27FC236}">
                  <a16:creationId xmlns:a16="http://schemas.microsoft.com/office/drawing/2014/main" id="{81E28F26-F6BF-4C63-A0D9-0641A9AE2A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51" t="8643" r="16163"/>
            <a:stretch>
              <a:fillRect/>
            </a:stretch>
          </p:blipFill>
          <p:spPr>
            <a:xfrm>
              <a:off x="1854189" y="3406262"/>
              <a:ext cx="2173147" cy="2050804"/>
            </a:xfrm>
            <a:custGeom>
              <a:avLst/>
              <a:gdLst>
                <a:gd name="connsiteX0" fmla="*/ 1168762 w 2337526"/>
                <a:gd name="connsiteY0" fmla="*/ 0 h 2205930"/>
                <a:gd name="connsiteX1" fmla="*/ 2337526 w 2337526"/>
                <a:gd name="connsiteY1" fmla="*/ 456694 h 2205930"/>
                <a:gd name="connsiteX2" fmla="*/ 2337526 w 2337526"/>
                <a:gd name="connsiteY2" fmla="*/ 2205930 h 2205930"/>
                <a:gd name="connsiteX3" fmla="*/ 0 w 2337526"/>
                <a:gd name="connsiteY3" fmla="*/ 2205930 h 2205930"/>
                <a:gd name="connsiteX4" fmla="*/ 0 w 2337526"/>
                <a:gd name="connsiteY4" fmla="*/ 456694 h 2205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37526" h="2205930">
                  <a:moveTo>
                    <a:pt x="1168762" y="0"/>
                  </a:moveTo>
                  <a:lnTo>
                    <a:pt x="2337526" y="456694"/>
                  </a:lnTo>
                  <a:lnTo>
                    <a:pt x="2337526" y="2205930"/>
                  </a:lnTo>
                  <a:lnTo>
                    <a:pt x="0" y="2205930"/>
                  </a:lnTo>
                  <a:lnTo>
                    <a:pt x="0" y="456694"/>
                  </a:lnTo>
                  <a:close/>
                </a:path>
              </a:pathLst>
            </a:custGeom>
          </p:spPr>
        </p:pic>
        <p:sp>
          <p:nvSpPr>
            <p:cNvPr id="74" name="Rechteck 73">
              <a:extLst>
                <a:ext uri="{FF2B5EF4-FFF2-40B4-BE49-F238E27FC236}">
                  <a16:creationId xmlns:a16="http://schemas.microsoft.com/office/drawing/2014/main" id="{83EB7E83-5071-2333-F675-EC9FE74B04B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912539" y="5223195"/>
              <a:ext cx="2113432" cy="442065"/>
            </a:xfrm>
            <a:prstGeom prst="rect">
              <a:avLst/>
            </a:prstGeom>
            <a:solidFill>
              <a:srgbClr val="C00000"/>
            </a:solidFill>
            <a:ln w="2540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>
              <a:norm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SzPct val="100000"/>
              </a:pPr>
              <a:endParaRPr lang="de-DE" sz="19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5" name="Ellipse 74">
              <a:extLst>
                <a:ext uri="{FF2B5EF4-FFF2-40B4-BE49-F238E27FC236}">
                  <a16:creationId xmlns:a16="http://schemas.microsoft.com/office/drawing/2014/main" id="{85676173-FCB5-F620-9EA3-012DF76F032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492819" y="4824499"/>
              <a:ext cx="836710" cy="836710"/>
            </a:xfrm>
            <a:prstGeom prst="ellipse">
              <a:avLst/>
            </a:prstGeom>
            <a:solidFill>
              <a:srgbClr val="C00000"/>
            </a:solidFill>
            <a:ln w="2540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>
              <a:norm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SzPct val="100000"/>
              </a:pPr>
              <a:endParaRPr lang="de-DE" sz="19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6" name="Textfeld 75">
              <a:extLst>
                <a:ext uri="{FF2B5EF4-FFF2-40B4-BE49-F238E27FC236}">
                  <a16:creationId xmlns:a16="http://schemas.microsoft.com/office/drawing/2014/main" id="{905D504C-E447-E02F-AF12-BF23B319334D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2305552" y="5265394"/>
              <a:ext cx="17096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900"/>
                </a:spcBef>
                <a:spcAft>
                  <a:spcPct val="0"/>
                </a:spcAft>
                <a:buClr>
                  <a:srgbClr val="CCCCCC"/>
                </a:buClr>
                <a:buSzPct val="120000"/>
                <a:buFontTx/>
                <a:buNone/>
                <a:tabLst/>
                <a:defRPr/>
              </a:pPr>
              <a:r>
                <a:rPr lang="de-DE" sz="14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Urbanisierung</a:t>
              </a:r>
              <a:endPara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pic>
          <p:nvPicPr>
            <p:cNvPr id="78" name="Grafik 77">
              <a:extLst>
                <a:ext uri="{FF2B5EF4-FFF2-40B4-BE49-F238E27FC236}">
                  <a16:creationId xmlns:a16="http://schemas.microsoft.com/office/drawing/2014/main" id="{2CE0CB87-E7E9-A8FF-52E4-BE3DEF9694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10" t="10466" r="8996" b="25305"/>
            <a:stretch/>
          </p:blipFill>
          <p:spPr>
            <a:xfrm>
              <a:off x="1615901" y="5002175"/>
              <a:ext cx="590544" cy="457318"/>
            </a:xfrm>
            <a:prstGeom prst="rect">
              <a:avLst/>
            </a:prstGeom>
          </p:spPr>
        </p:pic>
        <p:pic>
          <p:nvPicPr>
            <p:cNvPr id="102" name="Grafik 101" descr="A picture containing car, outdoor, road, tree&#10;&#10;Description automatically generated">
              <a:extLst>
                <a:ext uri="{FF2B5EF4-FFF2-40B4-BE49-F238E27FC236}">
                  <a16:creationId xmlns:a16="http://schemas.microsoft.com/office/drawing/2014/main" id="{8812D04A-8B7B-48DF-2F1D-F4521D86E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grayscl/>
            </a:blip>
            <a:srcRect l="5204" t="972" r="24653"/>
            <a:stretch>
              <a:fillRect/>
            </a:stretch>
          </p:blipFill>
          <p:spPr>
            <a:xfrm>
              <a:off x="4440108" y="3408554"/>
              <a:ext cx="2173147" cy="2044577"/>
            </a:xfrm>
            <a:custGeom>
              <a:avLst/>
              <a:gdLst>
                <a:gd name="connsiteX0" fmla="*/ 1168763 w 2337526"/>
                <a:gd name="connsiteY0" fmla="*/ 0 h 2199231"/>
                <a:gd name="connsiteX1" fmla="*/ 2337526 w 2337526"/>
                <a:gd name="connsiteY1" fmla="*/ 456694 h 2199231"/>
                <a:gd name="connsiteX2" fmla="*/ 2337526 w 2337526"/>
                <a:gd name="connsiteY2" fmla="*/ 2199231 h 2199231"/>
                <a:gd name="connsiteX3" fmla="*/ 0 w 2337526"/>
                <a:gd name="connsiteY3" fmla="*/ 2199231 h 2199231"/>
                <a:gd name="connsiteX4" fmla="*/ 0 w 2337526"/>
                <a:gd name="connsiteY4" fmla="*/ 456694 h 2199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37526" h="2199231">
                  <a:moveTo>
                    <a:pt x="1168763" y="0"/>
                  </a:moveTo>
                  <a:lnTo>
                    <a:pt x="2337526" y="456694"/>
                  </a:lnTo>
                  <a:lnTo>
                    <a:pt x="2337526" y="2199231"/>
                  </a:lnTo>
                  <a:lnTo>
                    <a:pt x="0" y="2199231"/>
                  </a:lnTo>
                  <a:lnTo>
                    <a:pt x="0" y="456694"/>
                  </a:lnTo>
                  <a:close/>
                </a:path>
              </a:pathLst>
            </a:custGeom>
          </p:spPr>
        </p:pic>
        <p:sp>
          <p:nvSpPr>
            <p:cNvPr id="107" name="Rechteck 106">
              <a:extLst>
                <a:ext uri="{FF2B5EF4-FFF2-40B4-BE49-F238E27FC236}">
                  <a16:creationId xmlns:a16="http://schemas.microsoft.com/office/drawing/2014/main" id="{03EF4799-1800-C20C-362A-88865BBAB23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499823" y="5223195"/>
              <a:ext cx="2113432" cy="442065"/>
            </a:xfrm>
            <a:prstGeom prst="rect">
              <a:avLst/>
            </a:prstGeom>
            <a:solidFill>
              <a:srgbClr val="C00000"/>
            </a:solidFill>
            <a:ln w="2540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>
              <a:norm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SzPct val="100000"/>
              </a:pPr>
              <a:endParaRPr lang="de-DE" sz="19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8" name="Ellipse 107">
              <a:extLst>
                <a:ext uri="{FF2B5EF4-FFF2-40B4-BE49-F238E27FC236}">
                  <a16:creationId xmlns:a16="http://schemas.microsoft.com/office/drawing/2014/main" id="{6D057161-0AF0-B988-D58B-E0B0E836395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080102" y="4824498"/>
              <a:ext cx="836710" cy="836710"/>
            </a:xfrm>
            <a:prstGeom prst="ellipse">
              <a:avLst/>
            </a:prstGeom>
            <a:solidFill>
              <a:srgbClr val="C00000"/>
            </a:solidFill>
            <a:ln w="2540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>
              <a:norm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990000"/>
                </a:buClr>
                <a:buSzPct val="100000"/>
              </a:pPr>
              <a:endParaRPr lang="de-DE" sz="19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9" name="Textfeld 108">
              <a:extLst>
                <a:ext uri="{FF2B5EF4-FFF2-40B4-BE49-F238E27FC236}">
                  <a16:creationId xmlns:a16="http://schemas.microsoft.com/office/drawing/2014/main" id="{E05DF918-F653-1028-B6B4-0CFEBC101164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5059505" y="5265395"/>
              <a:ext cx="100414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900"/>
                </a:spcBef>
                <a:spcAft>
                  <a:spcPct val="0"/>
                </a:spcAft>
                <a:buClr>
                  <a:srgbClr val="CCCCCC"/>
                </a:buClr>
                <a:buSzPct val="120000"/>
                <a:buFontTx/>
                <a:buNone/>
                <a:tabLst/>
                <a:defRPr/>
              </a:pPr>
              <a:r>
                <a:rPr lang="de-DE" sz="14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Verkehr</a:t>
              </a:r>
              <a:endPara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pic>
          <p:nvPicPr>
            <p:cNvPr id="111" name="Grafik 110">
              <a:extLst>
                <a:ext uri="{FF2B5EF4-FFF2-40B4-BE49-F238E27FC236}">
                  <a16:creationId xmlns:a16="http://schemas.microsoft.com/office/drawing/2014/main" id="{EBC6B291-C6DC-1EF2-9AE2-DD73FEA84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01" t="7686" r="6653" b="19374"/>
            <a:stretch/>
          </p:blipFill>
          <p:spPr>
            <a:xfrm>
              <a:off x="4200199" y="4981978"/>
              <a:ext cx="562668" cy="469442"/>
            </a:xfrm>
            <a:prstGeom prst="rect">
              <a:avLst/>
            </a:prstGeom>
          </p:spPr>
        </p:pic>
      </p:grpSp>
      <p:sp>
        <p:nvSpPr>
          <p:cNvPr id="56" name="Textfeld 55">
            <a:extLst>
              <a:ext uri="{FF2B5EF4-FFF2-40B4-BE49-F238E27FC236}">
                <a16:creationId xmlns:a16="http://schemas.microsoft.com/office/drawing/2014/main" id="{9E576214-1B65-4712-B2CC-8C0616A02F0F}"/>
              </a:ext>
            </a:extLst>
          </p:cNvPr>
          <p:cNvSpPr txBox="1"/>
          <p:nvPr/>
        </p:nvSpPr>
        <p:spPr>
          <a:xfrm>
            <a:off x="174000" y="1179361"/>
            <a:ext cx="6586330" cy="401300"/>
          </a:xfrm>
          <a:prstGeom prst="round2SameRect">
            <a:avLst>
              <a:gd name="adj1" fmla="val 39724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200">
                <a:solidFill>
                  <a:schemeClr val="lt1"/>
                </a:solidFill>
                <a:latin typeface="IBM Plex Sans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de-DE" sz="1600" b="1" dirty="0"/>
              <a:t>Spannungsfelder der urbanen Logistik</a:t>
            </a:r>
          </a:p>
        </p:txBody>
      </p:sp>
      <p:sp>
        <p:nvSpPr>
          <p:cNvPr id="62" name="Richtungspfeil 24">
            <a:extLst>
              <a:ext uri="{FF2B5EF4-FFF2-40B4-BE49-F238E27FC236}">
                <a16:creationId xmlns:a16="http://schemas.microsoft.com/office/drawing/2014/main" id="{EF35DE6D-4D15-4E5F-AE09-7954DDB2C852}"/>
              </a:ext>
            </a:extLst>
          </p:cNvPr>
          <p:cNvSpPr/>
          <p:nvPr/>
        </p:nvSpPr>
        <p:spPr bwMode="auto">
          <a:xfrm>
            <a:off x="7072642" y="1179361"/>
            <a:ext cx="526305" cy="1629181"/>
          </a:xfrm>
          <a:prstGeom prst="homePlate">
            <a:avLst>
              <a:gd name="adj" fmla="val 50564"/>
            </a:avLst>
          </a:prstGeom>
          <a:solidFill>
            <a:srgbClr val="C00000"/>
          </a:solidFill>
          <a:ln w="25400" cap="sq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 anchorCtr="0">
            <a:normAutofit lnSpcReduction="10000"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990000"/>
              </a:buClr>
              <a:buSzPct val="100000"/>
            </a:pPr>
            <a:r>
              <a:rPr lang="de-DE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Problemstellung</a:t>
            </a:r>
          </a:p>
        </p:txBody>
      </p:sp>
      <p:sp>
        <p:nvSpPr>
          <p:cNvPr id="65" name="Richtungspfeil 22">
            <a:extLst>
              <a:ext uri="{FF2B5EF4-FFF2-40B4-BE49-F238E27FC236}">
                <a16:creationId xmlns:a16="http://schemas.microsoft.com/office/drawing/2014/main" id="{D9AF5EC4-8782-4E73-9509-DEFEC4FCB0F9}"/>
              </a:ext>
            </a:extLst>
          </p:cNvPr>
          <p:cNvSpPr/>
          <p:nvPr/>
        </p:nvSpPr>
        <p:spPr bwMode="auto">
          <a:xfrm>
            <a:off x="7698817" y="1226938"/>
            <a:ext cx="4099319" cy="1486672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25400" cap="sq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no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sz="1400" dirty="0">
                <a:solidFill>
                  <a:prstClr val="black"/>
                </a:solidFill>
              </a:rPr>
              <a:t>Gestiegene </a:t>
            </a:r>
            <a:r>
              <a:rPr lang="de-DE" sz="1400" b="1" dirty="0">
                <a:solidFill>
                  <a:prstClr val="black"/>
                </a:solidFill>
              </a:rPr>
              <a:t>Kundenanforderungen </a:t>
            </a:r>
            <a:r>
              <a:rPr lang="de-DE" sz="1400" dirty="0">
                <a:solidFill>
                  <a:prstClr val="black"/>
                </a:solidFill>
              </a:rPr>
              <a:t>(Zustellzeit, Flexibilität, enge Lieferfenster)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sz="1400" dirty="0">
                <a:solidFill>
                  <a:prstClr val="black"/>
                </a:solidFill>
              </a:rPr>
              <a:t>Zunahme </a:t>
            </a:r>
            <a:r>
              <a:rPr lang="de-DE" sz="1400" b="1" dirty="0">
                <a:solidFill>
                  <a:prstClr val="black"/>
                </a:solidFill>
              </a:rPr>
              <a:t>Paketvolumen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sz="1400" dirty="0">
                <a:solidFill>
                  <a:prstClr val="black"/>
                </a:solidFill>
              </a:rPr>
              <a:t>Begrenzte Kapazitäten der urbanen </a:t>
            </a:r>
            <a:r>
              <a:rPr lang="de-DE" sz="1400" b="1" dirty="0">
                <a:solidFill>
                  <a:prstClr val="black"/>
                </a:solidFill>
              </a:rPr>
              <a:t>Infrastruktur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sz="1400" dirty="0">
                <a:solidFill>
                  <a:prstClr val="black"/>
                </a:solidFill>
              </a:rPr>
              <a:t>Schadstoffbelastung</a:t>
            </a:r>
          </a:p>
        </p:txBody>
      </p:sp>
      <p:sp>
        <p:nvSpPr>
          <p:cNvPr id="44" name="Richtungspfeil 24">
            <a:extLst>
              <a:ext uri="{FF2B5EF4-FFF2-40B4-BE49-F238E27FC236}">
                <a16:creationId xmlns:a16="http://schemas.microsoft.com/office/drawing/2014/main" id="{5A0ECC8F-BBE0-4DC5-B9F5-B48AF3245E7F}"/>
              </a:ext>
            </a:extLst>
          </p:cNvPr>
          <p:cNvSpPr/>
          <p:nvPr/>
        </p:nvSpPr>
        <p:spPr bwMode="auto">
          <a:xfrm rot="5400000">
            <a:off x="9329461" y="1818104"/>
            <a:ext cx="838031" cy="2919658"/>
          </a:xfrm>
          <a:prstGeom prst="homePlate">
            <a:avLst>
              <a:gd name="adj" fmla="val 50564"/>
            </a:avLst>
          </a:prstGeom>
          <a:solidFill>
            <a:srgbClr val="193360"/>
          </a:solidFill>
          <a:ln w="25400" cap="sq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36000" tIns="36000" rtlCol="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990000"/>
              </a:buClr>
              <a:buSzPct val="100000"/>
            </a:pPr>
            <a:r>
              <a:rPr lang="de-DE" sz="1400" b="1" dirty="0"/>
              <a:t>Lösungsansätze durch Innovation und Forschung</a:t>
            </a:r>
            <a:endParaRPr lang="de-DE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EA62142B-9B35-1879-956A-C63E6C6B2D96}"/>
              </a:ext>
            </a:extLst>
          </p:cNvPr>
          <p:cNvGrpSpPr/>
          <p:nvPr/>
        </p:nvGrpSpPr>
        <p:grpSpPr>
          <a:xfrm>
            <a:off x="7688625" y="3888244"/>
            <a:ext cx="2326739" cy="1855709"/>
            <a:chOff x="7688625" y="4118744"/>
            <a:chExt cx="2326739" cy="1855709"/>
          </a:xfrm>
        </p:grpSpPr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2A5B3AD9-B04A-7A3B-5629-6A5B372107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" r="1726" b="6691"/>
            <a:stretch/>
          </p:blipFill>
          <p:spPr>
            <a:xfrm>
              <a:off x="7688625" y="4452155"/>
              <a:ext cx="2326739" cy="152229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E4CD3015-A34D-3511-E5F5-F2954B117DE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698816" y="4118744"/>
              <a:ext cx="2315717" cy="401300"/>
            </a:xfrm>
            <a:prstGeom prst="rect">
              <a:avLst/>
            </a:prstGeom>
            <a:solidFill>
              <a:srgbClr val="193360"/>
            </a:solidFill>
            <a:ln w="2540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>
              <a:norm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900"/>
                </a:spcBef>
                <a:spcAft>
                  <a:spcPct val="0"/>
                </a:spcAft>
                <a:buClr>
                  <a:srgbClr val="CCCCCC"/>
                </a:buClr>
                <a:buSzPct val="120000"/>
                <a:buFontTx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Autonome Zustellung</a:t>
              </a:r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360D1610-8B28-F05F-7349-5CEC84656046}"/>
              </a:ext>
            </a:extLst>
          </p:cNvPr>
          <p:cNvGrpSpPr/>
          <p:nvPr/>
        </p:nvGrpSpPr>
        <p:grpSpPr>
          <a:xfrm>
            <a:off x="10152849" y="3888244"/>
            <a:ext cx="1645287" cy="1855709"/>
            <a:chOff x="10152849" y="4118744"/>
            <a:chExt cx="1645287" cy="1855709"/>
          </a:xfrm>
        </p:grpSpPr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895444B5-61CD-E7EC-464A-092E9EACB0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3" t="12155" r="53035" b="20544"/>
            <a:stretch/>
          </p:blipFill>
          <p:spPr>
            <a:xfrm>
              <a:off x="10152849" y="4403259"/>
              <a:ext cx="1645287" cy="157119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73C69E70-27A9-DAF7-BA48-E22A881AA56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152849" y="4118744"/>
              <a:ext cx="1645287" cy="401300"/>
            </a:xfrm>
            <a:prstGeom prst="rect">
              <a:avLst/>
            </a:prstGeom>
            <a:solidFill>
              <a:srgbClr val="193360"/>
            </a:solidFill>
            <a:ln w="2540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>
              <a:normAutofit fontScale="92500"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900"/>
                </a:spcBef>
                <a:spcAft>
                  <a:spcPct val="0"/>
                </a:spcAft>
                <a:buClr>
                  <a:srgbClr val="CCCCCC"/>
                </a:buClr>
                <a:buSzPct val="120000"/>
                <a:buFontTx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KI und Vernetzung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921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92"/>
    </mc:Choice>
    <mc:Fallback xmlns="">
      <p:transition spd="slow" advTm="16092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7FB6DB1-1FAB-46E3-A5AB-D8F383A25E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CH" dirty="0"/>
              <a:t>BeIntelli – Projektrahmen</a:t>
            </a:r>
          </a:p>
        </p:txBody>
      </p:sp>
      <p:sp>
        <p:nvSpPr>
          <p:cNvPr id="26" name="Titel 25">
            <a:extLst>
              <a:ext uri="{FF2B5EF4-FFF2-40B4-BE49-F238E27FC236}">
                <a16:creationId xmlns:a16="http://schemas.microsoft.com/office/drawing/2014/main" id="{A1BD80E6-58AA-4640-820E-61737345F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>
                <a:ea typeface="ＭＳ Ｐゴシック" pitchFamily="34" charset="-128"/>
              </a:rPr>
              <a:t>Forschungsprojekt </a:t>
            </a:r>
            <a:r>
              <a:rPr lang="de-DE" altLang="de-DE" dirty="0" err="1">
                <a:ea typeface="ＭＳ Ｐゴシック" pitchFamily="34" charset="-128"/>
              </a:rPr>
              <a:t>BeIntelli</a:t>
            </a:r>
            <a:r>
              <a:rPr lang="de-DE" altLang="de-DE" dirty="0">
                <a:ea typeface="ＭＳ Ｐゴシック" pitchFamily="34" charset="-128"/>
              </a:rPr>
              <a:t> – </a:t>
            </a:r>
            <a:r>
              <a:rPr lang="de-DE" dirty="0"/>
              <a:t>Urbane Logistik der Zukunft</a:t>
            </a:r>
          </a:p>
        </p:txBody>
      </p:sp>
      <p:sp>
        <p:nvSpPr>
          <p:cNvPr id="25" name="Textplatzhalter 24">
            <a:extLst>
              <a:ext uri="{FF2B5EF4-FFF2-40B4-BE49-F238E27FC236}">
                <a16:creationId xmlns:a16="http://schemas.microsoft.com/office/drawing/2014/main" id="{3C971DAA-AD03-47B4-B294-A035A8F73FA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sz="800" dirty="0">
                <a:latin typeface="+mn-lt"/>
              </a:rPr>
              <a:t>Projekthomepage: </a:t>
            </a:r>
            <a:r>
              <a:rPr lang="de-DE" sz="800" dirty="0">
                <a:hlinkClick r:id="rId3"/>
              </a:rPr>
              <a:t>https://be-intelli.com/</a:t>
            </a:r>
            <a:endParaRPr lang="de-DE" sz="800" dirty="0"/>
          </a:p>
        </p:txBody>
      </p:sp>
      <p:sp>
        <p:nvSpPr>
          <p:cNvPr id="6" name="Richtungspfeil 22">
            <a:extLst>
              <a:ext uri="{FF2B5EF4-FFF2-40B4-BE49-F238E27FC236}">
                <a16:creationId xmlns:a16="http://schemas.microsoft.com/office/drawing/2014/main" id="{DDF559CF-1E0D-43D2-9529-3F081115C64F}"/>
              </a:ext>
            </a:extLst>
          </p:cNvPr>
          <p:cNvSpPr/>
          <p:nvPr/>
        </p:nvSpPr>
        <p:spPr bwMode="auto">
          <a:xfrm>
            <a:off x="3613216" y="3303275"/>
            <a:ext cx="4049711" cy="439566"/>
          </a:xfrm>
          <a:prstGeom prst="homePlate">
            <a:avLst/>
          </a:prstGeom>
          <a:solidFill>
            <a:schemeClr val="bg1">
              <a:lumMod val="75000"/>
            </a:schemeClr>
          </a:solidFill>
          <a:ln w="25400" cap="sq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no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400" b="1" dirty="0">
                <a:solidFill>
                  <a:prstClr val="black"/>
                </a:solidFill>
              </a:rPr>
              <a:t>Zielgerichtete Praxiserprobung </a:t>
            </a:r>
            <a:r>
              <a:rPr lang="de-DE" sz="1400" dirty="0">
                <a:solidFill>
                  <a:prstClr val="black"/>
                </a:solidFill>
              </a:rPr>
              <a:t>an der Teststrecke im Zentrum Berlins</a:t>
            </a:r>
          </a:p>
        </p:txBody>
      </p:sp>
      <p:sp>
        <p:nvSpPr>
          <p:cNvPr id="7" name="Richtungspfeil 23">
            <a:extLst>
              <a:ext uri="{FF2B5EF4-FFF2-40B4-BE49-F238E27FC236}">
                <a16:creationId xmlns:a16="http://schemas.microsoft.com/office/drawing/2014/main" id="{1C36310B-601F-44EB-9926-240D34D19CF0}"/>
              </a:ext>
            </a:extLst>
          </p:cNvPr>
          <p:cNvSpPr/>
          <p:nvPr/>
        </p:nvSpPr>
        <p:spPr bwMode="auto">
          <a:xfrm>
            <a:off x="3613216" y="3857908"/>
            <a:ext cx="4049711" cy="439566"/>
          </a:xfrm>
          <a:prstGeom prst="homePlate">
            <a:avLst/>
          </a:prstGeom>
          <a:solidFill>
            <a:schemeClr val="bg1">
              <a:lumMod val="75000"/>
            </a:schemeClr>
          </a:solidFill>
          <a:ln w="25400" cap="sq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Konzeptionierung &amp; Realisierung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autonomer Zustellungen (Paket, Essen) an B2B &amp; B2C</a:t>
            </a:r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ichtungspfeil 26">
            <a:extLst>
              <a:ext uri="{FF2B5EF4-FFF2-40B4-BE49-F238E27FC236}">
                <a16:creationId xmlns:a16="http://schemas.microsoft.com/office/drawing/2014/main" id="{1627F62C-BA72-4D8F-A703-CFA1F0F55F4C}"/>
              </a:ext>
            </a:extLst>
          </p:cNvPr>
          <p:cNvSpPr/>
          <p:nvPr/>
        </p:nvSpPr>
        <p:spPr bwMode="auto">
          <a:xfrm>
            <a:off x="3614469" y="4422281"/>
            <a:ext cx="4049711" cy="439566"/>
          </a:xfrm>
          <a:prstGeom prst="homePlate">
            <a:avLst/>
          </a:prstGeom>
          <a:solidFill>
            <a:schemeClr val="bg1">
              <a:lumMod val="75000"/>
            </a:schemeClr>
          </a:solidFill>
          <a:ln w="25400" cap="sq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Technisch, wirtschaftliche </a:t>
            </a:r>
            <a:r>
              <a:rPr kumimoji="0" lang="de-DE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Auswertung des Pilotierung zur Ableitung von 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Implikationen</a:t>
            </a:r>
          </a:p>
        </p:txBody>
      </p:sp>
      <p:sp>
        <p:nvSpPr>
          <p:cNvPr id="9" name="Richtungspfeil 25">
            <a:extLst>
              <a:ext uri="{FF2B5EF4-FFF2-40B4-BE49-F238E27FC236}">
                <a16:creationId xmlns:a16="http://schemas.microsoft.com/office/drawing/2014/main" id="{BA4C14C4-50CC-4328-B622-7882DABDAE17}"/>
              </a:ext>
            </a:extLst>
          </p:cNvPr>
          <p:cNvSpPr/>
          <p:nvPr/>
        </p:nvSpPr>
        <p:spPr bwMode="auto">
          <a:xfrm>
            <a:off x="3614469" y="5532227"/>
            <a:ext cx="4049711" cy="439566"/>
          </a:xfrm>
          <a:prstGeom prst="homePlate">
            <a:avLst/>
          </a:prstGeom>
          <a:solidFill>
            <a:schemeClr val="bg1">
              <a:lumMod val="75000"/>
            </a:schemeClr>
          </a:solidFill>
          <a:ln w="25400" cap="sq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Herbeiführen 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Gesellschaftliche Partizipation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für die Erlebbarkeit von KI und Schauszenarien</a:t>
            </a:r>
          </a:p>
        </p:txBody>
      </p:sp>
      <p:sp>
        <p:nvSpPr>
          <p:cNvPr id="10" name="Richtungspfeil 24">
            <a:extLst>
              <a:ext uri="{FF2B5EF4-FFF2-40B4-BE49-F238E27FC236}">
                <a16:creationId xmlns:a16="http://schemas.microsoft.com/office/drawing/2014/main" id="{937E3BD2-A008-4B1B-9845-5178F4243A43}"/>
              </a:ext>
            </a:extLst>
          </p:cNvPr>
          <p:cNvSpPr/>
          <p:nvPr/>
        </p:nvSpPr>
        <p:spPr bwMode="auto">
          <a:xfrm>
            <a:off x="3614469" y="4977254"/>
            <a:ext cx="4049711" cy="439566"/>
          </a:xfrm>
          <a:prstGeom prst="homePlate">
            <a:avLst/>
          </a:prstGeom>
          <a:solidFill>
            <a:schemeClr val="bg1">
              <a:lumMod val="75000"/>
            </a:schemeClr>
          </a:solidFill>
          <a:ln w="25400" cap="sq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no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400" b="1" dirty="0">
                <a:solidFill>
                  <a:prstClr val="black"/>
                </a:solidFill>
              </a:rPr>
              <a:t>Einbindung</a:t>
            </a:r>
            <a:r>
              <a:rPr lang="de-DE" sz="1400" dirty="0">
                <a:solidFill>
                  <a:prstClr val="black"/>
                </a:solidFill>
              </a:rPr>
              <a:t> Praxispartnern: </a:t>
            </a:r>
            <a:r>
              <a:rPr lang="de-DE" sz="1400" b="1" dirty="0">
                <a:solidFill>
                  <a:prstClr val="black"/>
                </a:solidFill>
              </a:rPr>
              <a:t>Interdisziplinäre</a:t>
            </a:r>
            <a:r>
              <a:rPr lang="de-DE" sz="1400" dirty="0">
                <a:solidFill>
                  <a:prstClr val="black"/>
                </a:solidFill>
              </a:rPr>
              <a:t> Entwicklung des </a:t>
            </a:r>
            <a:r>
              <a:rPr lang="de-DE" sz="1400" b="1" dirty="0">
                <a:solidFill>
                  <a:prstClr val="black"/>
                </a:solidFill>
              </a:rPr>
              <a:t>Logistikprozesses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3BEE86C-7B62-79A2-551D-8E9B394406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8269" y="343695"/>
            <a:ext cx="1769041" cy="343826"/>
          </a:xfrm>
          <a:prstGeom prst="rect">
            <a:avLst/>
          </a:prstGeom>
        </p:spPr>
      </p:pic>
      <p:pic>
        <p:nvPicPr>
          <p:cNvPr id="4" name="Grafik 2">
            <a:extLst>
              <a:ext uri="{FF2B5EF4-FFF2-40B4-BE49-F238E27FC236}">
                <a16:creationId xmlns:a16="http://schemas.microsoft.com/office/drawing/2014/main" id="{04FDDF29-9955-98BB-C724-DE56C42F3DD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7" t="17609" r="24744" b="11192"/>
          <a:stretch/>
        </p:blipFill>
        <p:spPr>
          <a:xfrm>
            <a:off x="7772043" y="3300539"/>
            <a:ext cx="3939342" cy="26712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Grafik 13">
            <a:extLst>
              <a:ext uri="{FF2B5EF4-FFF2-40B4-BE49-F238E27FC236}">
                <a16:creationId xmlns:a16="http://schemas.microsoft.com/office/drawing/2014/main" id="{B5715586-4181-05F3-201D-9995A7F3D2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587375" y="1419206"/>
            <a:ext cx="985832" cy="547184"/>
          </a:xfrm>
          <a:prstGeom prst="rect">
            <a:avLst/>
          </a:prstGeom>
        </p:spPr>
      </p:pic>
      <p:pic>
        <p:nvPicPr>
          <p:cNvPr id="31" name="Grafik 18">
            <a:extLst>
              <a:ext uri="{FF2B5EF4-FFF2-40B4-BE49-F238E27FC236}">
                <a16:creationId xmlns:a16="http://schemas.microsoft.com/office/drawing/2014/main" id="{52B78149-78DD-57BE-448D-ABB1D96197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2030322" y="1135729"/>
            <a:ext cx="754171" cy="446203"/>
          </a:xfrm>
          <a:prstGeom prst="rect">
            <a:avLst/>
          </a:prstGeom>
        </p:spPr>
      </p:pic>
      <p:pic>
        <p:nvPicPr>
          <p:cNvPr id="33" name="Grafik 19">
            <a:extLst>
              <a:ext uri="{FF2B5EF4-FFF2-40B4-BE49-F238E27FC236}">
                <a16:creationId xmlns:a16="http://schemas.microsoft.com/office/drawing/2014/main" id="{A3AD2F38-FFA2-7230-2AAC-4E29A9716B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4028071" y="1088978"/>
            <a:ext cx="1204107" cy="539704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0C94ADE1-D724-8B1D-CE90-97F9A20B31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23823" y="1173706"/>
            <a:ext cx="818820" cy="370249"/>
          </a:xfrm>
          <a:prstGeom prst="rect">
            <a:avLst/>
          </a:prstGeom>
        </p:spPr>
      </p:pic>
      <p:pic>
        <p:nvPicPr>
          <p:cNvPr id="35" name="Grafik 21">
            <a:extLst>
              <a:ext uri="{FF2B5EF4-FFF2-40B4-BE49-F238E27FC236}">
                <a16:creationId xmlns:a16="http://schemas.microsoft.com/office/drawing/2014/main" id="{D2658E7D-C9F4-AB35-AAFC-703930750D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6634288" y="1144479"/>
            <a:ext cx="1408616" cy="428703"/>
          </a:xfrm>
          <a:prstGeom prst="rect">
            <a:avLst/>
          </a:prstGeom>
        </p:spPr>
      </p:pic>
      <p:pic>
        <p:nvPicPr>
          <p:cNvPr id="36" name="Grafik 20">
            <a:extLst>
              <a:ext uri="{FF2B5EF4-FFF2-40B4-BE49-F238E27FC236}">
                <a16:creationId xmlns:a16="http://schemas.microsoft.com/office/drawing/2014/main" id="{4B28E879-15D5-94D7-1183-10297714292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334550" y="957767"/>
            <a:ext cx="1055254" cy="802127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9B415CC9-6BF7-CA80-8902-FF57BD54B56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902807" y="1053723"/>
            <a:ext cx="1679275" cy="1178333"/>
          </a:xfrm>
          <a:prstGeom prst="rect">
            <a:avLst/>
          </a:prstGeom>
        </p:spPr>
      </p:pic>
      <p:pic>
        <p:nvPicPr>
          <p:cNvPr id="38" name="Grafik 6">
            <a:extLst>
              <a:ext uri="{FF2B5EF4-FFF2-40B4-BE49-F238E27FC236}">
                <a16:creationId xmlns:a16="http://schemas.microsoft.com/office/drawing/2014/main" id="{1A2E5A10-F45C-D473-A9B4-E473B828182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2759179" y="1660482"/>
            <a:ext cx="715572" cy="705613"/>
          </a:xfrm>
          <a:prstGeom prst="rect">
            <a:avLst/>
          </a:prstGeom>
        </p:spPr>
      </p:pic>
      <p:pic>
        <p:nvPicPr>
          <p:cNvPr id="39" name="Grafik 15">
            <a:extLst>
              <a:ext uri="{FF2B5EF4-FFF2-40B4-BE49-F238E27FC236}">
                <a16:creationId xmlns:a16="http://schemas.microsoft.com/office/drawing/2014/main" id="{D362BBA2-2F61-8227-827E-61AEFF5ACD4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3962985" y="1660482"/>
            <a:ext cx="715571" cy="705612"/>
          </a:xfrm>
          <a:prstGeom prst="rect">
            <a:avLst/>
          </a:prstGeom>
        </p:spPr>
      </p:pic>
      <p:pic>
        <p:nvPicPr>
          <p:cNvPr id="40" name="Grafik 12">
            <a:extLst>
              <a:ext uri="{FF2B5EF4-FFF2-40B4-BE49-F238E27FC236}">
                <a16:creationId xmlns:a16="http://schemas.microsoft.com/office/drawing/2014/main" id="{7C90E07B-938F-61B1-5FAA-3E86DA94932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66790" y="1864043"/>
            <a:ext cx="834553" cy="298490"/>
          </a:xfrm>
          <a:prstGeom prst="rect">
            <a:avLst/>
          </a:prstGeom>
        </p:spPr>
      </p:pic>
      <p:pic>
        <p:nvPicPr>
          <p:cNvPr id="41" name="Grafik 17">
            <a:extLst>
              <a:ext uri="{FF2B5EF4-FFF2-40B4-BE49-F238E27FC236}">
                <a16:creationId xmlns:a16="http://schemas.microsoft.com/office/drawing/2014/main" id="{827E1FBB-E045-59BE-1E81-252E4F4CE05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7842091" y="1773869"/>
            <a:ext cx="1027588" cy="478838"/>
          </a:xfrm>
          <a:prstGeom prst="rect">
            <a:avLst/>
          </a:prstGeom>
        </p:spPr>
      </p:pic>
      <p:pic>
        <p:nvPicPr>
          <p:cNvPr id="42" name="Grafik 24">
            <a:extLst>
              <a:ext uri="{FF2B5EF4-FFF2-40B4-BE49-F238E27FC236}">
                <a16:creationId xmlns:a16="http://schemas.microsoft.com/office/drawing/2014/main" id="{41233C92-FF6B-FD5C-5DE8-D9E7AE77F51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6489577" y="1581149"/>
            <a:ext cx="864278" cy="864278"/>
          </a:xfrm>
          <a:prstGeom prst="rect">
            <a:avLst/>
          </a:prstGeom>
        </p:spPr>
      </p:pic>
      <p:pic>
        <p:nvPicPr>
          <p:cNvPr id="32" name="Grafik 23">
            <a:extLst>
              <a:ext uri="{FF2B5EF4-FFF2-40B4-BE49-F238E27FC236}">
                <a16:creationId xmlns:a16="http://schemas.microsoft.com/office/drawing/2014/main" id="{961B0FDD-C1EE-29DB-CF6D-C780664C45A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3076138" y="1058188"/>
            <a:ext cx="660288" cy="601285"/>
          </a:xfrm>
          <a:prstGeom prst="rect">
            <a:avLst/>
          </a:prstGeom>
        </p:spPr>
      </p:pic>
      <p:cxnSp>
        <p:nvCxnSpPr>
          <p:cNvPr id="43" name="Gerader Verbinder 42">
            <a:extLst>
              <a:ext uri="{FF2B5EF4-FFF2-40B4-BE49-F238E27FC236}">
                <a16:creationId xmlns:a16="http://schemas.microsoft.com/office/drawing/2014/main" id="{17399F38-7A48-A676-A3CD-9C41EB033370}"/>
              </a:ext>
            </a:extLst>
          </p:cNvPr>
          <p:cNvCxnSpPr/>
          <p:nvPr/>
        </p:nvCxnSpPr>
        <p:spPr>
          <a:xfrm>
            <a:off x="915179" y="974718"/>
            <a:ext cx="10995025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feld 28">
            <a:extLst>
              <a:ext uri="{FF2B5EF4-FFF2-40B4-BE49-F238E27FC236}">
                <a16:creationId xmlns:a16="http://schemas.microsoft.com/office/drawing/2014/main" id="{151FBD07-0372-4357-A582-80FB58CD07BE}"/>
              </a:ext>
            </a:extLst>
          </p:cNvPr>
          <p:cNvSpPr txBox="1"/>
          <p:nvPr/>
        </p:nvSpPr>
        <p:spPr>
          <a:xfrm>
            <a:off x="3614470" y="2862213"/>
            <a:ext cx="8096914" cy="337906"/>
          </a:xfrm>
          <a:prstGeom prst="round2SameRect">
            <a:avLst>
              <a:gd name="adj1" fmla="val 39724"/>
              <a:gd name="adj2" fmla="val 0"/>
            </a:avLst>
          </a:prstGeom>
          <a:solidFill>
            <a:srgbClr val="C00000"/>
          </a:solidFill>
          <a:ln w="25400" cap="sq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noAutofit/>
          </a:bodyPr>
          <a:lstStyle>
            <a:defPPr>
              <a:defRPr lang="de-DE"/>
            </a:defPPr>
            <a:lvl1pPr algn="ctr" fontAlgn="base">
              <a:spcBef>
                <a:spcPct val="0"/>
              </a:spcBef>
              <a:spcAft>
                <a:spcPct val="0"/>
              </a:spcAft>
              <a:buClr>
                <a:srgbClr val="990000"/>
              </a:buClr>
              <a:buSzPct val="100000"/>
              <a:defRPr sz="13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de-DE" sz="1600" b="1" dirty="0"/>
              <a:t>Logistik Ziele</a:t>
            </a: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A70AE19F-8B08-4CF9-A707-0FB664B6D8A2}"/>
              </a:ext>
            </a:extLst>
          </p:cNvPr>
          <p:cNvSpPr txBox="1"/>
          <p:nvPr/>
        </p:nvSpPr>
        <p:spPr>
          <a:xfrm>
            <a:off x="551384" y="2862213"/>
            <a:ext cx="2923367" cy="337906"/>
          </a:xfrm>
          <a:prstGeom prst="round2SameRect">
            <a:avLst>
              <a:gd name="adj1" fmla="val 39724"/>
              <a:gd name="adj2" fmla="val 0"/>
            </a:avLst>
          </a:prstGeom>
          <a:solidFill>
            <a:srgbClr val="C00000"/>
          </a:solidFill>
          <a:ln w="25400" cap="sq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noAutofit/>
          </a:bodyPr>
          <a:lstStyle>
            <a:defPPr>
              <a:defRPr lang="de-DE"/>
            </a:defPPr>
            <a:lvl1pPr algn="ctr" fontAlgn="base">
              <a:spcBef>
                <a:spcPct val="0"/>
              </a:spcBef>
              <a:spcAft>
                <a:spcPct val="0"/>
              </a:spcAft>
              <a:buClr>
                <a:srgbClr val="990000"/>
              </a:buClr>
              <a:buSzPct val="100000"/>
              <a:defRPr sz="16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de-DE" dirty="0"/>
              <a:t>Das Logistik-Team</a:t>
            </a: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B0F9E81E-F944-49E0-8563-AB644EE98D72}"/>
              </a:ext>
            </a:extLst>
          </p:cNvPr>
          <p:cNvSpPr txBox="1"/>
          <p:nvPr/>
        </p:nvSpPr>
        <p:spPr>
          <a:xfrm>
            <a:off x="7822042" y="2414179"/>
            <a:ext cx="3777591" cy="2643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en-GB" sz="1600" dirty="0" err="1"/>
          </a:p>
        </p:txBody>
      </p:sp>
      <p:sp>
        <p:nvSpPr>
          <p:cNvPr id="46" name="Rechteck: abgerundete Ecken 45">
            <a:extLst>
              <a:ext uri="{FF2B5EF4-FFF2-40B4-BE49-F238E27FC236}">
                <a16:creationId xmlns:a16="http://schemas.microsoft.com/office/drawing/2014/main" id="{13DE989D-72CF-40A1-BC45-755D40A0B583}"/>
              </a:ext>
            </a:extLst>
          </p:cNvPr>
          <p:cNvSpPr/>
          <p:nvPr/>
        </p:nvSpPr>
        <p:spPr bwMode="auto">
          <a:xfrm>
            <a:off x="587375" y="2412867"/>
            <a:ext cx="2721736" cy="282755"/>
          </a:xfrm>
          <a:prstGeom prst="roundRect">
            <a:avLst/>
          </a:prstGeom>
          <a:solidFill>
            <a:srgbClr val="C00000"/>
          </a:solidFill>
          <a:ln w="25400" cap="sq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990000"/>
              </a:buClr>
              <a:buSzPct val="100000"/>
            </a:pPr>
            <a:r>
              <a:rPr lang="de-DE" sz="13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Verbundkoordinator: TU Berlin</a:t>
            </a:r>
          </a:p>
        </p:txBody>
      </p:sp>
      <p:sp>
        <p:nvSpPr>
          <p:cNvPr id="47" name="Rechteck: abgerundete Ecken 46">
            <a:extLst>
              <a:ext uri="{FF2B5EF4-FFF2-40B4-BE49-F238E27FC236}">
                <a16:creationId xmlns:a16="http://schemas.microsoft.com/office/drawing/2014/main" id="{F39DC886-3CBB-4755-8F12-969250274E59}"/>
              </a:ext>
            </a:extLst>
          </p:cNvPr>
          <p:cNvSpPr/>
          <p:nvPr/>
        </p:nvSpPr>
        <p:spPr bwMode="auto">
          <a:xfrm>
            <a:off x="4057455" y="2412680"/>
            <a:ext cx="4014833" cy="282755"/>
          </a:xfrm>
          <a:prstGeom prst="roundRect">
            <a:avLst/>
          </a:prstGeom>
          <a:solidFill>
            <a:srgbClr val="C00000"/>
          </a:solidFill>
          <a:ln w="25400" cap="sq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990000"/>
              </a:buClr>
              <a:buSzPct val="100000"/>
            </a:pPr>
            <a:r>
              <a:rPr lang="de-DE" sz="13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Laufzeit: 01.02.2021 – 30.06.2024</a:t>
            </a:r>
          </a:p>
        </p:txBody>
      </p:sp>
      <p:sp>
        <p:nvSpPr>
          <p:cNvPr id="48" name="Rechteck: abgerundete Ecken 47">
            <a:extLst>
              <a:ext uri="{FF2B5EF4-FFF2-40B4-BE49-F238E27FC236}">
                <a16:creationId xmlns:a16="http://schemas.microsoft.com/office/drawing/2014/main" id="{F2CD6AE3-7EE8-4223-A731-CA986BC3B986}"/>
              </a:ext>
            </a:extLst>
          </p:cNvPr>
          <p:cNvSpPr/>
          <p:nvPr/>
        </p:nvSpPr>
        <p:spPr bwMode="auto">
          <a:xfrm>
            <a:off x="8820631" y="2411721"/>
            <a:ext cx="2721736" cy="282755"/>
          </a:xfrm>
          <a:prstGeom prst="roundRect">
            <a:avLst/>
          </a:prstGeom>
          <a:solidFill>
            <a:srgbClr val="C00000"/>
          </a:solidFill>
          <a:ln w="25400" cap="sq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990000"/>
              </a:buClr>
              <a:buSzPct val="100000"/>
            </a:pPr>
            <a:r>
              <a:rPr lang="de-DE" sz="13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Projektvolumen: ~ 20 Mio. €</a:t>
            </a:r>
          </a:p>
        </p:txBody>
      </p:sp>
      <p:pic>
        <p:nvPicPr>
          <p:cNvPr id="50" name="Grafik 49">
            <a:extLst>
              <a:ext uri="{FF2B5EF4-FFF2-40B4-BE49-F238E27FC236}">
                <a16:creationId xmlns:a16="http://schemas.microsoft.com/office/drawing/2014/main" id="{B549A152-D47D-47A6-8A14-87D91BB5FC7A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" t="3080" r="81709" b="10923"/>
          <a:stretch/>
        </p:blipFill>
        <p:spPr>
          <a:xfrm>
            <a:off x="551384" y="3323540"/>
            <a:ext cx="705916" cy="8242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5A789F86-FEEF-4DBB-B1E2-4A64FDAA60CF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5" t="-807" r="11453" b="44323"/>
          <a:stretch/>
        </p:blipFill>
        <p:spPr>
          <a:xfrm>
            <a:off x="551385" y="5050068"/>
            <a:ext cx="705916" cy="8011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6F6227E0-587D-4F74-9374-E067084C4382}"/>
              </a:ext>
            </a:extLst>
          </p:cNvPr>
          <p:cNvSpPr/>
          <p:nvPr/>
        </p:nvSpPr>
        <p:spPr>
          <a:xfrm>
            <a:off x="1208449" y="3501767"/>
            <a:ext cx="244542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400" dirty="0">
                <a:solidFill>
                  <a:prstClr val="black"/>
                </a:solidFill>
                <a:latin typeface="Arial"/>
              </a:rPr>
              <a:t>Prof. Dr.-Ing. Frank Straube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i="1" dirty="0">
                <a:solidFill>
                  <a:prstClr val="black"/>
                </a:solidFill>
                <a:latin typeface="Arial"/>
              </a:rPr>
              <a:t>Projektleitung</a:t>
            </a:r>
            <a:endParaRPr lang="de-DE" sz="1400" i="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55" name="Rechteck 54">
            <a:extLst>
              <a:ext uri="{FF2B5EF4-FFF2-40B4-BE49-F238E27FC236}">
                <a16:creationId xmlns:a16="http://schemas.microsoft.com/office/drawing/2014/main" id="{C29C36BE-9068-45D6-A5FB-4B2F4502C9C4}"/>
              </a:ext>
            </a:extLst>
          </p:cNvPr>
          <p:cNvSpPr/>
          <p:nvPr/>
        </p:nvSpPr>
        <p:spPr>
          <a:xfrm>
            <a:off x="1208449" y="4347704"/>
            <a:ext cx="244542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400" dirty="0">
                <a:solidFill>
                  <a:prstClr val="black"/>
                </a:solidFill>
                <a:latin typeface="Arial"/>
              </a:rPr>
              <a:t>Martin Kosch, M.Sc.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i="1" dirty="0">
                <a:solidFill>
                  <a:prstClr val="black"/>
                </a:solidFill>
                <a:latin typeface="Arial"/>
              </a:rPr>
              <a:t>Wissenschaftlicher Mitarbeiter</a:t>
            </a:r>
          </a:p>
        </p:txBody>
      </p:sp>
      <p:sp>
        <p:nvSpPr>
          <p:cNvPr id="56" name="Rechteck 55">
            <a:extLst>
              <a:ext uri="{FF2B5EF4-FFF2-40B4-BE49-F238E27FC236}">
                <a16:creationId xmlns:a16="http://schemas.microsoft.com/office/drawing/2014/main" id="{CDC0FC01-6CE1-4DB5-8910-78D02938B8A5}"/>
              </a:ext>
            </a:extLst>
          </p:cNvPr>
          <p:cNvSpPr/>
          <p:nvPr/>
        </p:nvSpPr>
        <p:spPr>
          <a:xfrm>
            <a:off x="1208449" y="5171516"/>
            <a:ext cx="244542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400" dirty="0">
                <a:solidFill>
                  <a:prstClr val="black"/>
                </a:solidFill>
                <a:latin typeface="Arial"/>
              </a:rPr>
              <a:t>Julian Maas, M.Sc.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i="1" dirty="0">
                <a:solidFill>
                  <a:prstClr val="black"/>
                </a:solidFill>
                <a:latin typeface="Arial"/>
              </a:rPr>
              <a:t>Wissenschaftlicher Mitarbeiter</a:t>
            </a:r>
            <a:endParaRPr lang="de-DE" sz="1100" i="1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507A72D7-11A1-DB83-9594-1A245A0BD63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47474" y="4269267"/>
            <a:ext cx="705916" cy="67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29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39"/>
    </mc:Choice>
    <mc:Fallback xmlns="">
      <p:transition spd="slow" advTm="21139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7FB6DB1-1FAB-46E3-A5AB-D8F383A25E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CH" dirty="0"/>
              <a:t>BeIntelli – Projektrahmen</a:t>
            </a:r>
          </a:p>
        </p:txBody>
      </p:sp>
      <p:sp>
        <p:nvSpPr>
          <p:cNvPr id="26" name="Titel 25">
            <a:extLst>
              <a:ext uri="{FF2B5EF4-FFF2-40B4-BE49-F238E27FC236}">
                <a16:creationId xmlns:a16="http://schemas.microsoft.com/office/drawing/2014/main" id="{A1BD80E6-58AA-4640-820E-61737345F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>
                <a:ea typeface="ＭＳ Ｐゴシック" pitchFamily="34" charset="-128"/>
              </a:rPr>
              <a:t>Die Vier Säulen von </a:t>
            </a:r>
            <a:r>
              <a:rPr lang="de-DE" altLang="de-DE" dirty="0" err="1">
                <a:ea typeface="ＭＳ Ｐゴシック" pitchFamily="34" charset="-128"/>
              </a:rPr>
              <a:t>BeIntelli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3BEE86C-7B62-79A2-551D-8E9B39440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8269" y="343695"/>
            <a:ext cx="1769041" cy="343826"/>
          </a:xfrm>
          <a:prstGeom prst="rect">
            <a:avLst/>
          </a:prstGeom>
        </p:spPr>
      </p:pic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CE022E23-FBDB-7956-F073-5C445C8466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 dirty="0"/>
          </a:p>
        </p:txBody>
      </p:sp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6F5C94A0-0674-8897-FDE8-BE3E1C1EC045}"/>
              </a:ext>
            </a:extLst>
          </p:cNvPr>
          <p:cNvGrpSpPr/>
          <p:nvPr/>
        </p:nvGrpSpPr>
        <p:grpSpPr>
          <a:xfrm>
            <a:off x="330384" y="1215091"/>
            <a:ext cx="2714884" cy="4763015"/>
            <a:chOff x="551384" y="1215091"/>
            <a:chExt cx="2714884" cy="476301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1" name="Richtungspfeil 22">
              <a:extLst>
                <a:ext uri="{FF2B5EF4-FFF2-40B4-BE49-F238E27FC236}">
                  <a16:creationId xmlns:a16="http://schemas.microsoft.com/office/drawing/2014/main" id="{A7DC459D-E114-C6EE-CB02-E8A19BB3321C}"/>
                </a:ext>
              </a:extLst>
            </p:cNvPr>
            <p:cNvSpPr/>
            <p:nvPr/>
          </p:nvSpPr>
          <p:spPr bwMode="auto">
            <a:xfrm>
              <a:off x="551384" y="3303916"/>
              <a:ext cx="2714884" cy="2674190"/>
            </a:xfrm>
            <a:prstGeom prst="roundRect">
              <a:avLst>
                <a:gd name="adj" fmla="val 9570"/>
              </a:avLst>
            </a:prstGeom>
            <a:solidFill>
              <a:schemeClr val="bg1">
                <a:lumMod val="75000"/>
              </a:schemeClr>
            </a:solidFill>
            <a:ln w="25400" cap="sq">
              <a:noFill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400" dirty="0">
                <a:solidFill>
                  <a:prstClr val="black"/>
                </a:solidFill>
                <a:latin typeface="Arial"/>
              </a:endParaRPr>
            </a:p>
            <a:p>
              <a:pPr marL="285750" indent="-28575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endParaRPr lang="de-DE" sz="1400" dirty="0">
                <a:solidFill>
                  <a:prstClr val="black"/>
                </a:solidFill>
                <a:latin typeface="Arial"/>
              </a:endParaRPr>
            </a:p>
            <a:p>
              <a:pPr marL="285750" indent="-28575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de-DE" sz="1400" b="1" dirty="0">
                  <a:solidFill>
                    <a:prstClr val="black"/>
                  </a:solidFill>
                  <a:latin typeface="Arial"/>
                </a:rPr>
                <a:t>KI</a:t>
              </a:r>
              <a:r>
                <a:rPr lang="de-DE" sz="1400" dirty="0">
                  <a:solidFill>
                    <a:prstClr val="black"/>
                  </a:solidFill>
                  <a:latin typeface="Arial"/>
                </a:rPr>
                <a:t>-basierte, skalierbare </a:t>
              </a:r>
              <a:r>
                <a:rPr lang="de-DE" sz="1400" b="1" dirty="0">
                  <a:solidFill>
                    <a:prstClr val="black"/>
                  </a:solidFill>
                  <a:latin typeface="Arial"/>
                </a:rPr>
                <a:t>Software-Stacks</a:t>
              </a:r>
              <a:r>
                <a:rPr lang="de-DE" sz="1400" dirty="0">
                  <a:solidFill>
                    <a:prstClr val="black"/>
                  </a:solidFill>
                  <a:latin typeface="Arial"/>
                </a:rPr>
                <a:t> und </a:t>
              </a:r>
              <a:r>
                <a:rPr lang="de-DE" sz="1400" b="1" dirty="0">
                  <a:solidFill>
                    <a:prstClr val="black"/>
                  </a:solidFill>
                  <a:latin typeface="Arial"/>
                </a:rPr>
                <a:t>Werkzeuge</a:t>
              </a:r>
              <a:r>
                <a:rPr lang="de-DE" sz="1400" dirty="0">
                  <a:solidFill>
                    <a:prstClr val="black"/>
                  </a:solidFill>
                  <a:latin typeface="Arial"/>
                </a:rPr>
                <a:t> für unterschiedliche Ebenen</a:t>
              </a:r>
            </a:p>
            <a:p>
              <a:pPr marL="285750" indent="-28575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endParaRPr lang="de-DE" sz="1400" dirty="0">
                <a:solidFill>
                  <a:prstClr val="black"/>
                </a:solidFill>
                <a:latin typeface="Arial"/>
              </a:endParaRPr>
            </a:p>
            <a:p>
              <a:pPr marL="285750" indent="-28575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de-DE" sz="1400" dirty="0">
                  <a:solidFill>
                    <a:prstClr val="black"/>
                  </a:solidFill>
                  <a:latin typeface="Arial"/>
                </a:rPr>
                <a:t>verschiedene Fahrzeuge, Edge und Cloud 	      </a:t>
              </a:r>
              <a:r>
                <a:rPr lang="de-DE" sz="1400" b="1" dirty="0">
                  <a:solidFill>
                    <a:prstClr val="black"/>
                  </a:solidFill>
                  <a:latin typeface="Arial"/>
                </a:rPr>
                <a:t>(KI-Mobilitäts-OS)</a:t>
              </a:r>
            </a:p>
          </p:txBody>
        </p:sp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EA3F02C1-C34E-F505-F78F-4CE48E0D5633}"/>
                </a:ext>
              </a:extLst>
            </p:cNvPr>
            <p:cNvSpPr txBox="1"/>
            <p:nvPr/>
          </p:nvSpPr>
          <p:spPr>
            <a:xfrm>
              <a:off x="551384" y="1215091"/>
              <a:ext cx="2714884" cy="638355"/>
            </a:xfrm>
            <a:prstGeom prst="round2SameRect">
              <a:avLst>
                <a:gd name="adj1" fmla="val 39724"/>
                <a:gd name="adj2" fmla="val 0"/>
              </a:avLst>
            </a:prstGeom>
            <a:solidFill>
              <a:srgbClr val="193360"/>
            </a:solidFill>
            <a:ln w="25400" cap="sq">
              <a:noFill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>
              <a:noAutofit/>
            </a:bodyPr>
            <a:lstStyle>
              <a:defPPr>
                <a:defRPr lang="de-DE"/>
              </a:defPPr>
              <a:lvl1pPr marR="0" lvl="0"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C00000"/>
                </a:buClr>
                <a:buSzTx/>
                <a:tabLst/>
                <a:defRPr sz="1400">
                  <a:solidFill>
                    <a:schemeClr val="bg1"/>
                  </a:solidFill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</a:defRPr>
              </a:lvl9pPr>
            </a:lstStyle>
            <a:p>
              <a:r>
                <a:rPr lang="de-DE" sz="1600" b="1" dirty="0"/>
                <a:t>Technologische Innovation</a:t>
              </a:r>
            </a:p>
          </p:txBody>
        </p:sp>
        <p:pic>
          <p:nvPicPr>
            <p:cNvPr id="31" name="Grafik 30">
              <a:extLst>
                <a:ext uri="{FF2B5EF4-FFF2-40B4-BE49-F238E27FC236}">
                  <a16:creationId xmlns:a16="http://schemas.microsoft.com/office/drawing/2014/main" id="{5681FDB0-B04E-74EE-8031-CB9697CE61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6" t="3027" r="75867" b="64060"/>
            <a:stretch/>
          </p:blipFill>
          <p:spPr>
            <a:xfrm>
              <a:off x="551384" y="1858191"/>
              <a:ext cx="2714884" cy="1809923"/>
            </a:xfrm>
            <a:custGeom>
              <a:avLst/>
              <a:gdLst>
                <a:gd name="connsiteX0" fmla="*/ 0 w 2160000"/>
                <a:gd name="connsiteY0" fmla="*/ 0 h 1440000"/>
                <a:gd name="connsiteX1" fmla="*/ 2160000 w 2160000"/>
                <a:gd name="connsiteY1" fmla="*/ 0 h 1440000"/>
                <a:gd name="connsiteX2" fmla="*/ 2160000 w 2160000"/>
                <a:gd name="connsiteY2" fmla="*/ 1440000 h 1440000"/>
                <a:gd name="connsiteX3" fmla="*/ 0 w 2160000"/>
                <a:gd name="connsiteY3" fmla="*/ 1440000 h 1440000"/>
                <a:gd name="connsiteX4" fmla="*/ 0 w 2160000"/>
                <a:gd name="connsiteY4" fmla="*/ 0 h 14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0000" h="1440000">
                  <a:moveTo>
                    <a:pt x="0" y="0"/>
                  </a:moveTo>
                  <a:lnTo>
                    <a:pt x="2160000" y="0"/>
                  </a:lnTo>
                  <a:lnTo>
                    <a:pt x="2160000" y="1440000"/>
                  </a:lnTo>
                  <a:lnTo>
                    <a:pt x="0" y="1440000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82C4AAFA-CAFD-9758-B8A5-FBDA65A818CD}"/>
              </a:ext>
            </a:extLst>
          </p:cNvPr>
          <p:cNvGrpSpPr/>
          <p:nvPr/>
        </p:nvGrpSpPr>
        <p:grpSpPr>
          <a:xfrm>
            <a:off x="3269167" y="1215091"/>
            <a:ext cx="2714884" cy="4763015"/>
            <a:chOff x="3416500" y="1215091"/>
            <a:chExt cx="2714884" cy="476301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2" name="Richtungspfeil 22">
              <a:extLst>
                <a:ext uri="{FF2B5EF4-FFF2-40B4-BE49-F238E27FC236}">
                  <a16:creationId xmlns:a16="http://schemas.microsoft.com/office/drawing/2014/main" id="{90112154-DF44-686E-AC9E-E998226E95E3}"/>
                </a:ext>
              </a:extLst>
            </p:cNvPr>
            <p:cNvSpPr/>
            <p:nvPr/>
          </p:nvSpPr>
          <p:spPr bwMode="auto">
            <a:xfrm>
              <a:off x="3416500" y="3303916"/>
              <a:ext cx="2714884" cy="2674190"/>
            </a:xfrm>
            <a:prstGeom prst="roundRect">
              <a:avLst>
                <a:gd name="adj" fmla="val 9248"/>
              </a:avLst>
            </a:prstGeom>
            <a:solidFill>
              <a:schemeClr val="bg1">
                <a:lumMod val="75000"/>
              </a:schemeClr>
            </a:solidFill>
            <a:ln w="25400" cap="sq">
              <a:noFill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400" dirty="0">
                <a:solidFill>
                  <a:prstClr val="black"/>
                </a:solidFill>
                <a:latin typeface="Arial"/>
              </a:endParaRPr>
            </a:p>
            <a:p>
              <a:pPr marL="285750" indent="-285750" fontAlgn="base">
                <a:spcBef>
                  <a:spcPct val="0"/>
                </a:spcBef>
                <a:spcAft>
                  <a:spcPct val="0"/>
                </a:spcAft>
                <a:buFontTx/>
                <a:buChar char="-"/>
              </a:pPr>
              <a:endParaRPr lang="de-DE" sz="1400" b="1" dirty="0">
                <a:solidFill>
                  <a:prstClr val="black"/>
                </a:solidFill>
                <a:latin typeface="Arial"/>
              </a:endParaRPr>
            </a:p>
            <a:p>
              <a:pPr marL="285750" indent="-28575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de-DE" sz="1400" b="1" dirty="0">
                  <a:solidFill>
                    <a:prstClr val="black"/>
                  </a:solidFill>
                  <a:latin typeface="Arial"/>
                </a:rPr>
                <a:t>autonomer Fahr-funktionen</a:t>
              </a:r>
              <a:r>
                <a:rPr lang="de-DE" sz="1400" dirty="0">
                  <a:solidFill>
                    <a:prstClr val="black"/>
                  </a:solidFill>
                  <a:latin typeface="Arial"/>
                </a:rPr>
                <a:t> für </a:t>
              </a:r>
              <a:r>
                <a:rPr lang="de-DE" sz="1400" b="1" dirty="0">
                  <a:solidFill>
                    <a:prstClr val="black"/>
                  </a:solidFill>
                  <a:latin typeface="Arial"/>
                </a:rPr>
                <a:t>PKW</a:t>
              </a:r>
              <a:r>
                <a:rPr lang="de-DE" sz="1400" dirty="0">
                  <a:solidFill>
                    <a:prstClr val="black"/>
                  </a:solidFill>
                  <a:latin typeface="Arial"/>
                </a:rPr>
                <a:t>, </a:t>
              </a:r>
              <a:r>
                <a:rPr lang="de-DE" sz="1400" b="1" dirty="0">
                  <a:solidFill>
                    <a:prstClr val="black"/>
                  </a:solidFill>
                  <a:latin typeface="Arial"/>
                </a:rPr>
                <a:t>Transporter</a:t>
              </a:r>
              <a:r>
                <a:rPr lang="de-DE" sz="1400" dirty="0">
                  <a:solidFill>
                    <a:prstClr val="black"/>
                  </a:solidFill>
                  <a:latin typeface="Arial"/>
                </a:rPr>
                <a:t>, </a:t>
              </a:r>
              <a:r>
                <a:rPr lang="de-DE" sz="1400" b="1" dirty="0">
                  <a:solidFill>
                    <a:prstClr val="black"/>
                  </a:solidFill>
                  <a:latin typeface="Arial"/>
                </a:rPr>
                <a:t>Bus</a:t>
              </a:r>
              <a:r>
                <a:rPr lang="de-DE" sz="1400" dirty="0">
                  <a:solidFill>
                    <a:prstClr val="black"/>
                  </a:solidFill>
                  <a:latin typeface="Arial"/>
                </a:rPr>
                <a:t> und </a:t>
              </a:r>
              <a:r>
                <a:rPr lang="de-DE" sz="1400" b="1" dirty="0">
                  <a:solidFill>
                    <a:prstClr val="black"/>
                  </a:solidFill>
                  <a:latin typeface="Arial"/>
                </a:rPr>
                <a:t>Lieferroboter</a:t>
              </a:r>
            </a:p>
            <a:p>
              <a:pPr marL="285750" indent="-28575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endParaRPr lang="de-DE" sz="1400" dirty="0">
                <a:solidFill>
                  <a:prstClr val="black"/>
                </a:solidFill>
                <a:latin typeface="Arial"/>
              </a:endParaRPr>
            </a:p>
            <a:p>
              <a:pPr marL="285750" indent="-28575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de-DE" sz="1400" dirty="0">
                  <a:solidFill>
                    <a:prstClr val="black"/>
                  </a:solidFill>
                  <a:latin typeface="Arial"/>
                </a:rPr>
                <a:t>Mobilitäts- und Logistikszenarien  im </a:t>
              </a:r>
              <a:r>
                <a:rPr lang="de-DE" sz="1400" b="1" dirty="0">
                  <a:solidFill>
                    <a:prstClr val="black"/>
                  </a:solidFill>
                  <a:latin typeface="Arial"/>
                </a:rPr>
                <a:t>Realbetrieb</a:t>
              </a:r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CAEACA54-4C0D-A2A9-2CC9-117DBA6E7CB5}"/>
                </a:ext>
              </a:extLst>
            </p:cNvPr>
            <p:cNvSpPr txBox="1"/>
            <p:nvPr/>
          </p:nvSpPr>
          <p:spPr>
            <a:xfrm>
              <a:off x="3416500" y="1215091"/>
              <a:ext cx="2714884" cy="638355"/>
            </a:xfrm>
            <a:prstGeom prst="round2SameRect">
              <a:avLst>
                <a:gd name="adj1" fmla="val 39724"/>
                <a:gd name="adj2" fmla="val 0"/>
              </a:avLst>
            </a:prstGeom>
            <a:solidFill>
              <a:srgbClr val="193360"/>
            </a:solidFill>
            <a:ln w="25400" cap="sq">
              <a:noFill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>
              <a:noAutofit/>
            </a:bodyPr>
            <a:lstStyle>
              <a:defPPr>
                <a:defRPr lang="de-DE"/>
              </a:defPPr>
              <a:lvl1pPr marR="0" lvl="0"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C00000"/>
                </a:buClr>
                <a:buSzTx/>
                <a:tabLst/>
                <a:defRPr sz="1400">
                  <a:solidFill>
                    <a:schemeClr val="bg1"/>
                  </a:solidFill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</a:defRPr>
              </a:lvl9pPr>
            </a:lstStyle>
            <a:p>
              <a:r>
                <a:rPr lang="de-DE" sz="1600" b="1" dirty="0"/>
                <a:t>Unterschiedliche Versuchsträger</a:t>
              </a:r>
            </a:p>
          </p:txBody>
        </p:sp>
        <p:pic>
          <p:nvPicPr>
            <p:cNvPr id="32" name="Grafik 31">
              <a:extLst>
                <a:ext uri="{FF2B5EF4-FFF2-40B4-BE49-F238E27FC236}">
                  <a16:creationId xmlns:a16="http://schemas.microsoft.com/office/drawing/2014/main" id="{A5AFD463-CAE0-8143-BA46-ECFEC6F687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34" t="2898" r="51129" b="64189"/>
            <a:stretch/>
          </p:blipFill>
          <p:spPr>
            <a:xfrm>
              <a:off x="3416500" y="1854617"/>
              <a:ext cx="2714884" cy="1809923"/>
            </a:xfrm>
            <a:custGeom>
              <a:avLst/>
              <a:gdLst>
                <a:gd name="connsiteX0" fmla="*/ 0 w 2160000"/>
                <a:gd name="connsiteY0" fmla="*/ 0 h 1440000"/>
                <a:gd name="connsiteX1" fmla="*/ 2160000 w 2160000"/>
                <a:gd name="connsiteY1" fmla="*/ 0 h 1440000"/>
                <a:gd name="connsiteX2" fmla="*/ 2160000 w 2160000"/>
                <a:gd name="connsiteY2" fmla="*/ 1440000 h 1440000"/>
                <a:gd name="connsiteX3" fmla="*/ 0 w 2160000"/>
                <a:gd name="connsiteY3" fmla="*/ 1440000 h 1440000"/>
                <a:gd name="connsiteX4" fmla="*/ 0 w 2160000"/>
                <a:gd name="connsiteY4" fmla="*/ 0 h 14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0000" h="1440000">
                  <a:moveTo>
                    <a:pt x="0" y="0"/>
                  </a:moveTo>
                  <a:lnTo>
                    <a:pt x="2160000" y="0"/>
                  </a:lnTo>
                  <a:lnTo>
                    <a:pt x="2160000" y="1440000"/>
                  </a:lnTo>
                  <a:lnTo>
                    <a:pt x="0" y="1440000"/>
                  </a:lnTo>
                  <a:lnTo>
                    <a:pt x="0" y="0"/>
                  </a:lnTo>
                  <a:close/>
                </a:path>
              </a:pathLst>
            </a:custGeom>
            <a:effectLst/>
          </p:spPr>
        </p:pic>
      </p:grpSp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D5CBD54E-CC83-50D6-9D5E-2E50093ED492}"/>
              </a:ext>
            </a:extLst>
          </p:cNvPr>
          <p:cNvGrpSpPr/>
          <p:nvPr/>
        </p:nvGrpSpPr>
        <p:grpSpPr>
          <a:xfrm>
            <a:off x="6207950" y="1215091"/>
            <a:ext cx="2714884" cy="4763015"/>
            <a:chOff x="6281616" y="1215091"/>
            <a:chExt cx="2714884" cy="476301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3" name="Richtungspfeil 22">
              <a:extLst>
                <a:ext uri="{FF2B5EF4-FFF2-40B4-BE49-F238E27FC236}">
                  <a16:creationId xmlns:a16="http://schemas.microsoft.com/office/drawing/2014/main" id="{33E13A03-06D9-2FBA-6557-A7A1B51CC710}"/>
                </a:ext>
              </a:extLst>
            </p:cNvPr>
            <p:cNvSpPr/>
            <p:nvPr/>
          </p:nvSpPr>
          <p:spPr bwMode="auto">
            <a:xfrm>
              <a:off x="6281616" y="3303916"/>
              <a:ext cx="2714884" cy="2674190"/>
            </a:xfrm>
            <a:prstGeom prst="roundRect">
              <a:avLst>
                <a:gd name="adj" fmla="val 9570"/>
              </a:avLst>
            </a:prstGeom>
            <a:solidFill>
              <a:schemeClr val="bg1">
                <a:lumMod val="75000"/>
              </a:schemeClr>
            </a:solidFill>
            <a:ln w="25400" cap="sq">
              <a:noFill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400" dirty="0">
                <a:solidFill>
                  <a:prstClr val="black"/>
                </a:solidFill>
                <a:latin typeface="Arial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400" dirty="0">
                <a:solidFill>
                  <a:prstClr val="black"/>
                </a:solidFill>
                <a:latin typeface="Arial"/>
              </a:endParaRPr>
            </a:p>
            <a:p>
              <a:pPr marL="285750" indent="-28575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de-DE" sz="1400" b="1" dirty="0">
                  <a:solidFill>
                    <a:prstClr val="black"/>
                  </a:solidFill>
                  <a:latin typeface="Arial"/>
                </a:rPr>
                <a:t>Plattform-ökonomie</a:t>
              </a:r>
              <a:r>
                <a:rPr lang="de-DE" sz="1400" dirty="0">
                  <a:solidFill>
                    <a:prstClr val="black"/>
                  </a:solidFill>
                  <a:latin typeface="Arial"/>
                </a:rPr>
                <a:t> und </a:t>
              </a:r>
              <a:r>
                <a:rPr lang="de-DE" sz="1400" b="1" dirty="0">
                  <a:solidFill>
                    <a:prstClr val="black"/>
                  </a:solidFill>
                  <a:latin typeface="Arial"/>
                </a:rPr>
                <a:t>digitale Ökosysteme </a:t>
              </a:r>
              <a:r>
                <a:rPr lang="de-DE" sz="1400" dirty="0">
                  <a:solidFill>
                    <a:prstClr val="black"/>
                  </a:solidFill>
                  <a:latin typeface="Arial"/>
                </a:rPr>
                <a:t>auf Basis bereitgestellter </a:t>
              </a:r>
              <a:r>
                <a:rPr lang="de-DE" sz="1400" b="1" dirty="0">
                  <a:solidFill>
                    <a:prstClr val="black"/>
                  </a:solidFill>
                  <a:latin typeface="Arial"/>
                </a:rPr>
                <a:t>Daten</a:t>
              </a:r>
            </a:p>
            <a:p>
              <a:pPr marL="285750" indent="-28575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endParaRPr lang="de-DE" sz="1400" b="1" dirty="0">
                <a:solidFill>
                  <a:prstClr val="black"/>
                </a:solidFill>
                <a:latin typeface="Arial"/>
              </a:endParaRPr>
            </a:p>
            <a:p>
              <a:pPr marL="285750" indent="-28575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de-DE" sz="1400" dirty="0">
                  <a:solidFill>
                    <a:prstClr val="black"/>
                  </a:solidFill>
                  <a:latin typeface="Arial"/>
                </a:rPr>
                <a:t>Einbindung, Test und Validierung von </a:t>
              </a:r>
              <a:r>
                <a:rPr lang="de-DE" sz="1400" b="1" dirty="0">
                  <a:solidFill>
                    <a:prstClr val="black"/>
                  </a:solidFill>
                  <a:latin typeface="Arial"/>
                </a:rPr>
                <a:t>KI-Lösungen </a:t>
              </a:r>
              <a:r>
                <a:rPr lang="de-DE" sz="1400" dirty="0">
                  <a:solidFill>
                    <a:prstClr val="black"/>
                  </a:solidFill>
                  <a:latin typeface="Arial"/>
                </a:rPr>
                <a:t>(KI-Modelle und Dienst)</a:t>
              </a:r>
            </a:p>
          </p:txBody>
        </p:sp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402CF784-AD55-FC53-B4B5-99D52E9E34C1}"/>
                </a:ext>
              </a:extLst>
            </p:cNvPr>
            <p:cNvSpPr txBox="1"/>
            <p:nvPr/>
          </p:nvSpPr>
          <p:spPr>
            <a:xfrm>
              <a:off x="6281616" y="1215091"/>
              <a:ext cx="2714884" cy="638355"/>
            </a:xfrm>
            <a:prstGeom prst="round2SameRect">
              <a:avLst>
                <a:gd name="adj1" fmla="val 39724"/>
                <a:gd name="adj2" fmla="val 0"/>
              </a:avLst>
            </a:prstGeom>
            <a:solidFill>
              <a:srgbClr val="193360"/>
            </a:solidFill>
            <a:ln w="25400" cap="sq">
              <a:noFill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>
              <a:noAutofit/>
            </a:bodyPr>
            <a:lstStyle>
              <a:defPPr>
                <a:defRPr lang="de-DE"/>
              </a:defPPr>
              <a:lvl1pPr marR="0" lvl="0"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C00000"/>
                </a:buClr>
                <a:buSzTx/>
                <a:tabLst/>
                <a:defRPr sz="1400">
                  <a:solidFill>
                    <a:schemeClr val="bg1"/>
                  </a:solidFill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</a:defRPr>
              </a:lvl9pPr>
            </a:lstStyle>
            <a:p>
              <a:r>
                <a:rPr lang="de-DE" sz="1600" b="1" dirty="0"/>
                <a:t>Plattformökonomie</a:t>
              </a:r>
            </a:p>
          </p:txBody>
        </p:sp>
        <p:pic>
          <p:nvPicPr>
            <p:cNvPr id="33" name="Grafik 32">
              <a:extLst>
                <a:ext uri="{FF2B5EF4-FFF2-40B4-BE49-F238E27FC236}">
                  <a16:creationId xmlns:a16="http://schemas.microsoft.com/office/drawing/2014/main" id="{3574A9FB-8E76-AC72-51FB-E5FDE23EC2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16" t="3090" r="26048" b="63996"/>
            <a:stretch/>
          </p:blipFill>
          <p:spPr>
            <a:xfrm>
              <a:off x="6281616" y="1854617"/>
              <a:ext cx="2714884" cy="1809923"/>
            </a:xfrm>
            <a:custGeom>
              <a:avLst/>
              <a:gdLst>
                <a:gd name="connsiteX0" fmla="*/ 0 w 2160000"/>
                <a:gd name="connsiteY0" fmla="*/ 0 h 1440000"/>
                <a:gd name="connsiteX1" fmla="*/ 2160000 w 2160000"/>
                <a:gd name="connsiteY1" fmla="*/ 0 h 1440000"/>
                <a:gd name="connsiteX2" fmla="*/ 2160000 w 2160000"/>
                <a:gd name="connsiteY2" fmla="*/ 1440000 h 1440000"/>
                <a:gd name="connsiteX3" fmla="*/ 0 w 2160000"/>
                <a:gd name="connsiteY3" fmla="*/ 1440000 h 1440000"/>
                <a:gd name="connsiteX4" fmla="*/ 0 w 2160000"/>
                <a:gd name="connsiteY4" fmla="*/ 0 h 14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0000" h="1440000">
                  <a:moveTo>
                    <a:pt x="0" y="0"/>
                  </a:moveTo>
                  <a:lnTo>
                    <a:pt x="2160000" y="0"/>
                  </a:lnTo>
                  <a:lnTo>
                    <a:pt x="2160000" y="1440000"/>
                  </a:lnTo>
                  <a:lnTo>
                    <a:pt x="0" y="1440000"/>
                  </a:lnTo>
                  <a:lnTo>
                    <a:pt x="0" y="0"/>
                  </a:lnTo>
                  <a:close/>
                </a:path>
              </a:pathLst>
            </a:custGeom>
            <a:effectLst/>
          </p:spPr>
        </p:pic>
      </p:grpSp>
      <p:grpSp>
        <p:nvGrpSpPr>
          <p:cNvPr id="39" name="Gruppieren 38">
            <a:extLst>
              <a:ext uri="{FF2B5EF4-FFF2-40B4-BE49-F238E27FC236}">
                <a16:creationId xmlns:a16="http://schemas.microsoft.com/office/drawing/2014/main" id="{1CF47574-C3FC-8F02-8B1C-49F7B73FFF37}"/>
              </a:ext>
            </a:extLst>
          </p:cNvPr>
          <p:cNvGrpSpPr/>
          <p:nvPr/>
        </p:nvGrpSpPr>
        <p:grpSpPr>
          <a:xfrm>
            <a:off x="9146732" y="1215091"/>
            <a:ext cx="2714884" cy="4763015"/>
            <a:chOff x="9146732" y="1215091"/>
            <a:chExt cx="2714884" cy="476301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ichtungspfeil 22">
              <a:extLst>
                <a:ext uri="{FF2B5EF4-FFF2-40B4-BE49-F238E27FC236}">
                  <a16:creationId xmlns:a16="http://schemas.microsoft.com/office/drawing/2014/main" id="{3D0EA9FC-1503-43B6-AB56-3C2710312302}"/>
                </a:ext>
              </a:extLst>
            </p:cNvPr>
            <p:cNvSpPr/>
            <p:nvPr/>
          </p:nvSpPr>
          <p:spPr bwMode="auto">
            <a:xfrm>
              <a:off x="9146732" y="3303916"/>
              <a:ext cx="2714884" cy="2674190"/>
            </a:xfrm>
            <a:prstGeom prst="roundRect">
              <a:avLst>
                <a:gd name="adj" fmla="val 9248"/>
              </a:avLst>
            </a:prstGeom>
            <a:solidFill>
              <a:schemeClr val="bg1">
                <a:lumMod val="75000"/>
              </a:schemeClr>
            </a:solidFill>
            <a:ln w="25400" cap="sq">
              <a:noFill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400" dirty="0">
                <a:solidFill>
                  <a:prstClr val="black"/>
                </a:solidFill>
                <a:latin typeface="Arial"/>
              </a:endParaRPr>
            </a:p>
            <a:p>
              <a:pPr marL="285750" indent="-28575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endParaRPr lang="de-DE" sz="1400" dirty="0">
                <a:solidFill>
                  <a:prstClr val="black"/>
                </a:solidFill>
                <a:latin typeface="Arial"/>
              </a:endParaRPr>
            </a:p>
            <a:p>
              <a:pPr marL="285750" indent="-28575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de-DE" sz="1400" dirty="0">
                  <a:solidFill>
                    <a:prstClr val="black"/>
                  </a:solidFill>
                  <a:latin typeface="Arial"/>
                </a:rPr>
                <a:t>Informieren, Bereitstellen und </a:t>
              </a:r>
              <a:r>
                <a:rPr lang="de-DE" sz="1400" b="1" dirty="0">
                  <a:solidFill>
                    <a:prstClr val="black"/>
                  </a:solidFill>
                  <a:latin typeface="Arial"/>
                </a:rPr>
                <a:t>gesellschaftlicher</a:t>
              </a:r>
              <a:r>
                <a:rPr lang="de-DE" sz="1400" dirty="0">
                  <a:solidFill>
                    <a:prstClr val="black"/>
                  </a:solidFill>
                  <a:latin typeface="Arial"/>
                </a:rPr>
                <a:t> </a:t>
              </a:r>
              <a:r>
                <a:rPr lang="de-DE" sz="1400" b="1" dirty="0">
                  <a:solidFill>
                    <a:prstClr val="black"/>
                  </a:solidFill>
                  <a:latin typeface="Arial"/>
                </a:rPr>
                <a:t>Dialog</a:t>
              </a:r>
              <a:r>
                <a:rPr lang="de-DE" sz="1400" dirty="0">
                  <a:solidFill>
                    <a:prstClr val="black"/>
                  </a:solidFill>
                  <a:latin typeface="Arial"/>
                </a:rPr>
                <a:t> </a:t>
              </a:r>
            </a:p>
            <a:p>
              <a:pPr marL="285750" indent="-28575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endParaRPr lang="de-DE" sz="1400" dirty="0">
                <a:solidFill>
                  <a:prstClr val="black"/>
                </a:solidFill>
                <a:latin typeface="Arial"/>
              </a:endParaRPr>
            </a:p>
            <a:p>
              <a:pPr marL="285750" indent="-28575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endParaRPr lang="de-DE" sz="1400" dirty="0">
                <a:solidFill>
                  <a:prstClr val="black"/>
                </a:solidFill>
                <a:latin typeface="Arial"/>
              </a:endParaRPr>
            </a:p>
            <a:p>
              <a:pPr marL="285750" indent="-28575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de-DE" sz="1400" dirty="0">
                  <a:solidFill>
                    <a:prstClr val="black"/>
                  </a:solidFill>
                </a:rPr>
                <a:t>Erlebbarkeit durch </a:t>
              </a:r>
              <a:r>
                <a:rPr lang="de-DE" sz="1400" b="1" dirty="0">
                  <a:solidFill>
                    <a:prstClr val="black"/>
                  </a:solidFill>
                  <a:latin typeface="Arial"/>
                </a:rPr>
                <a:t>Schaufenster-szenarien</a:t>
              </a:r>
              <a:r>
                <a:rPr lang="de-DE" sz="1400" dirty="0">
                  <a:solidFill>
                    <a:prstClr val="black"/>
                  </a:solidFill>
                  <a:latin typeface="Arial"/>
                </a:rPr>
                <a:t> für die Öffentlichkeit im Realbetrieb</a:t>
              </a:r>
              <a:endParaRPr lang="de-DE" sz="1400" b="1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E25C8037-AF5F-9AC2-C283-B8451DE38566}"/>
                </a:ext>
              </a:extLst>
            </p:cNvPr>
            <p:cNvSpPr txBox="1"/>
            <p:nvPr/>
          </p:nvSpPr>
          <p:spPr>
            <a:xfrm>
              <a:off x="9146732" y="1215091"/>
              <a:ext cx="2714884" cy="638355"/>
            </a:xfrm>
            <a:prstGeom prst="round2SameRect">
              <a:avLst>
                <a:gd name="adj1" fmla="val 39724"/>
                <a:gd name="adj2" fmla="val 0"/>
              </a:avLst>
            </a:prstGeom>
            <a:solidFill>
              <a:srgbClr val="193360"/>
            </a:solidFill>
            <a:ln w="25400" cap="sq">
              <a:noFill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>
              <a:noAutofit/>
            </a:bodyPr>
            <a:lstStyle>
              <a:defPPr>
                <a:defRPr lang="de-DE"/>
              </a:defPPr>
              <a:lvl1pPr marR="0" lvl="0"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C00000"/>
                </a:buClr>
                <a:buSzTx/>
                <a:tabLst/>
                <a:defRPr sz="1400">
                  <a:solidFill>
                    <a:schemeClr val="bg1"/>
                  </a:solidFill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</a:defRPr>
              </a:lvl9pPr>
            </a:lstStyle>
            <a:p>
              <a:r>
                <a:rPr lang="de-DE" sz="1600" b="1" dirty="0"/>
                <a:t>Gesellschaftliche Partizipation</a:t>
              </a:r>
            </a:p>
          </p:txBody>
        </p:sp>
        <p:pic>
          <p:nvPicPr>
            <p:cNvPr id="34" name="Grafik 33">
              <a:extLst>
                <a:ext uri="{FF2B5EF4-FFF2-40B4-BE49-F238E27FC236}">
                  <a16:creationId xmlns:a16="http://schemas.microsoft.com/office/drawing/2014/main" id="{BC2302D5-2475-21C7-32AD-5F748F4E2E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906" t="3612" r="1058" b="63474"/>
            <a:stretch/>
          </p:blipFill>
          <p:spPr>
            <a:xfrm>
              <a:off x="9146732" y="1853446"/>
              <a:ext cx="2714884" cy="1809923"/>
            </a:xfrm>
            <a:custGeom>
              <a:avLst/>
              <a:gdLst>
                <a:gd name="connsiteX0" fmla="*/ 0 w 2160000"/>
                <a:gd name="connsiteY0" fmla="*/ 0 h 1440000"/>
                <a:gd name="connsiteX1" fmla="*/ 2160000 w 2160000"/>
                <a:gd name="connsiteY1" fmla="*/ 0 h 1440000"/>
                <a:gd name="connsiteX2" fmla="*/ 2160000 w 2160000"/>
                <a:gd name="connsiteY2" fmla="*/ 1440000 h 1440000"/>
                <a:gd name="connsiteX3" fmla="*/ 0 w 2160000"/>
                <a:gd name="connsiteY3" fmla="*/ 1440000 h 1440000"/>
                <a:gd name="connsiteX4" fmla="*/ 0 w 2160000"/>
                <a:gd name="connsiteY4" fmla="*/ 0 h 14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0000" h="1440000">
                  <a:moveTo>
                    <a:pt x="0" y="0"/>
                  </a:moveTo>
                  <a:lnTo>
                    <a:pt x="2160000" y="0"/>
                  </a:lnTo>
                  <a:lnTo>
                    <a:pt x="2160000" y="1440000"/>
                  </a:lnTo>
                  <a:lnTo>
                    <a:pt x="0" y="1440000"/>
                  </a:lnTo>
                  <a:lnTo>
                    <a:pt x="0" y="0"/>
                  </a:lnTo>
                  <a:close/>
                </a:path>
              </a:pathLst>
            </a:custGeom>
            <a:effectLst/>
          </p:spPr>
        </p:pic>
      </p:grpSp>
    </p:spTree>
    <p:extLst>
      <p:ext uri="{BB962C8B-B14F-4D97-AF65-F5344CB8AC3E}">
        <p14:creationId xmlns:p14="http://schemas.microsoft.com/office/powerpoint/2010/main" val="123203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86"/>
    </mc:Choice>
    <mc:Fallback xmlns="">
      <p:transition spd="slow" advTm="14286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7FB6DB1-1FAB-46E3-A5AB-D8F383A25E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CH" dirty="0"/>
              <a:t>BeIntelli – Teilprojekt Logistik</a:t>
            </a:r>
          </a:p>
        </p:txBody>
      </p:sp>
      <p:sp>
        <p:nvSpPr>
          <p:cNvPr id="26" name="Titel 25">
            <a:extLst>
              <a:ext uri="{FF2B5EF4-FFF2-40B4-BE49-F238E27FC236}">
                <a16:creationId xmlns:a16="http://schemas.microsoft.com/office/drawing/2014/main" id="{A1BD80E6-58AA-4640-820E-61737345F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>
                <a:ea typeface="ＭＳ Ｐゴシック" pitchFamily="34" charset="-128"/>
              </a:rPr>
              <a:t>Aufgabenfelder des Fachgebiet Logistik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3BEE86C-7B62-79A2-551D-8E9B39440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8269" y="343695"/>
            <a:ext cx="1769041" cy="343826"/>
          </a:xfrm>
          <a:prstGeom prst="rect">
            <a:avLst/>
          </a:prstGeom>
        </p:spPr>
      </p:pic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860F159B-5212-6842-B5E0-A377BE5528A7}"/>
              </a:ext>
            </a:extLst>
          </p:cNvPr>
          <p:cNvGrpSpPr/>
          <p:nvPr/>
        </p:nvGrpSpPr>
        <p:grpSpPr>
          <a:xfrm>
            <a:off x="8168372" y="1437633"/>
            <a:ext cx="3448008" cy="4414581"/>
            <a:chOff x="8168372" y="1437633"/>
            <a:chExt cx="3448008" cy="441458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9" name="Grafik 28" descr="Ein Bild, das Boden, drinnen, Katze, weiß enthält.&#10;&#10;Automatisch generierte Beschreibung">
              <a:extLst>
                <a:ext uri="{FF2B5EF4-FFF2-40B4-BE49-F238E27FC236}">
                  <a16:creationId xmlns:a16="http://schemas.microsoft.com/office/drawing/2014/main" id="{AF43E84B-BFFD-4E0B-810C-A2F28FB5E4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196"/>
            <a:stretch/>
          </p:blipFill>
          <p:spPr>
            <a:xfrm>
              <a:off x="8168373" y="1437633"/>
              <a:ext cx="3448007" cy="2322346"/>
            </a:xfrm>
            <a:prstGeom prst="rect">
              <a:avLst/>
            </a:prstGeom>
          </p:spPr>
        </p:pic>
        <p:pic>
          <p:nvPicPr>
            <p:cNvPr id="46" name="Grafik 45" descr="Ein Bild, das Boden enthält.&#10;&#10;Automatisch generierte Beschreibung">
              <a:extLst>
                <a:ext uri="{FF2B5EF4-FFF2-40B4-BE49-F238E27FC236}">
                  <a16:creationId xmlns:a16="http://schemas.microsoft.com/office/drawing/2014/main" id="{00C07374-0E7A-4D7E-B6EF-2614563657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378"/>
            <a:stretch/>
          </p:blipFill>
          <p:spPr>
            <a:xfrm>
              <a:off x="8168372" y="3741455"/>
              <a:ext cx="3448008" cy="2110759"/>
            </a:xfrm>
            <a:prstGeom prst="rect">
              <a:avLst/>
            </a:prstGeom>
            <a:effectLst/>
          </p:spPr>
        </p:pic>
      </p:grp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CE022E23-FBDB-7956-F073-5C445C8466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6" name="Richtungspfeil 22">
            <a:extLst>
              <a:ext uri="{FF2B5EF4-FFF2-40B4-BE49-F238E27FC236}">
                <a16:creationId xmlns:a16="http://schemas.microsoft.com/office/drawing/2014/main" id="{1A723836-59D3-4AE1-A99F-05899809F194}"/>
              </a:ext>
            </a:extLst>
          </p:cNvPr>
          <p:cNvSpPr/>
          <p:nvPr/>
        </p:nvSpPr>
        <p:spPr bwMode="auto">
          <a:xfrm>
            <a:off x="4361759" y="1739774"/>
            <a:ext cx="3448006" cy="684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25400" cap="sq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no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400" b="1">
                <a:solidFill>
                  <a:prstClr val="black"/>
                </a:solidFill>
              </a:rPr>
              <a:t>Gestaltung autonomer </a:t>
            </a:r>
            <a:r>
              <a:rPr lang="de-DE" sz="1400">
                <a:solidFill>
                  <a:prstClr val="black"/>
                </a:solidFill>
              </a:rPr>
              <a:t>B2B &amp; B2C </a:t>
            </a:r>
            <a:r>
              <a:rPr lang="de-DE" sz="1400" b="1">
                <a:solidFill>
                  <a:prstClr val="black"/>
                </a:solidFill>
              </a:rPr>
              <a:t>Zustellprozesse</a:t>
            </a:r>
            <a:r>
              <a:rPr lang="de-DE" sz="1400">
                <a:solidFill>
                  <a:prstClr val="black"/>
                </a:solidFill>
              </a:rPr>
              <a:t>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400">
                <a:solidFill>
                  <a:prstClr val="black"/>
                </a:solidFill>
              </a:rPr>
              <a:t>(Paket-, Essenslieferung)</a:t>
            </a:r>
            <a:endParaRPr lang="de-DE" sz="1400" b="1" dirty="0">
              <a:solidFill>
                <a:prstClr val="black"/>
              </a:solidFill>
            </a:endParaRPr>
          </a:p>
        </p:txBody>
      </p:sp>
      <p:sp>
        <p:nvSpPr>
          <p:cNvPr id="17" name="Richtungspfeil 23">
            <a:extLst>
              <a:ext uri="{FF2B5EF4-FFF2-40B4-BE49-F238E27FC236}">
                <a16:creationId xmlns:a16="http://schemas.microsoft.com/office/drawing/2014/main" id="{14586C21-2CA8-49B6-9B8C-BEB1955EF6FA}"/>
              </a:ext>
            </a:extLst>
          </p:cNvPr>
          <p:cNvSpPr/>
          <p:nvPr/>
        </p:nvSpPr>
        <p:spPr bwMode="auto">
          <a:xfrm>
            <a:off x="4361759" y="2596884"/>
            <a:ext cx="3448006" cy="684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25400" cap="sq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Mitgestaltung</a:t>
            </a:r>
            <a:r>
              <a:rPr kumimoji="0" lang="de-DE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autonomer Lieferfahrzeuge und -roboter</a:t>
            </a:r>
          </a:p>
        </p:txBody>
      </p:sp>
      <p:sp>
        <p:nvSpPr>
          <p:cNvPr id="18" name="Richtungspfeil 26">
            <a:extLst>
              <a:ext uri="{FF2B5EF4-FFF2-40B4-BE49-F238E27FC236}">
                <a16:creationId xmlns:a16="http://schemas.microsoft.com/office/drawing/2014/main" id="{41C9CB16-C213-4787-981B-19E41E4005B4}"/>
              </a:ext>
            </a:extLst>
          </p:cNvPr>
          <p:cNvSpPr/>
          <p:nvPr/>
        </p:nvSpPr>
        <p:spPr bwMode="auto">
          <a:xfrm>
            <a:off x="4363012" y="3453994"/>
            <a:ext cx="3448006" cy="684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25400" cap="sq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no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400" b="1" dirty="0">
                <a:solidFill>
                  <a:prstClr val="black"/>
                </a:solidFill>
              </a:rPr>
              <a:t>Begleitung</a:t>
            </a:r>
            <a:r>
              <a:rPr lang="de-DE" sz="1400" dirty="0">
                <a:solidFill>
                  <a:prstClr val="black"/>
                </a:solidFill>
              </a:rPr>
              <a:t> zielgerichteter </a:t>
            </a:r>
            <a:r>
              <a:rPr lang="de-DE" sz="1400" b="1" dirty="0">
                <a:solidFill>
                  <a:prstClr val="black"/>
                </a:solidFill>
              </a:rPr>
              <a:t>Praxiserprobung</a:t>
            </a:r>
          </a:p>
        </p:txBody>
      </p:sp>
      <p:sp>
        <p:nvSpPr>
          <p:cNvPr id="19" name="Richtungspfeil 25">
            <a:extLst>
              <a:ext uri="{FF2B5EF4-FFF2-40B4-BE49-F238E27FC236}">
                <a16:creationId xmlns:a16="http://schemas.microsoft.com/office/drawing/2014/main" id="{7FD724FC-6C00-40A5-B08A-586C12B44281}"/>
              </a:ext>
            </a:extLst>
          </p:cNvPr>
          <p:cNvSpPr/>
          <p:nvPr/>
        </p:nvSpPr>
        <p:spPr bwMode="auto">
          <a:xfrm>
            <a:off x="4371997" y="5168214"/>
            <a:ext cx="3448006" cy="684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25400" cap="sq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no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400" b="1" dirty="0">
                <a:solidFill>
                  <a:prstClr val="black"/>
                </a:solidFill>
              </a:rPr>
              <a:t>Dialog</a:t>
            </a:r>
            <a:r>
              <a:rPr lang="de-DE" sz="1400" dirty="0">
                <a:solidFill>
                  <a:prstClr val="black"/>
                </a:solidFill>
              </a:rPr>
              <a:t> mit Bevölkerung (u.a. über den Logistikraum im ZEKI)</a:t>
            </a:r>
            <a:endParaRPr lang="de-DE" sz="1400" b="1" dirty="0">
              <a:solidFill>
                <a:prstClr val="black"/>
              </a:solidFill>
            </a:endParaRPr>
          </a:p>
        </p:txBody>
      </p:sp>
      <p:sp>
        <p:nvSpPr>
          <p:cNvPr id="20" name="Richtungspfeil 24">
            <a:extLst>
              <a:ext uri="{FF2B5EF4-FFF2-40B4-BE49-F238E27FC236}">
                <a16:creationId xmlns:a16="http://schemas.microsoft.com/office/drawing/2014/main" id="{0BD08AF4-C2C7-4296-89D8-994E72041C0C}"/>
              </a:ext>
            </a:extLst>
          </p:cNvPr>
          <p:cNvSpPr/>
          <p:nvPr/>
        </p:nvSpPr>
        <p:spPr bwMode="auto">
          <a:xfrm>
            <a:off x="4371997" y="4311104"/>
            <a:ext cx="3448006" cy="684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25400" cap="sq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400" b="1" dirty="0">
                <a:solidFill>
                  <a:prstClr val="black"/>
                </a:solidFill>
              </a:rPr>
              <a:t>Konzeptionierung</a:t>
            </a:r>
            <a:r>
              <a:rPr lang="de-DE" sz="1400" dirty="0">
                <a:solidFill>
                  <a:prstClr val="black"/>
                </a:solidFill>
              </a:rPr>
              <a:t> Fördersystem mit Praxispartner</a:t>
            </a:r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2B655FC-7DC1-7DBC-710C-7420B5A9D0BA}"/>
              </a:ext>
            </a:extLst>
          </p:cNvPr>
          <p:cNvSpPr txBox="1"/>
          <p:nvPr/>
        </p:nvSpPr>
        <p:spPr>
          <a:xfrm>
            <a:off x="4359877" y="1165364"/>
            <a:ext cx="3448006" cy="401300"/>
          </a:xfrm>
          <a:prstGeom prst="round2SameRect">
            <a:avLst>
              <a:gd name="adj1" fmla="val 39724"/>
              <a:gd name="adj2" fmla="val 0"/>
            </a:avLst>
          </a:prstGeom>
          <a:solidFill>
            <a:srgbClr val="193360"/>
          </a:solidFill>
          <a:ln w="25400" cap="sq">
            <a:noFill/>
            <a:miter lim="800000"/>
          </a:ln>
          <a:effectLst>
            <a:outerShdw blurRad="177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noAutofit/>
          </a:bodyPr>
          <a:lstStyle>
            <a:defPPr>
              <a:defRPr lang="de-DE"/>
            </a:defPPr>
            <a:lvl1pPr marR="0" lvl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tabLst/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de-DE" sz="1600" b="1" dirty="0"/>
              <a:t>Unsere Aufgaben (Auszug)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5D17AF0-4DAD-1999-60EF-D323D8BCDC10}"/>
              </a:ext>
            </a:extLst>
          </p:cNvPr>
          <p:cNvSpPr txBox="1"/>
          <p:nvPr/>
        </p:nvSpPr>
        <p:spPr>
          <a:xfrm>
            <a:off x="8168372" y="1165364"/>
            <a:ext cx="3448006" cy="401300"/>
          </a:xfrm>
          <a:prstGeom prst="round2SameRect">
            <a:avLst>
              <a:gd name="adj1" fmla="val 39724"/>
              <a:gd name="adj2" fmla="val 0"/>
            </a:avLst>
          </a:prstGeom>
          <a:solidFill>
            <a:srgbClr val="193360"/>
          </a:solidFill>
          <a:ln w="25400" cap="sq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noAutofit/>
          </a:bodyPr>
          <a:lstStyle>
            <a:defPPr>
              <a:defRPr lang="de-DE"/>
            </a:defPPr>
            <a:lvl1pPr marR="0" lvl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tabLst/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de-DE" sz="1600" b="1" dirty="0"/>
              <a:t>Schaufenster und Erlebbarkeit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D1491888-4C0C-AC41-E6F8-D166E36F95E2}"/>
              </a:ext>
            </a:extLst>
          </p:cNvPr>
          <p:cNvGrpSpPr/>
          <p:nvPr/>
        </p:nvGrpSpPr>
        <p:grpSpPr>
          <a:xfrm>
            <a:off x="551381" y="1165364"/>
            <a:ext cx="3474657" cy="4688286"/>
            <a:chOff x="551381" y="1165364"/>
            <a:chExt cx="3474657" cy="4688286"/>
          </a:xfrm>
          <a:effectLst/>
        </p:grpSpPr>
        <p:grpSp>
          <p:nvGrpSpPr>
            <p:cNvPr id="12" name="Gruppieren 11">
              <a:extLst>
                <a:ext uri="{FF2B5EF4-FFF2-40B4-BE49-F238E27FC236}">
                  <a16:creationId xmlns:a16="http://schemas.microsoft.com/office/drawing/2014/main" id="{85994821-85A9-AF2E-4712-D592B169AEDE}"/>
                </a:ext>
              </a:extLst>
            </p:cNvPr>
            <p:cNvGrpSpPr/>
            <p:nvPr/>
          </p:nvGrpSpPr>
          <p:grpSpPr>
            <a:xfrm>
              <a:off x="551381" y="1566664"/>
              <a:ext cx="3474657" cy="4286986"/>
              <a:chOff x="570430" y="1566664"/>
              <a:chExt cx="3455568" cy="4286986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11" name="Grafik 10">
                <a:extLst>
                  <a:ext uri="{FF2B5EF4-FFF2-40B4-BE49-F238E27FC236}">
                    <a16:creationId xmlns:a16="http://schemas.microsoft.com/office/drawing/2014/main" id="{291D5F8D-2514-42E9-BA4E-4A4FD43AB0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882" b="16988"/>
              <a:stretch/>
            </p:blipFill>
            <p:spPr>
              <a:xfrm>
                <a:off x="570434" y="1950827"/>
                <a:ext cx="3448008" cy="3902823"/>
              </a:xfrm>
              <a:prstGeom prst="rect">
                <a:avLst/>
              </a:prstGeom>
              <a:effectLst/>
            </p:spPr>
          </p:pic>
          <p:pic>
            <p:nvPicPr>
              <p:cNvPr id="45" name="Grafik 44">
                <a:extLst>
                  <a:ext uri="{FF2B5EF4-FFF2-40B4-BE49-F238E27FC236}">
                    <a16:creationId xmlns:a16="http://schemas.microsoft.com/office/drawing/2014/main" id="{ABE94B13-4683-4878-84BB-43AC4D7DA9C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6180" r="-6804"/>
              <a:stretch/>
            </p:blipFill>
            <p:spPr>
              <a:xfrm>
                <a:off x="570430" y="1566664"/>
                <a:ext cx="3455568" cy="1643067"/>
              </a:xfrm>
              <a:prstGeom prst="rect">
                <a:avLst/>
              </a:prstGeom>
              <a:solidFill>
                <a:schemeClr val="bg1"/>
              </a:solidFill>
              <a:effectLst/>
            </p:spPr>
          </p:pic>
        </p:grpSp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23EC7A7D-68F5-219D-F3D1-32F8EFD80602}"/>
                </a:ext>
              </a:extLst>
            </p:cNvPr>
            <p:cNvSpPr txBox="1"/>
            <p:nvPr/>
          </p:nvSpPr>
          <p:spPr>
            <a:xfrm>
              <a:off x="551385" y="1165364"/>
              <a:ext cx="3467056" cy="401300"/>
            </a:xfrm>
            <a:prstGeom prst="round2SameRect">
              <a:avLst>
                <a:gd name="adj1" fmla="val 39724"/>
                <a:gd name="adj2" fmla="val 0"/>
              </a:avLst>
            </a:prstGeom>
            <a:solidFill>
              <a:srgbClr val="193360"/>
            </a:solidFill>
            <a:ln w="25400" cap="sq">
              <a:noFill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>
              <a:noAutofit/>
            </a:bodyPr>
            <a:lstStyle>
              <a:defPPr>
                <a:defRPr lang="de-DE"/>
              </a:defPPr>
              <a:lvl1pPr marR="0" lvl="0"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C00000"/>
                </a:buClr>
                <a:buSzTx/>
                <a:tabLst/>
                <a:defRPr sz="1400">
                  <a:solidFill>
                    <a:schemeClr val="bg1"/>
                  </a:solidFill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</a:defRPr>
              </a:lvl9pPr>
            </a:lstStyle>
            <a:p>
              <a:r>
                <a:rPr lang="de-DE" sz="1600" b="1" dirty="0"/>
                <a:t>Verschiedene Versuchsträger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6347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65"/>
    </mc:Choice>
    <mc:Fallback xmlns="">
      <p:transition spd="slow" advTm="17765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platzhalter 32">
            <a:extLst>
              <a:ext uri="{FF2B5EF4-FFF2-40B4-BE49-F238E27FC236}">
                <a16:creationId xmlns:a16="http://schemas.microsoft.com/office/drawing/2014/main" id="{F482608D-0092-40C4-9C78-53721331AF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CH" dirty="0" err="1"/>
              <a:t>BeIntelli</a:t>
            </a:r>
            <a:r>
              <a:rPr lang="de-CH" dirty="0"/>
              <a:t> – Teilprojekt Logistik</a:t>
            </a:r>
          </a:p>
        </p:txBody>
      </p:sp>
      <p:sp>
        <p:nvSpPr>
          <p:cNvPr id="32" name="Titel 31">
            <a:extLst>
              <a:ext uri="{FF2B5EF4-FFF2-40B4-BE49-F238E27FC236}">
                <a16:creationId xmlns:a16="http://schemas.microsoft.com/office/drawing/2014/main" id="{E0FCC5A8-91A4-4F06-81B5-E6CA97A36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Anwendungsfälle für autonomes Fahren in der Letzten Meile </a:t>
            </a:r>
          </a:p>
        </p:txBody>
      </p:sp>
      <p:sp>
        <p:nvSpPr>
          <p:cNvPr id="34" name="Textplatzhalter 33">
            <a:extLst>
              <a:ext uri="{FF2B5EF4-FFF2-40B4-BE49-F238E27FC236}">
                <a16:creationId xmlns:a16="http://schemas.microsoft.com/office/drawing/2014/main" id="{5A4B32D0-4880-443E-9395-D558342386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FC91F92-1590-84F3-F746-DB324C91FB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8269" y="343695"/>
            <a:ext cx="1769041" cy="343826"/>
          </a:xfrm>
          <a:prstGeom prst="rect">
            <a:avLst/>
          </a:prstGeom>
        </p:spPr>
      </p:pic>
      <p:sp>
        <p:nvSpPr>
          <p:cNvPr id="3" name="Freihandform: Form 2">
            <a:extLst>
              <a:ext uri="{FF2B5EF4-FFF2-40B4-BE49-F238E27FC236}">
                <a16:creationId xmlns:a16="http://schemas.microsoft.com/office/drawing/2014/main" id="{1E174EEC-2500-C142-175B-E1A9ACA41D33}"/>
              </a:ext>
            </a:extLst>
          </p:cNvPr>
          <p:cNvSpPr/>
          <p:nvPr/>
        </p:nvSpPr>
        <p:spPr>
          <a:xfrm rot="10800000">
            <a:off x="3771907" y="3313213"/>
            <a:ext cx="3478163" cy="1271428"/>
          </a:xfrm>
          <a:custGeom>
            <a:avLst/>
            <a:gdLst>
              <a:gd name="connsiteX0" fmla="*/ 11241814 w 11241814"/>
              <a:gd name="connsiteY0" fmla="*/ 3653690 h 4109400"/>
              <a:gd name="connsiteX1" fmla="*/ 10632214 w 11241814"/>
              <a:gd name="connsiteY1" fmla="*/ 3653690 h 4109400"/>
              <a:gd name="connsiteX2" fmla="*/ 10632214 w 11241814"/>
              <a:gd name="connsiteY2" fmla="*/ 3044090 h 4109400"/>
              <a:gd name="connsiteX3" fmla="*/ 10632214 w 11241814"/>
              <a:gd name="connsiteY3" fmla="*/ 0 h 4109400"/>
              <a:gd name="connsiteX4" fmla="*/ 11241814 w 11241814"/>
              <a:gd name="connsiteY4" fmla="*/ 0 h 4109400"/>
              <a:gd name="connsiteX5" fmla="*/ 11241814 w 11241814"/>
              <a:gd name="connsiteY5" fmla="*/ 3044090 h 4109400"/>
              <a:gd name="connsiteX6" fmla="*/ 629584 w 11241814"/>
              <a:gd name="connsiteY6" fmla="*/ 4109400 h 4109400"/>
              <a:gd name="connsiteX7" fmla="*/ 0 w 11241814"/>
              <a:gd name="connsiteY7" fmla="*/ 3348890 h 4109400"/>
              <a:gd name="connsiteX8" fmla="*/ 629584 w 11241814"/>
              <a:gd name="connsiteY8" fmla="*/ 2588381 h 4109400"/>
              <a:gd name="connsiteX9" fmla="*/ 629584 w 11241814"/>
              <a:gd name="connsiteY9" fmla="*/ 3044089 h 4109400"/>
              <a:gd name="connsiteX10" fmla="*/ 10632213 w 11241814"/>
              <a:gd name="connsiteY10" fmla="*/ 3044089 h 4109400"/>
              <a:gd name="connsiteX11" fmla="*/ 10632213 w 11241814"/>
              <a:gd name="connsiteY11" fmla="*/ 3653689 h 4109400"/>
              <a:gd name="connsiteX12" fmla="*/ 629584 w 11241814"/>
              <a:gd name="connsiteY12" fmla="*/ 3653689 h 410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241814" h="4109400">
                <a:moveTo>
                  <a:pt x="11241814" y="3653690"/>
                </a:moveTo>
                <a:lnTo>
                  <a:pt x="10632214" y="3653690"/>
                </a:lnTo>
                <a:lnTo>
                  <a:pt x="10632214" y="3044090"/>
                </a:lnTo>
                <a:lnTo>
                  <a:pt x="10632214" y="0"/>
                </a:lnTo>
                <a:lnTo>
                  <a:pt x="11241814" y="0"/>
                </a:lnTo>
                <a:lnTo>
                  <a:pt x="11241814" y="3044090"/>
                </a:lnTo>
                <a:close/>
                <a:moveTo>
                  <a:pt x="629584" y="4109400"/>
                </a:moveTo>
                <a:lnTo>
                  <a:pt x="0" y="3348890"/>
                </a:lnTo>
                <a:lnTo>
                  <a:pt x="629584" y="2588381"/>
                </a:lnTo>
                <a:lnTo>
                  <a:pt x="629584" y="3044089"/>
                </a:lnTo>
                <a:lnTo>
                  <a:pt x="10632213" y="3044089"/>
                </a:lnTo>
                <a:lnTo>
                  <a:pt x="10632213" y="3653689"/>
                </a:lnTo>
                <a:lnTo>
                  <a:pt x="629584" y="3653689"/>
                </a:lnTo>
                <a:close/>
              </a:path>
            </a:pathLst>
          </a:custGeom>
          <a:solidFill>
            <a:srgbClr val="193360"/>
          </a:solidFill>
          <a:ln>
            <a:noFill/>
          </a:ln>
          <a:effectLst>
            <a:outerShdw blurRad="508000" dist="266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600">
              <a:latin typeface="IBM Plex Sans" panose="020B0503050203000203" pitchFamily="34" charset="0"/>
            </a:endParaRPr>
          </a:p>
        </p:txBody>
      </p:sp>
      <p:sp>
        <p:nvSpPr>
          <p:cNvPr id="6" name="Freihandform: Form 5">
            <a:extLst>
              <a:ext uri="{FF2B5EF4-FFF2-40B4-BE49-F238E27FC236}">
                <a16:creationId xmlns:a16="http://schemas.microsoft.com/office/drawing/2014/main" id="{7EE599DB-208D-86D8-F0A5-6610F45DC1B9}"/>
              </a:ext>
            </a:extLst>
          </p:cNvPr>
          <p:cNvSpPr/>
          <p:nvPr/>
        </p:nvSpPr>
        <p:spPr>
          <a:xfrm rot="16200000">
            <a:off x="4459647" y="2049931"/>
            <a:ext cx="470596" cy="5110250"/>
          </a:xfrm>
          <a:custGeom>
            <a:avLst/>
            <a:gdLst>
              <a:gd name="connsiteX0" fmla="*/ 1065308 w 1521019"/>
              <a:gd name="connsiteY0" fmla="*/ 0 h 15992669"/>
              <a:gd name="connsiteX1" fmla="*/ 1065308 w 1521019"/>
              <a:gd name="connsiteY1" fmla="*/ 1098745 h 15992669"/>
              <a:gd name="connsiteX2" fmla="*/ 455708 w 1521019"/>
              <a:gd name="connsiteY2" fmla="*/ 1098745 h 15992669"/>
              <a:gd name="connsiteX3" fmla="*/ 455708 w 1521019"/>
              <a:gd name="connsiteY3" fmla="*/ 0 h 15992669"/>
              <a:gd name="connsiteX4" fmla="*/ 1521019 w 1521019"/>
              <a:gd name="connsiteY4" fmla="*/ 15383069 h 15992669"/>
              <a:gd name="connsiteX5" fmla="*/ 760509 w 1521019"/>
              <a:gd name="connsiteY5" fmla="*/ 15992669 h 15992669"/>
              <a:gd name="connsiteX6" fmla="*/ 0 w 1521019"/>
              <a:gd name="connsiteY6" fmla="*/ 15383069 h 15992669"/>
              <a:gd name="connsiteX7" fmla="*/ 455708 w 1521019"/>
              <a:gd name="connsiteY7" fmla="*/ 15383069 h 15992669"/>
              <a:gd name="connsiteX8" fmla="*/ 455708 w 1521019"/>
              <a:gd name="connsiteY8" fmla="*/ 1098746 h 15992669"/>
              <a:gd name="connsiteX9" fmla="*/ 1065308 w 1521019"/>
              <a:gd name="connsiteY9" fmla="*/ 1098746 h 15992669"/>
              <a:gd name="connsiteX10" fmla="*/ 1065308 w 1521019"/>
              <a:gd name="connsiteY10" fmla="*/ 15383069 h 15992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21019" h="15992669">
                <a:moveTo>
                  <a:pt x="1065308" y="0"/>
                </a:moveTo>
                <a:lnTo>
                  <a:pt x="1065308" y="1098745"/>
                </a:lnTo>
                <a:lnTo>
                  <a:pt x="455708" y="1098745"/>
                </a:lnTo>
                <a:lnTo>
                  <a:pt x="455708" y="0"/>
                </a:lnTo>
                <a:close/>
                <a:moveTo>
                  <a:pt x="1521019" y="15383069"/>
                </a:moveTo>
                <a:lnTo>
                  <a:pt x="760509" y="15992669"/>
                </a:lnTo>
                <a:lnTo>
                  <a:pt x="0" y="15383069"/>
                </a:lnTo>
                <a:lnTo>
                  <a:pt x="455708" y="15383069"/>
                </a:lnTo>
                <a:lnTo>
                  <a:pt x="455708" y="1098746"/>
                </a:lnTo>
                <a:lnTo>
                  <a:pt x="1065308" y="1098746"/>
                </a:lnTo>
                <a:lnTo>
                  <a:pt x="1065308" y="15383069"/>
                </a:lnTo>
                <a:close/>
              </a:path>
            </a:pathLst>
          </a:custGeom>
          <a:solidFill>
            <a:srgbClr val="193360"/>
          </a:solidFill>
          <a:ln>
            <a:noFill/>
          </a:ln>
          <a:effectLst>
            <a:outerShdw blurRad="508000" dist="266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600" dirty="0">
              <a:latin typeface="IBM Plex Sans" panose="020B0503050203000203" pitchFamily="34" charset="0"/>
            </a:endParaRPr>
          </a:p>
        </p:txBody>
      </p:sp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896027A2-8039-62C9-4527-3C556886CAB1}"/>
              </a:ext>
            </a:extLst>
          </p:cNvPr>
          <p:cNvSpPr/>
          <p:nvPr/>
        </p:nvSpPr>
        <p:spPr>
          <a:xfrm rot="16200000">
            <a:off x="1271035" y="3830575"/>
            <a:ext cx="188607" cy="1548962"/>
          </a:xfrm>
          <a:custGeom>
            <a:avLst/>
            <a:gdLst>
              <a:gd name="connsiteX0" fmla="*/ 609600 w 609600"/>
              <a:gd name="connsiteY0" fmla="*/ 304800 h 5530654"/>
              <a:gd name="connsiteX1" fmla="*/ 609600 w 609600"/>
              <a:gd name="connsiteY1" fmla="*/ 5530654 h 5530654"/>
              <a:gd name="connsiteX2" fmla="*/ 0 w 609600"/>
              <a:gd name="connsiteY2" fmla="*/ 5530654 h 5530654"/>
              <a:gd name="connsiteX3" fmla="*/ 0 w 609600"/>
              <a:gd name="connsiteY3" fmla="*/ 304800 h 5530654"/>
              <a:gd name="connsiteX4" fmla="*/ 304800 w 609600"/>
              <a:gd name="connsiteY4" fmla="*/ 0 h 5530654"/>
              <a:gd name="connsiteX5" fmla="*/ 609600 w 609600"/>
              <a:gd name="connsiteY5" fmla="*/ 304800 h 5530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" h="5530654">
                <a:moveTo>
                  <a:pt x="609600" y="304800"/>
                </a:moveTo>
                <a:lnTo>
                  <a:pt x="609600" y="5530654"/>
                </a:lnTo>
                <a:lnTo>
                  <a:pt x="0" y="5530654"/>
                </a:lnTo>
                <a:lnTo>
                  <a:pt x="0" y="304800"/>
                </a:lnTo>
                <a:cubicBezTo>
                  <a:pt x="0" y="136464"/>
                  <a:pt x="136464" y="0"/>
                  <a:pt x="304800" y="0"/>
                </a:cubicBezTo>
                <a:cubicBezTo>
                  <a:pt x="473136" y="0"/>
                  <a:pt x="609600" y="136464"/>
                  <a:pt x="609600" y="304800"/>
                </a:cubicBezTo>
                <a:close/>
              </a:path>
            </a:pathLst>
          </a:custGeom>
          <a:solidFill>
            <a:srgbClr val="575757"/>
          </a:solidFill>
          <a:ln>
            <a:noFill/>
          </a:ln>
          <a:effectLst>
            <a:outerShdw blurRad="508000" dist="266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600">
              <a:latin typeface="IBM Plex Sans" panose="020B0503050203000203" pitchFamily="34" charset="0"/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ACDD882A-F80E-709B-58E9-7CB2BE2133FA}"/>
              </a:ext>
            </a:extLst>
          </p:cNvPr>
          <p:cNvSpPr/>
          <p:nvPr/>
        </p:nvSpPr>
        <p:spPr>
          <a:xfrm>
            <a:off x="1297153" y="4361877"/>
            <a:ext cx="445529" cy="445529"/>
          </a:xfrm>
          <a:prstGeom prst="ellipse">
            <a:avLst/>
          </a:prstGeom>
          <a:solidFill>
            <a:srgbClr val="575757"/>
          </a:solidFill>
          <a:ln>
            <a:noFill/>
          </a:ln>
          <a:effectLst>
            <a:outerShdw blurRad="5080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latin typeface="IBM Plex Sans" panose="020B0503050203000203" pitchFamily="34" charset="0"/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C729A94D-FCFA-0D4B-2D1F-BCE6DE107011}"/>
              </a:ext>
            </a:extLst>
          </p:cNvPr>
          <p:cNvSpPr/>
          <p:nvPr/>
        </p:nvSpPr>
        <p:spPr>
          <a:xfrm>
            <a:off x="2470300" y="4361877"/>
            <a:ext cx="445529" cy="445529"/>
          </a:xfrm>
          <a:prstGeom prst="ellipse">
            <a:avLst/>
          </a:prstGeom>
          <a:solidFill>
            <a:srgbClr val="193360"/>
          </a:solidFill>
          <a:ln>
            <a:noFill/>
          </a:ln>
          <a:effectLst>
            <a:outerShdw blurRad="5080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latin typeface="IBM Plex Sans" panose="020B0503050203000203" pitchFamily="34" charset="0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9A6F58BC-ABDA-B803-3423-631D0EAA25F4}"/>
              </a:ext>
            </a:extLst>
          </p:cNvPr>
          <p:cNvSpPr/>
          <p:nvPr/>
        </p:nvSpPr>
        <p:spPr>
          <a:xfrm>
            <a:off x="4816594" y="4361877"/>
            <a:ext cx="445529" cy="445529"/>
          </a:xfrm>
          <a:prstGeom prst="ellipse">
            <a:avLst/>
          </a:prstGeom>
          <a:solidFill>
            <a:srgbClr val="193360"/>
          </a:solidFill>
          <a:ln>
            <a:noFill/>
          </a:ln>
          <a:effectLst>
            <a:outerShdw blurRad="5080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latin typeface="IBM Plex Sans" panose="020B0503050203000203" pitchFamily="34" charset="0"/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F5AE81AB-DF17-AE3B-4FC0-8D2568DBAEC1}"/>
              </a:ext>
            </a:extLst>
          </p:cNvPr>
          <p:cNvSpPr/>
          <p:nvPr/>
        </p:nvSpPr>
        <p:spPr>
          <a:xfrm>
            <a:off x="5989741" y="4361877"/>
            <a:ext cx="445529" cy="445529"/>
          </a:xfrm>
          <a:prstGeom prst="ellipse">
            <a:avLst/>
          </a:prstGeom>
          <a:solidFill>
            <a:srgbClr val="193360"/>
          </a:solidFill>
          <a:ln>
            <a:noFill/>
          </a:ln>
          <a:effectLst>
            <a:outerShdw blurRad="5080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latin typeface="IBM Plex Sans" panose="020B0503050203000203" pitchFamily="34" charset="0"/>
            </a:endParaRPr>
          </a:p>
        </p:txBody>
      </p:sp>
      <p:pic>
        <p:nvPicPr>
          <p:cNvPr id="13" name="Grafik 12" descr="LKW mit einfarbiger Füllung">
            <a:extLst>
              <a:ext uri="{FF2B5EF4-FFF2-40B4-BE49-F238E27FC236}">
                <a16:creationId xmlns:a16="http://schemas.microsoft.com/office/drawing/2014/main" id="{575B2D09-547B-5415-1F4A-BC985CC8FF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78462" y="4463601"/>
            <a:ext cx="282911" cy="282911"/>
          </a:xfrm>
          <a:prstGeom prst="rect">
            <a:avLst/>
          </a:prstGeom>
        </p:spPr>
      </p:pic>
      <p:pic>
        <p:nvPicPr>
          <p:cNvPr id="21" name="Grafik 20" descr="Lager mit einfarbiger Füllung">
            <a:extLst>
              <a:ext uri="{FF2B5EF4-FFF2-40B4-BE49-F238E27FC236}">
                <a16:creationId xmlns:a16="http://schemas.microsoft.com/office/drawing/2014/main" id="{9013A8E8-3D16-B31D-19BF-9226B228F5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51609" y="4443186"/>
            <a:ext cx="282911" cy="282911"/>
          </a:xfrm>
          <a:prstGeom prst="rect">
            <a:avLst/>
          </a:prstGeom>
        </p:spPr>
      </p:pic>
      <p:sp>
        <p:nvSpPr>
          <p:cNvPr id="23" name="Ellipse 22">
            <a:extLst>
              <a:ext uri="{FF2B5EF4-FFF2-40B4-BE49-F238E27FC236}">
                <a16:creationId xmlns:a16="http://schemas.microsoft.com/office/drawing/2014/main" id="{1612713D-16DD-083D-E4C8-C71B36E9ADB3}"/>
              </a:ext>
            </a:extLst>
          </p:cNvPr>
          <p:cNvSpPr/>
          <p:nvPr/>
        </p:nvSpPr>
        <p:spPr>
          <a:xfrm>
            <a:off x="3643447" y="4361877"/>
            <a:ext cx="445529" cy="445529"/>
          </a:xfrm>
          <a:prstGeom prst="ellipse">
            <a:avLst/>
          </a:prstGeom>
          <a:solidFill>
            <a:srgbClr val="193360"/>
          </a:solidFill>
          <a:ln>
            <a:noFill/>
          </a:ln>
          <a:effectLst>
            <a:outerShdw blurRad="5080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latin typeface="IBM Plex Sans" panose="020B0503050203000203" pitchFamily="34" charset="0"/>
            </a:endParaRPr>
          </a:p>
        </p:txBody>
      </p:sp>
      <p:pic>
        <p:nvPicPr>
          <p:cNvPr id="24" name="Grafik 23" descr="Lieferung mit einfarbiger Füllung">
            <a:extLst>
              <a:ext uri="{FF2B5EF4-FFF2-40B4-BE49-F238E27FC236}">
                <a16:creationId xmlns:a16="http://schemas.microsoft.com/office/drawing/2014/main" id="{F8A32187-2EF5-00C3-725C-EE43295146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724756" y="4443186"/>
            <a:ext cx="282911" cy="282911"/>
          </a:xfrm>
          <a:prstGeom prst="rect">
            <a:avLst/>
          </a:prstGeom>
        </p:spPr>
      </p:pic>
      <p:pic>
        <p:nvPicPr>
          <p:cNvPr id="25" name="Grafik 24" descr="Benutzer mit einfarbiger Füllung">
            <a:extLst>
              <a:ext uri="{FF2B5EF4-FFF2-40B4-BE49-F238E27FC236}">
                <a16:creationId xmlns:a16="http://schemas.microsoft.com/office/drawing/2014/main" id="{D210BC69-4887-EF07-B85F-3BE4704B934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071050" y="4443186"/>
            <a:ext cx="282911" cy="282911"/>
          </a:xfrm>
          <a:prstGeom prst="rect">
            <a:avLst/>
          </a:prstGeom>
        </p:spPr>
      </p:pic>
      <p:sp>
        <p:nvSpPr>
          <p:cNvPr id="27" name="Ellipse 26">
            <a:extLst>
              <a:ext uri="{FF2B5EF4-FFF2-40B4-BE49-F238E27FC236}">
                <a16:creationId xmlns:a16="http://schemas.microsoft.com/office/drawing/2014/main" id="{9F702E0C-D740-30A6-2A08-969B9ED9E661}"/>
              </a:ext>
            </a:extLst>
          </p:cNvPr>
          <p:cNvSpPr/>
          <p:nvPr/>
        </p:nvSpPr>
        <p:spPr>
          <a:xfrm>
            <a:off x="5989741" y="3316374"/>
            <a:ext cx="445529" cy="445529"/>
          </a:xfrm>
          <a:prstGeom prst="ellipse">
            <a:avLst/>
          </a:prstGeom>
          <a:solidFill>
            <a:srgbClr val="193360"/>
          </a:solidFill>
          <a:ln>
            <a:noFill/>
          </a:ln>
          <a:effectLst>
            <a:outerShdw blurRad="5080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latin typeface="IBM Plex Sans" panose="020B0503050203000203" pitchFamily="34" charset="0"/>
            </a:endParaRPr>
          </a:p>
        </p:txBody>
      </p:sp>
      <p:pic>
        <p:nvPicPr>
          <p:cNvPr id="28" name="Grafik 27" descr="Laden mit einfarbiger Füllung">
            <a:extLst>
              <a:ext uri="{FF2B5EF4-FFF2-40B4-BE49-F238E27FC236}">
                <a16:creationId xmlns:a16="http://schemas.microsoft.com/office/drawing/2014/main" id="{56EF96B5-9E0F-DA75-0BD1-6719299BA3B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071050" y="3397683"/>
            <a:ext cx="282911" cy="282911"/>
          </a:xfrm>
          <a:prstGeom prst="rect">
            <a:avLst/>
          </a:prstGeom>
        </p:spPr>
      </p:pic>
      <p:pic>
        <p:nvPicPr>
          <p:cNvPr id="29" name="Grafik 28" descr="Monatskalender mit einfarbiger Füllung">
            <a:extLst>
              <a:ext uri="{FF2B5EF4-FFF2-40B4-BE49-F238E27FC236}">
                <a16:creationId xmlns:a16="http://schemas.microsoft.com/office/drawing/2014/main" id="{B76C59FB-4C64-59A0-CD5E-ABC1AD5C8C8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071050" y="5511003"/>
            <a:ext cx="282911" cy="282911"/>
          </a:xfrm>
          <a:prstGeom prst="rect">
            <a:avLst/>
          </a:prstGeom>
        </p:spPr>
      </p:pic>
      <p:sp>
        <p:nvSpPr>
          <p:cNvPr id="30" name="TextBox 18">
            <a:extLst>
              <a:ext uri="{FF2B5EF4-FFF2-40B4-BE49-F238E27FC236}">
                <a16:creationId xmlns:a16="http://schemas.microsoft.com/office/drawing/2014/main" id="{FD2AE75D-FA42-E29E-DECF-27C05433E6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3959" y="3433230"/>
            <a:ext cx="1656210" cy="28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spcCol="720000">
            <a:noAutofit/>
          </a:bodyPr>
          <a:lstStyle>
            <a:lvl1pPr>
              <a:defRPr sz="3600">
                <a:solidFill>
                  <a:schemeClr val="tx1"/>
                </a:solidFill>
                <a:latin typeface="Lato Light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9pPr>
          </a:lstStyle>
          <a:p>
            <a:pPr>
              <a:spcBef>
                <a:spcPts val="2100"/>
              </a:spcBef>
              <a:defRPr/>
            </a:pPr>
            <a:r>
              <a:rPr lang="de-DE" altLang="ru-RU" sz="1100" b="1" dirty="0">
                <a:solidFill>
                  <a:schemeClr val="bg1"/>
                </a:solidFill>
                <a:latin typeface="IBM Plex Sans" panose="020B0503050203000203" pitchFamily="34" charset="0"/>
              </a:rPr>
              <a:t>B2B</a:t>
            </a:r>
            <a:endParaRPr lang="en-US" altLang="ru-RU" sz="1100" b="1" dirty="0">
              <a:solidFill>
                <a:schemeClr val="bg1"/>
              </a:solidFill>
              <a:latin typeface="IBM Plex Sans" panose="020B0503050203000203" pitchFamily="34" charset="0"/>
            </a:endParaRPr>
          </a:p>
        </p:txBody>
      </p:sp>
      <p:sp>
        <p:nvSpPr>
          <p:cNvPr id="31" name="TextBox 18">
            <a:extLst>
              <a:ext uri="{FF2B5EF4-FFF2-40B4-BE49-F238E27FC236}">
                <a16:creationId xmlns:a16="http://schemas.microsoft.com/office/drawing/2014/main" id="{FBF743DC-FCE4-8196-8073-DD1E4208CE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3959" y="4477815"/>
            <a:ext cx="471326" cy="28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spcCol="720000">
            <a:noAutofit/>
          </a:bodyPr>
          <a:lstStyle>
            <a:lvl1pPr>
              <a:defRPr sz="3600">
                <a:solidFill>
                  <a:schemeClr val="tx1"/>
                </a:solidFill>
                <a:latin typeface="Lato Light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9pPr>
          </a:lstStyle>
          <a:p>
            <a:pPr>
              <a:spcBef>
                <a:spcPts val="2100"/>
              </a:spcBef>
              <a:defRPr/>
            </a:pPr>
            <a:r>
              <a:rPr lang="de-DE" altLang="ru-RU" sz="1100" b="1" dirty="0">
                <a:solidFill>
                  <a:schemeClr val="bg1"/>
                </a:solidFill>
                <a:latin typeface="IBM Plex Sans" panose="020B0503050203000203" pitchFamily="34" charset="0"/>
              </a:rPr>
              <a:t>B2C</a:t>
            </a:r>
            <a:endParaRPr lang="en-US" altLang="ru-RU" sz="1100" b="1" dirty="0">
              <a:solidFill>
                <a:schemeClr val="bg1"/>
              </a:solidFill>
              <a:latin typeface="IBM Plex Sans" panose="020B0503050203000203" pitchFamily="34" charset="0"/>
            </a:endParaRPr>
          </a:p>
        </p:txBody>
      </p:sp>
      <p:sp>
        <p:nvSpPr>
          <p:cNvPr id="35" name="TextBox 18">
            <a:extLst>
              <a:ext uri="{FF2B5EF4-FFF2-40B4-BE49-F238E27FC236}">
                <a16:creationId xmlns:a16="http://schemas.microsoft.com/office/drawing/2014/main" id="{0CD281BA-D7D5-131E-A7D6-B5688DD9C5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3959" y="5537511"/>
            <a:ext cx="1656210" cy="28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spcCol="720000">
            <a:noAutofit/>
          </a:bodyPr>
          <a:lstStyle>
            <a:lvl1pPr>
              <a:defRPr sz="3600">
                <a:solidFill>
                  <a:schemeClr val="tx1"/>
                </a:solidFill>
                <a:latin typeface="Lato Light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9pPr>
          </a:lstStyle>
          <a:p>
            <a:pPr>
              <a:spcBef>
                <a:spcPts val="2100"/>
              </a:spcBef>
              <a:defRPr/>
            </a:pPr>
            <a:r>
              <a:rPr lang="de-DE" altLang="ru-RU" sz="2200" b="1" dirty="0">
                <a:solidFill>
                  <a:schemeClr val="bg1"/>
                </a:solidFill>
                <a:latin typeface="IBM Plex Sans" panose="020B0503050203000203" pitchFamily="34" charset="0"/>
              </a:rPr>
              <a:t>Paketbox</a:t>
            </a:r>
            <a:endParaRPr lang="en-US" altLang="ru-RU" sz="2200" b="1" dirty="0">
              <a:solidFill>
                <a:schemeClr val="bg1"/>
              </a:solidFill>
              <a:latin typeface="IBM Plex Sans" panose="020B0503050203000203" pitchFamily="34" charset="0"/>
            </a:endParaRPr>
          </a:p>
        </p:txBody>
      </p:sp>
      <p:pic>
        <p:nvPicPr>
          <p:cNvPr id="37" name="Grafik 36" descr="Roboter mit einfarbiger Füllung">
            <a:extLst>
              <a:ext uri="{FF2B5EF4-FFF2-40B4-BE49-F238E27FC236}">
                <a16:creationId xmlns:a16="http://schemas.microsoft.com/office/drawing/2014/main" id="{E92868AE-F257-8F38-3973-7AB643B6FF2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897903" y="4443564"/>
            <a:ext cx="282911" cy="282911"/>
          </a:xfrm>
          <a:prstGeom prst="rect">
            <a:avLst/>
          </a:prstGeom>
        </p:spPr>
      </p:pic>
      <p:sp>
        <p:nvSpPr>
          <p:cNvPr id="38" name="Freihandform: Form 37">
            <a:extLst>
              <a:ext uri="{FF2B5EF4-FFF2-40B4-BE49-F238E27FC236}">
                <a16:creationId xmlns:a16="http://schemas.microsoft.com/office/drawing/2014/main" id="{D4A91735-9745-7AC1-8BBD-02A527606E07}"/>
              </a:ext>
            </a:extLst>
          </p:cNvPr>
          <p:cNvSpPr/>
          <p:nvPr/>
        </p:nvSpPr>
        <p:spPr>
          <a:xfrm rot="16200000">
            <a:off x="5330941" y="3962092"/>
            <a:ext cx="470596" cy="3367661"/>
          </a:xfrm>
          <a:custGeom>
            <a:avLst/>
            <a:gdLst>
              <a:gd name="connsiteX0" fmla="*/ 1065308 w 1521019"/>
              <a:gd name="connsiteY0" fmla="*/ 0 h 15992669"/>
              <a:gd name="connsiteX1" fmla="*/ 1065308 w 1521019"/>
              <a:gd name="connsiteY1" fmla="*/ 1098745 h 15992669"/>
              <a:gd name="connsiteX2" fmla="*/ 455708 w 1521019"/>
              <a:gd name="connsiteY2" fmla="*/ 1098745 h 15992669"/>
              <a:gd name="connsiteX3" fmla="*/ 455708 w 1521019"/>
              <a:gd name="connsiteY3" fmla="*/ 0 h 15992669"/>
              <a:gd name="connsiteX4" fmla="*/ 1521019 w 1521019"/>
              <a:gd name="connsiteY4" fmla="*/ 15383069 h 15992669"/>
              <a:gd name="connsiteX5" fmla="*/ 760509 w 1521019"/>
              <a:gd name="connsiteY5" fmla="*/ 15992669 h 15992669"/>
              <a:gd name="connsiteX6" fmla="*/ 0 w 1521019"/>
              <a:gd name="connsiteY6" fmla="*/ 15383069 h 15992669"/>
              <a:gd name="connsiteX7" fmla="*/ 455708 w 1521019"/>
              <a:gd name="connsiteY7" fmla="*/ 15383069 h 15992669"/>
              <a:gd name="connsiteX8" fmla="*/ 455708 w 1521019"/>
              <a:gd name="connsiteY8" fmla="*/ 1098746 h 15992669"/>
              <a:gd name="connsiteX9" fmla="*/ 1065308 w 1521019"/>
              <a:gd name="connsiteY9" fmla="*/ 1098746 h 15992669"/>
              <a:gd name="connsiteX10" fmla="*/ 1065308 w 1521019"/>
              <a:gd name="connsiteY10" fmla="*/ 15383069 h 15992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21019" h="15992669">
                <a:moveTo>
                  <a:pt x="1065308" y="0"/>
                </a:moveTo>
                <a:lnTo>
                  <a:pt x="1065308" y="1098745"/>
                </a:lnTo>
                <a:lnTo>
                  <a:pt x="455708" y="1098745"/>
                </a:lnTo>
                <a:lnTo>
                  <a:pt x="455708" y="0"/>
                </a:lnTo>
                <a:close/>
                <a:moveTo>
                  <a:pt x="1521019" y="15383069"/>
                </a:moveTo>
                <a:lnTo>
                  <a:pt x="760509" y="15992669"/>
                </a:lnTo>
                <a:lnTo>
                  <a:pt x="0" y="15383069"/>
                </a:lnTo>
                <a:lnTo>
                  <a:pt x="455708" y="15383069"/>
                </a:lnTo>
                <a:lnTo>
                  <a:pt x="455708" y="1098746"/>
                </a:lnTo>
                <a:lnTo>
                  <a:pt x="1065308" y="1098746"/>
                </a:lnTo>
                <a:lnTo>
                  <a:pt x="1065308" y="15383069"/>
                </a:lnTo>
                <a:close/>
              </a:path>
            </a:pathLst>
          </a:custGeom>
          <a:solidFill>
            <a:srgbClr val="193360"/>
          </a:solidFill>
          <a:ln>
            <a:noFill/>
          </a:ln>
          <a:effectLst>
            <a:outerShdw blurRad="508000" dist="266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600">
              <a:latin typeface="IBM Plex Sans" panose="020B0503050203000203" pitchFamily="34" charset="0"/>
            </a:endParaRP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A72E45EE-8143-5D34-882F-74B08ECF1242}"/>
              </a:ext>
            </a:extLst>
          </p:cNvPr>
          <p:cNvSpPr/>
          <p:nvPr/>
        </p:nvSpPr>
        <p:spPr>
          <a:xfrm>
            <a:off x="3643447" y="5418422"/>
            <a:ext cx="445529" cy="445529"/>
          </a:xfrm>
          <a:prstGeom prst="ellipse">
            <a:avLst/>
          </a:prstGeom>
          <a:solidFill>
            <a:srgbClr val="193360"/>
          </a:solidFill>
          <a:ln>
            <a:noFill/>
          </a:ln>
          <a:effectLst>
            <a:outerShdw blurRad="5080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latin typeface="IBM Plex Sans" panose="020B0503050203000203" pitchFamily="34" charset="0"/>
            </a:endParaRP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4180097F-B6A8-DDBE-DF78-00199E3B0051}"/>
              </a:ext>
            </a:extLst>
          </p:cNvPr>
          <p:cNvSpPr/>
          <p:nvPr/>
        </p:nvSpPr>
        <p:spPr>
          <a:xfrm>
            <a:off x="4816594" y="5413116"/>
            <a:ext cx="445529" cy="445529"/>
          </a:xfrm>
          <a:prstGeom prst="ellipse">
            <a:avLst/>
          </a:prstGeom>
          <a:solidFill>
            <a:srgbClr val="193360"/>
          </a:solidFill>
          <a:ln>
            <a:noFill/>
          </a:ln>
          <a:effectLst>
            <a:outerShdw blurRad="5080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latin typeface="IBM Plex Sans" panose="020B0503050203000203" pitchFamily="34" charset="0"/>
            </a:endParaRPr>
          </a:p>
        </p:txBody>
      </p:sp>
      <p:pic>
        <p:nvPicPr>
          <p:cNvPr id="41" name="Grafik 40" descr="Roboter mit einfarbiger Füllung">
            <a:extLst>
              <a:ext uri="{FF2B5EF4-FFF2-40B4-BE49-F238E27FC236}">
                <a16:creationId xmlns:a16="http://schemas.microsoft.com/office/drawing/2014/main" id="{F2F7B020-C4E7-2BDE-B29E-66838D9F3DE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897903" y="5494803"/>
            <a:ext cx="282911" cy="282911"/>
          </a:xfrm>
          <a:prstGeom prst="rect">
            <a:avLst/>
          </a:prstGeom>
        </p:spPr>
      </p:pic>
      <p:sp>
        <p:nvSpPr>
          <p:cNvPr id="42" name="Ellipse 41">
            <a:extLst>
              <a:ext uri="{FF2B5EF4-FFF2-40B4-BE49-F238E27FC236}">
                <a16:creationId xmlns:a16="http://schemas.microsoft.com/office/drawing/2014/main" id="{2073632E-4D06-49E7-7326-335560E657DD}"/>
              </a:ext>
            </a:extLst>
          </p:cNvPr>
          <p:cNvSpPr/>
          <p:nvPr/>
        </p:nvSpPr>
        <p:spPr>
          <a:xfrm>
            <a:off x="5989741" y="5408059"/>
            <a:ext cx="445529" cy="445529"/>
          </a:xfrm>
          <a:prstGeom prst="ellipse">
            <a:avLst/>
          </a:prstGeom>
          <a:solidFill>
            <a:srgbClr val="193360"/>
          </a:solidFill>
          <a:ln>
            <a:noFill/>
          </a:ln>
          <a:effectLst>
            <a:outerShdw blurRad="5080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latin typeface="IBM Plex Sans" panose="020B0503050203000203" pitchFamily="34" charset="0"/>
            </a:endParaRPr>
          </a:p>
        </p:txBody>
      </p:sp>
      <p:pic>
        <p:nvPicPr>
          <p:cNvPr id="43" name="Grafik 42" descr="Benutzer mit einfarbiger Füllung">
            <a:extLst>
              <a:ext uri="{FF2B5EF4-FFF2-40B4-BE49-F238E27FC236}">
                <a16:creationId xmlns:a16="http://schemas.microsoft.com/office/drawing/2014/main" id="{8D5A88A8-4F82-1A57-92D3-D9FA73043CD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071050" y="5489368"/>
            <a:ext cx="282911" cy="282911"/>
          </a:xfrm>
          <a:prstGeom prst="rect">
            <a:avLst/>
          </a:prstGeom>
        </p:spPr>
      </p:pic>
      <p:sp>
        <p:nvSpPr>
          <p:cNvPr id="45" name="Ellipse 44">
            <a:extLst>
              <a:ext uri="{FF2B5EF4-FFF2-40B4-BE49-F238E27FC236}">
                <a16:creationId xmlns:a16="http://schemas.microsoft.com/office/drawing/2014/main" id="{2B57DAEF-40FF-9D74-9C06-A07ED98D75FE}"/>
              </a:ext>
            </a:extLst>
          </p:cNvPr>
          <p:cNvSpPr/>
          <p:nvPr/>
        </p:nvSpPr>
        <p:spPr>
          <a:xfrm>
            <a:off x="4816594" y="3315354"/>
            <a:ext cx="445529" cy="445529"/>
          </a:xfrm>
          <a:prstGeom prst="ellipse">
            <a:avLst/>
          </a:prstGeom>
          <a:solidFill>
            <a:srgbClr val="193360"/>
          </a:solidFill>
          <a:ln>
            <a:noFill/>
          </a:ln>
          <a:effectLst>
            <a:outerShdw blurRad="5080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latin typeface="IBM Plex Sans" panose="020B0503050203000203" pitchFamily="34" charset="0"/>
            </a:endParaRPr>
          </a:p>
        </p:txBody>
      </p:sp>
      <p:pic>
        <p:nvPicPr>
          <p:cNvPr id="46" name="Grafik 45" descr="Roboter mit einfarbiger Füllung">
            <a:extLst>
              <a:ext uri="{FF2B5EF4-FFF2-40B4-BE49-F238E27FC236}">
                <a16:creationId xmlns:a16="http://schemas.microsoft.com/office/drawing/2014/main" id="{F8B557BC-31EA-1F18-FACF-6918147F125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897903" y="3397041"/>
            <a:ext cx="282911" cy="282911"/>
          </a:xfrm>
          <a:prstGeom prst="rect">
            <a:avLst/>
          </a:prstGeom>
        </p:spPr>
      </p:pic>
      <p:pic>
        <p:nvPicPr>
          <p:cNvPr id="47" name="Grafik 46" descr="Messer und Gabel mit einfarbiger Füllung">
            <a:extLst>
              <a:ext uri="{FF2B5EF4-FFF2-40B4-BE49-F238E27FC236}">
                <a16:creationId xmlns:a16="http://schemas.microsoft.com/office/drawing/2014/main" id="{FB938146-61EB-95FB-2635-8306F3B22AB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724756" y="5494425"/>
            <a:ext cx="282911" cy="282911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D4C87918-8F88-7C96-8FDB-91660EC019DF}"/>
              </a:ext>
            </a:extLst>
          </p:cNvPr>
          <p:cNvSpPr txBox="1"/>
          <p:nvPr/>
        </p:nvSpPr>
        <p:spPr>
          <a:xfrm>
            <a:off x="416047" y="4931980"/>
            <a:ext cx="219633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b="1" dirty="0">
                <a:solidFill>
                  <a:srgbClr val="575757"/>
                </a:solidFill>
                <a:latin typeface="IBM Plex Sans" panose="020B0503050203000203" pitchFamily="34" charset="0"/>
              </a:rPr>
              <a:t>Externer Transport der ausgewählten Sendungen zum Mikro-Hub auf dem Testfeld</a:t>
            </a:r>
            <a:endParaRPr lang="en-US" sz="1100" b="1" dirty="0">
              <a:solidFill>
                <a:srgbClr val="575757"/>
              </a:solidFill>
              <a:latin typeface="IBM Plex Sans" panose="020B0503050203000203" pitchFamily="34" charset="0"/>
            </a:endParaRPr>
          </a:p>
        </p:txBody>
      </p:sp>
      <p:grpSp>
        <p:nvGrpSpPr>
          <p:cNvPr id="63" name="Gruppieren 62">
            <a:extLst>
              <a:ext uri="{FF2B5EF4-FFF2-40B4-BE49-F238E27FC236}">
                <a16:creationId xmlns:a16="http://schemas.microsoft.com/office/drawing/2014/main" id="{18D2F456-0E9B-066A-E9BC-5710F56794B3}"/>
              </a:ext>
            </a:extLst>
          </p:cNvPr>
          <p:cNvGrpSpPr/>
          <p:nvPr/>
        </p:nvGrpSpPr>
        <p:grpSpPr>
          <a:xfrm>
            <a:off x="7491570" y="1665807"/>
            <a:ext cx="4390726" cy="3566255"/>
            <a:chOff x="7349069" y="2259821"/>
            <a:chExt cx="4515863" cy="366789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7E65542D-5A00-6D50-0DDB-B7A5C0F7C4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349069" y="2259821"/>
              <a:ext cx="4515863" cy="3667894"/>
            </a:xfrm>
            <a:prstGeom prst="rect">
              <a:avLst/>
            </a:prstGeom>
          </p:spPr>
        </p:pic>
        <p:sp>
          <p:nvSpPr>
            <p:cNvPr id="50" name="Freihandform: Form 49">
              <a:extLst>
                <a:ext uri="{FF2B5EF4-FFF2-40B4-BE49-F238E27FC236}">
                  <a16:creationId xmlns:a16="http://schemas.microsoft.com/office/drawing/2014/main" id="{4EA23E4D-1744-E0D9-70B2-670E436F845C}"/>
                </a:ext>
              </a:extLst>
            </p:cNvPr>
            <p:cNvSpPr/>
            <p:nvPr/>
          </p:nvSpPr>
          <p:spPr bwMode="auto">
            <a:xfrm>
              <a:off x="7666043" y="4139608"/>
              <a:ext cx="3533181" cy="1673525"/>
            </a:xfrm>
            <a:custGeom>
              <a:avLst/>
              <a:gdLst>
                <a:gd name="connsiteX0" fmla="*/ 3416061 w 3571336"/>
                <a:gd name="connsiteY0" fmla="*/ 0 h 1673525"/>
                <a:gd name="connsiteX1" fmla="*/ 3571336 w 3571336"/>
                <a:gd name="connsiteY1" fmla="*/ 34506 h 1673525"/>
                <a:gd name="connsiteX2" fmla="*/ 3554083 w 3571336"/>
                <a:gd name="connsiteY2" fmla="*/ 1009291 h 1673525"/>
                <a:gd name="connsiteX3" fmla="*/ 1431985 w 3571336"/>
                <a:gd name="connsiteY3" fmla="*/ 1397479 h 1673525"/>
                <a:gd name="connsiteX4" fmla="*/ 1414732 w 3571336"/>
                <a:gd name="connsiteY4" fmla="*/ 1406106 h 1673525"/>
                <a:gd name="connsiteX5" fmla="*/ 905774 w 3571336"/>
                <a:gd name="connsiteY5" fmla="*/ 1354347 h 1673525"/>
                <a:gd name="connsiteX6" fmla="*/ 845389 w 3571336"/>
                <a:gd name="connsiteY6" fmla="*/ 1518249 h 1673525"/>
                <a:gd name="connsiteX7" fmla="*/ 34506 w 3571336"/>
                <a:gd name="connsiteY7" fmla="*/ 1673525 h 1673525"/>
                <a:gd name="connsiteX8" fmla="*/ 43132 w 3571336"/>
                <a:gd name="connsiteY8" fmla="*/ 1423359 h 1673525"/>
                <a:gd name="connsiteX9" fmla="*/ 0 w 3571336"/>
                <a:gd name="connsiteY9" fmla="*/ 1380227 h 1673525"/>
                <a:gd name="connsiteX10" fmla="*/ 181155 w 3571336"/>
                <a:gd name="connsiteY10" fmla="*/ 983411 h 1673525"/>
                <a:gd name="connsiteX11" fmla="*/ 957532 w 3571336"/>
                <a:gd name="connsiteY11" fmla="*/ 914400 h 1673525"/>
                <a:gd name="connsiteX12" fmla="*/ 1009291 w 3571336"/>
                <a:gd name="connsiteY12" fmla="*/ 655608 h 1673525"/>
                <a:gd name="connsiteX13" fmla="*/ 1454384 w 3571336"/>
                <a:gd name="connsiteY13" fmla="*/ 640772 h 1673525"/>
                <a:gd name="connsiteX14" fmla="*/ 1462827 w 3571336"/>
                <a:gd name="connsiteY14" fmla="*/ 682589 h 1673525"/>
                <a:gd name="connsiteX15" fmla="*/ 1576009 w 3571336"/>
                <a:gd name="connsiteY15" fmla="*/ 757611 h 1673525"/>
                <a:gd name="connsiteX16" fmla="*/ 1941801 w 3571336"/>
                <a:gd name="connsiteY16" fmla="*/ 757611 h 1673525"/>
                <a:gd name="connsiteX17" fmla="*/ 2011974 w 3571336"/>
                <a:gd name="connsiteY17" fmla="*/ 838015 h 1673525"/>
                <a:gd name="connsiteX18" fmla="*/ 2082147 w 3571336"/>
                <a:gd name="connsiteY18" fmla="*/ 757611 h 1673525"/>
                <a:gd name="connsiteX19" fmla="*/ 2447938 w 3571336"/>
                <a:gd name="connsiteY19" fmla="*/ 757611 h 1673525"/>
                <a:gd name="connsiteX20" fmla="*/ 2570773 w 3571336"/>
                <a:gd name="connsiteY20" fmla="*/ 634776 h 1673525"/>
                <a:gd name="connsiteX21" fmla="*/ 2447938 w 3571336"/>
                <a:gd name="connsiteY21" fmla="*/ 511941 h 1673525"/>
                <a:gd name="connsiteX22" fmla="*/ 1576009 w 3571336"/>
                <a:gd name="connsiteY22" fmla="*/ 511941 h 1673525"/>
                <a:gd name="connsiteX23" fmla="*/ 1552968 w 3571336"/>
                <a:gd name="connsiteY23" fmla="*/ 516593 h 1673525"/>
                <a:gd name="connsiteX24" fmla="*/ 1578634 w 3571336"/>
                <a:gd name="connsiteY24" fmla="*/ 396815 h 1673525"/>
                <a:gd name="connsiteX25" fmla="*/ 1932317 w 3571336"/>
                <a:gd name="connsiteY25" fmla="*/ 414068 h 1673525"/>
                <a:gd name="connsiteX26" fmla="*/ 1932317 w 3571336"/>
                <a:gd name="connsiteY26" fmla="*/ 215660 h 1673525"/>
                <a:gd name="connsiteX27" fmla="*/ 2458529 w 3571336"/>
                <a:gd name="connsiteY27" fmla="*/ 215660 h 1673525"/>
                <a:gd name="connsiteX28" fmla="*/ 2665563 w 3571336"/>
                <a:gd name="connsiteY28" fmla="*/ 603849 h 1673525"/>
                <a:gd name="connsiteX29" fmla="*/ 2725948 w 3571336"/>
                <a:gd name="connsiteY29" fmla="*/ 569343 h 1673525"/>
                <a:gd name="connsiteX30" fmla="*/ 2743200 w 3571336"/>
                <a:gd name="connsiteY30" fmla="*/ 224287 h 1673525"/>
                <a:gd name="connsiteX31" fmla="*/ 3062378 w 3571336"/>
                <a:gd name="connsiteY31" fmla="*/ 189781 h 1673525"/>
                <a:gd name="connsiteX32" fmla="*/ 3303917 w 3571336"/>
                <a:gd name="connsiteY32" fmla="*/ 94891 h 1673525"/>
                <a:gd name="connsiteX33" fmla="*/ 3416061 w 3571336"/>
                <a:gd name="connsiteY33" fmla="*/ 0 h 1673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571336" h="1673525">
                  <a:moveTo>
                    <a:pt x="3416061" y="0"/>
                  </a:moveTo>
                  <a:lnTo>
                    <a:pt x="3571336" y="34506"/>
                  </a:lnTo>
                  <a:lnTo>
                    <a:pt x="3554083" y="1009291"/>
                  </a:lnTo>
                  <a:lnTo>
                    <a:pt x="1431985" y="1397479"/>
                  </a:lnTo>
                  <a:lnTo>
                    <a:pt x="1414732" y="1406106"/>
                  </a:lnTo>
                  <a:lnTo>
                    <a:pt x="905774" y="1354347"/>
                  </a:lnTo>
                  <a:lnTo>
                    <a:pt x="845389" y="1518249"/>
                  </a:lnTo>
                  <a:lnTo>
                    <a:pt x="34506" y="1673525"/>
                  </a:lnTo>
                  <a:lnTo>
                    <a:pt x="43132" y="1423359"/>
                  </a:lnTo>
                  <a:lnTo>
                    <a:pt x="0" y="1380227"/>
                  </a:lnTo>
                  <a:lnTo>
                    <a:pt x="181155" y="983411"/>
                  </a:lnTo>
                  <a:lnTo>
                    <a:pt x="957532" y="914400"/>
                  </a:lnTo>
                  <a:lnTo>
                    <a:pt x="1009291" y="655608"/>
                  </a:lnTo>
                  <a:lnTo>
                    <a:pt x="1454384" y="640772"/>
                  </a:lnTo>
                  <a:lnTo>
                    <a:pt x="1462827" y="682589"/>
                  </a:lnTo>
                  <a:cubicBezTo>
                    <a:pt x="1481474" y="726677"/>
                    <a:pt x="1525129" y="757611"/>
                    <a:pt x="1576009" y="757611"/>
                  </a:cubicBezTo>
                  <a:lnTo>
                    <a:pt x="1941801" y="757611"/>
                  </a:lnTo>
                  <a:lnTo>
                    <a:pt x="2011974" y="838015"/>
                  </a:lnTo>
                  <a:lnTo>
                    <a:pt x="2082147" y="757611"/>
                  </a:lnTo>
                  <a:lnTo>
                    <a:pt x="2447938" y="757611"/>
                  </a:lnTo>
                  <a:cubicBezTo>
                    <a:pt x="2515778" y="757611"/>
                    <a:pt x="2570773" y="702616"/>
                    <a:pt x="2570773" y="634776"/>
                  </a:cubicBezTo>
                  <a:cubicBezTo>
                    <a:pt x="2570773" y="566936"/>
                    <a:pt x="2515778" y="511941"/>
                    <a:pt x="2447938" y="511941"/>
                  </a:cubicBezTo>
                  <a:lnTo>
                    <a:pt x="1576009" y="511941"/>
                  </a:lnTo>
                  <a:lnTo>
                    <a:pt x="1552968" y="516593"/>
                  </a:lnTo>
                  <a:lnTo>
                    <a:pt x="1578634" y="396815"/>
                  </a:lnTo>
                  <a:lnTo>
                    <a:pt x="1932317" y="414068"/>
                  </a:lnTo>
                  <a:lnTo>
                    <a:pt x="1932317" y="215660"/>
                  </a:lnTo>
                  <a:lnTo>
                    <a:pt x="2458529" y="215660"/>
                  </a:lnTo>
                  <a:lnTo>
                    <a:pt x="2665563" y="603849"/>
                  </a:lnTo>
                  <a:lnTo>
                    <a:pt x="2725948" y="569343"/>
                  </a:lnTo>
                  <a:lnTo>
                    <a:pt x="2743200" y="224287"/>
                  </a:lnTo>
                  <a:lnTo>
                    <a:pt x="3062378" y="189781"/>
                  </a:lnTo>
                  <a:lnTo>
                    <a:pt x="3303917" y="94891"/>
                  </a:lnTo>
                  <a:lnTo>
                    <a:pt x="3416061" y="0"/>
                  </a:lnTo>
                  <a:close/>
                </a:path>
              </a:pathLst>
            </a:custGeom>
            <a:solidFill>
              <a:srgbClr val="0CB458">
                <a:alpha val="69804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180000" rIns="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285750" indent="-285750" algn="ctr" defTabSz="822325">
                <a:buFont typeface="Arial" panose="020B0604020202020204" pitchFamily="34" charset="0"/>
                <a:buChar char="•"/>
              </a:pPr>
              <a:endParaRPr lang="de-DE" sz="1400" i="0" dirty="0">
                <a:latin typeface="Frutiger 45 Light"/>
              </a:endParaRPr>
            </a:p>
          </p:txBody>
        </p:sp>
      </p:grpSp>
      <p:sp>
        <p:nvSpPr>
          <p:cNvPr id="56" name="Textfeld 55">
            <a:extLst>
              <a:ext uri="{FF2B5EF4-FFF2-40B4-BE49-F238E27FC236}">
                <a16:creationId xmlns:a16="http://schemas.microsoft.com/office/drawing/2014/main" id="{0BDC488F-509B-11A1-6C12-EC0B2D3B9386}"/>
              </a:ext>
            </a:extLst>
          </p:cNvPr>
          <p:cNvSpPr txBox="1"/>
          <p:nvPr/>
        </p:nvSpPr>
        <p:spPr>
          <a:xfrm>
            <a:off x="1643481" y="3700819"/>
            <a:ext cx="207606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b="1" dirty="0">
                <a:solidFill>
                  <a:srgbClr val="525252"/>
                </a:solidFill>
                <a:latin typeface="IBM Plex Sans" panose="020B0503050203000203" pitchFamily="34" charset="0"/>
              </a:rPr>
              <a:t>Micro-Hub für den Umschlag von Sendungen an den autonomen Lieferwagen</a:t>
            </a:r>
          </a:p>
        </p:txBody>
      </p:sp>
      <p:sp>
        <p:nvSpPr>
          <p:cNvPr id="57" name="Textfeld 56">
            <a:extLst>
              <a:ext uri="{FF2B5EF4-FFF2-40B4-BE49-F238E27FC236}">
                <a16:creationId xmlns:a16="http://schemas.microsoft.com/office/drawing/2014/main" id="{D81AE8F7-100C-5169-AAE5-D5D08FD2D0AD}"/>
              </a:ext>
            </a:extLst>
          </p:cNvPr>
          <p:cNvSpPr txBox="1"/>
          <p:nvPr/>
        </p:nvSpPr>
        <p:spPr>
          <a:xfrm>
            <a:off x="4499622" y="2879986"/>
            <a:ext cx="26480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b="1" dirty="0">
                <a:solidFill>
                  <a:srgbClr val="525252"/>
                </a:solidFill>
                <a:latin typeface="IBM Plex Sans" panose="020B0503050203000203" pitchFamily="34" charset="0"/>
              </a:rPr>
              <a:t>Paketzustellung an gewerbliche Endkunden per Truck-and-Robot</a:t>
            </a:r>
          </a:p>
        </p:txBody>
      </p:sp>
      <p:sp>
        <p:nvSpPr>
          <p:cNvPr id="58" name="Textfeld 57">
            <a:extLst>
              <a:ext uri="{FF2B5EF4-FFF2-40B4-BE49-F238E27FC236}">
                <a16:creationId xmlns:a16="http://schemas.microsoft.com/office/drawing/2014/main" id="{A80853AB-2C28-1F49-5086-A8F0F51FEEC7}"/>
              </a:ext>
            </a:extLst>
          </p:cNvPr>
          <p:cNvSpPr txBox="1"/>
          <p:nvPr/>
        </p:nvSpPr>
        <p:spPr>
          <a:xfrm>
            <a:off x="4499622" y="3924889"/>
            <a:ext cx="26480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b="1" dirty="0">
                <a:solidFill>
                  <a:srgbClr val="525252"/>
                </a:solidFill>
                <a:latin typeface="IBM Plex Sans" panose="020B0503050203000203" pitchFamily="34" charset="0"/>
              </a:rPr>
              <a:t>Paketzustellung an private Endkunden per Truck-and-Robot</a:t>
            </a:r>
          </a:p>
        </p:txBody>
      </p:sp>
      <p:sp>
        <p:nvSpPr>
          <p:cNvPr id="59" name="Textfeld 58">
            <a:extLst>
              <a:ext uri="{FF2B5EF4-FFF2-40B4-BE49-F238E27FC236}">
                <a16:creationId xmlns:a16="http://schemas.microsoft.com/office/drawing/2014/main" id="{9190BBD4-6EBF-0B0A-EDC4-0A348C155F1D}"/>
              </a:ext>
            </a:extLst>
          </p:cNvPr>
          <p:cNvSpPr txBox="1"/>
          <p:nvPr/>
        </p:nvSpPr>
        <p:spPr>
          <a:xfrm>
            <a:off x="4499622" y="4970989"/>
            <a:ext cx="26480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b="1" dirty="0">
                <a:solidFill>
                  <a:srgbClr val="525252"/>
                </a:solidFill>
                <a:latin typeface="IBM Plex Sans" panose="020B0503050203000203" pitchFamily="34" charset="0"/>
              </a:rPr>
              <a:t>Lebensmittellieferung an private Endkunden per Lieferroboter</a:t>
            </a:r>
          </a:p>
        </p:txBody>
      </p:sp>
      <p:sp>
        <p:nvSpPr>
          <p:cNvPr id="62" name="Textplatzhalter 3">
            <a:extLst>
              <a:ext uri="{FF2B5EF4-FFF2-40B4-BE49-F238E27FC236}">
                <a16:creationId xmlns:a16="http://schemas.microsoft.com/office/drawing/2014/main" id="{B4B721ED-119B-3AEA-735C-6F81D318E992}"/>
              </a:ext>
            </a:extLst>
          </p:cNvPr>
          <p:cNvSpPr txBox="1">
            <a:spLocks/>
          </p:cNvSpPr>
          <p:nvPr/>
        </p:nvSpPr>
        <p:spPr>
          <a:xfrm>
            <a:off x="616838" y="2883913"/>
            <a:ext cx="2298992" cy="387430"/>
          </a:xfrm>
          <a:prstGeom prst="roundRect">
            <a:avLst>
              <a:gd name="adj" fmla="val 30027"/>
            </a:avLst>
          </a:prstGeom>
          <a:solidFill>
            <a:srgbClr val="C00000"/>
          </a:solidFill>
          <a:ln w="25400" cap="sq">
            <a:noFill/>
            <a:miter lim="800000"/>
          </a:ln>
          <a:effectLst>
            <a:outerShdw blurRad="177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noAutofit/>
          </a:bodyPr>
          <a:lstStyle>
            <a:defPPr>
              <a:defRPr lang="de-DE"/>
            </a:defPPr>
            <a:lvl1pPr marR="0" lvl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tabLst/>
              <a:defRPr sz="16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de-DE" dirty="0"/>
              <a:t>Prozesskette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5E02206-1938-90C0-E4A9-9B3FFA28C3E4}"/>
              </a:ext>
            </a:extLst>
          </p:cNvPr>
          <p:cNvSpPr txBox="1"/>
          <p:nvPr/>
        </p:nvSpPr>
        <p:spPr>
          <a:xfrm>
            <a:off x="553491" y="1165364"/>
            <a:ext cx="6746565" cy="401300"/>
          </a:xfrm>
          <a:prstGeom prst="round2SameRect">
            <a:avLst>
              <a:gd name="adj1" fmla="val 39724"/>
              <a:gd name="adj2" fmla="val 0"/>
            </a:avLst>
          </a:prstGeom>
          <a:solidFill>
            <a:srgbClr val="193360"/>
          </a:solidFill>
          <a:ln w="25400" cap="sq">
            <a:noFill/>
            <a:miter lim="800000"/>
          </a:ln>
          <a:effectLst>
            <a:outerShdw blurRad="177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noAutofit/>
          </a:bodyPr>
          <a:lstStyle>
            <a:defPPr>
              <a:defRPr lang="de-DE"/>
            </a:defPPr>
            <a:lvl1pPr marR="0" lvl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tabLst/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de-DE" sz="1600" b="1" dirty="0"/>
              <a:t>Erprobung in der Letzten Meile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8424D78-3912-38C0-DD3E-FB8C71E41D23}"/>
              </a:ext>
            </a:extLst>
          </p:cNvPr>
          <p:cNvSpPr txBox="1"/>
          <p:nvPr/>
        </p:nvSpPr>
        <p:spPr>
          <a:xfrm>
            <a:off x="7474206" y="1165364"/>
            <a:ext cx="4390726" cy="401300"/>
          </a:xfrm>
          <a:prstGeom prst="round2SameRect">
            <a:avLst>
              <a:gd name="adj1" fmla="val 39724"/>
              <a:gd name="adj2" fmla="val 0"/>
            </a:avLst>
          </a:prstGeom>
          <a:solidFill>
            <a:srgbClr val="193360"/>
          </a:solidFill>
          <a:ln w="25400" cap="sq">
            <a:noFill/>
            <a:miter lim="800000"/>
          </a:ln>
          <a:effectLst>
            <a:outerShdw blurRad="177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noAutofit/>
          </a:bodyPr>
          <a:lstStyle>
            <a:defPPr>
              <a:defRPr lang="de-DE"/>
            </a:defPPr>
            <a:lvl1pPr marR="0" lvl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tabLst/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de-DE" sz="1600" b="1" dirty="0"/>
              <a:t>Testgebiet am Kurfürstendamm</a:t>
            </a:r>
          </a:p>
        </p:txBody>
      </p:sp>
      <p:sp>
        <p:nvSpPr>
          <p:cNvPr id="20" name="Richtungspfeil 22">
            <a:extLst>
              <a:ext uri="{FF2B5EF4-FFF2-40B4-BE49-F238E27FC236}">
                <a16:creationId xmlns:a16="http://schemas.microsoft.com/office/drawing/2014/main" id="{BBFAEAF7-D840-7F53-B3FE-D2803974DE45}"/>
              </a:ext>
            </a:extLst>
          </p:cNvPr>
          <p:cNvSpPr/>
          <p:nvPr/>
        </p:nvSpPr>
        <p:spPr bwMode="auto">
          <a:xfrm>
            <a:off x="551382" y="1665807"/>
            <a:ext cx="6748674" cy="439566"/>
          </a:xfrm>
          <a:prstGeom prst="homePlate">
            <a:avLst/>
          </a:prstGeom>
          <a:solidFill>
            <a:schemeClr val="bg1">
              <a:lumMod val="75000"/>
            </a:schemeClr>
          </a:solidFill>
          <a:ln w="25400" cap="sq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Paketzustellung </a:t>
            </a:r>
            <a:r>
              <a:rPr kumimoji="0" lang="de-DE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 Partnerschaft mit einem KEP-Dienstleister</a:t>
            </a:r>
          </a:p>
        </p:txBody>
      </p:sp>
      <p:sp>
        <p:nvSpPr>
          <p:cNvPr id="22" name="Richtungspfeil 22">
            <a:extLst>
              <a:ext uri="{FF2B5EF4-FFF2-40B4-BE49-F238E27FC236}">
                <a16:creationId xmlns:a16="http://schemas.microsoft.com/office/drawing/2014/main" id="{B8F59D8D-BB6D-CF24-F782-0AF73F089F50}"/>
              </a:ext>
            </a:extLst>
          </p:cNvPr>
          <p:cNvSpPr/>
          <p:nvPr/>
        </p:nvSpPr>
        <p:spPr bwMode="auto">
          <a:xfrm>
            <a:off x="551382" y="2217633"/>
            <a:ext cx="6748674" cy="439566"/>
          </a:xfrm>
          <a:prstGeom prst="homePlate">
            <a:avLst/>
          </a:prstGeom>
          <a:solidFill>
            <a:schemeClr val="bg1">
              <a:lumMod val="75000"/>
            </a:schemeClr>
          </a:solidFill>
          <a:ln w="25400" cap="sq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Lebensmittellieferung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in Partnerschaft mit Restaurants und einem Essenslieferdienst</a:t>
            </a:r>
          </a:p>
        </p:txBody>
      </p:sp>
      <p:sp>
        <p:nvSpPr>
          <p:cNvPr id="36" name="Sprechblase: rechteckig mit abgerundeten Ecken 35">
            <a:extLst>
              <a:ext uri="{FF2B5EF4-FFF2-40B4-BE49-F238E27FC236}">
                <a16:creationId xmlns:a16="http://schemas.microsoft.com/office/drawing/2014/main" id="{8431DA0A-FF0C-31FA-805A-F586479297B6}"/>
              </a:ext>
            </a:extLst>
          </p:cNvPr>
          <p:cNvSpPr/>
          <p:nvPr/>
        </p:nvSpPr>
        <p:spPr bwMode="auto">
          <a:xfrm>
            <a:off x="8445554" y="5346202"/>
            <a:ext cx="1101891" cy="600164"/>
          </a:xfrm>
          <a:prstGeom prst="wedgeRoundRectCallout">
            <a:avLst>
              <a:gd name="adj1" fmla="val 24694"/>
              <a:gd name="adj2" fmla="val -146265"/>
              <a:gd name="adj3" fmla="val 16667"/>
            </a:avLst>
          </a:prstGeom>
          <a:solidFill>
            <a:srgbClr val="C00000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180000" rIns="0" bIns="45720" numCol="1" rtlCol="0" anchor="t" anchorCtr="0" compatLnSpc="1">
            <a:prstTxWarp prst="textNoShape">
              <a:avLst/>
            </a:prstTxWarp>
          </a:bodyPr>
          <a:lstStyle/>
          <a:p>
            <a:endParaRPr kumimoji="0" lang="de-DE" sz="14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Sprechblase: rechteckig mit abgerundeten Ecken 50">
            <a:extLst>
              <a:ext uri="{FF2B5EF4-FFF2-40B4-BE49-F238E27FC236}">
                <a16:creationId xmlns:a16="http://schemas.microsoft.com/office/drawing/2014/main" id="{158AE4B7-A9DD-B15D-646E-EE6DC57577A4}"/>
              </a:ext>
            </a:extLst>
          </p:cNvPr>
          <p:cNvSpPr/>
          <p:nvPr/>
        </p:nvSpPr>
        <p:spPr bwMode="auto">
          <a:xfrm>
            <a:off x="9810044" y="5106066"/>
            <a:ext cx="1616505" cy="840299"/>
          </a:xfrm>
          <a:prstGeom prst="wedgeRoundRectCallout">
            <a:avLst>
              <a:gd name="adj1" fmla="val -42632"/>
              <a:gd name="adj2" fmla="val -122386"/>
              <a:gd name="adj3" fmla="val 16667"/>
            </a:avLst>
          </a:prstGeom>
          <a:solidFill>
            <a:srgbClr val="C00000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vert270" wrap="square" lIns="91440" tIns="180000" rIns="0" bIns="45720" numCol="1" rtlCol="0" anchor="t" anchorCtr="0" compatLnSpc="1">
            <a:prstTxWarp prst="textNoShape">
              <a:avLst/>
            </a:prstTxWarp>
          </a:bodyPr>
          <a:lstStyle/>
          <a:p>
            <a:endParaRPr lang="de-DE" sz="700" dirty="0">
              <a:solidFill>
                <a:schemeClr val="bg1"/>
              </a:solidFill>
              <a:latin typeface="Frutiger 45 Light"/>
            </a:endParaRPr>
          </a:p>
        </p:txBody>
      </p:sp>
      <p:sp>
        <p:nvSpPr>
          <p:cNvPr id="52" name="Textfeld 51">
            <a:extLst>
              <a:ext uri="{FF2B5EF4-FFF2-40B4-BE49-F238E27FC236}">
                <a16:creationId xmlns:a16="http://schemas.microsoft.com/office/drawing/2014/main" id="{3A9F01AE-C03B-B760-F929-5A1A71321A4C}"/>
              </a:ext>
            </a:extLst>
          </p:cNvPr>
          <p:cNvSpPr txBox="1"/>
          <p:nvPr/>
        </p:nvSpPr>
        <p:spPr>
          <a:xfrm>
            <a:off x="8246933" y="5433064"/>
            <a:ext cx="1440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0" lang="de-DE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ca. 6.000 Einwohner</a:t>
            </a:r>
          </a:p>
        </p:txBody>
      </p:sp>
      <p:sp>
        <p:nvSpPr>
          <p:cNvPr id="53" name="Textfeld 52">
            <a:extLst>
              <a:ext uri="{FF2B5EF4-FFF2-40B4-BE49-F238E27FC236}">
                <a16:creationId xmlns:a16="http://schemas.microsoft.com/office/drawing/2014/main" id="{316137A7-5DEA-A585-308E-D51BF7877A85}"/>
              </a:ext>
            </a:extLst>
          </p:cNvPr>
          <p:cNvSpPr txBox="1"/>
          <p:nvPr/>
        </p:nvSpPr>
        <p:spPr>
          <a:xfrm>
            <a:off x="9891353" y="5198621"/>
            <a:ext cx="1440000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0" lang="de-DE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Hohe Dichte an Geschäften und Restaurants</a:t>
            </a:r>
          </a:p>
        </p:txBody>
      </p:sp>
    </p:spTree>
    <p:extLst>
      <p:ext uri="{BB962C8B-B14F-4D97-AF65-F5344CB8AC3E}">
        <p14:creationId xmlns:p14="http://schemas.microsoft.com/office/powerpoint/2010/main" val="596922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77"/>
    </mc:Choice>
    <mc:Fallback xmlns="">
      <p:transition spd="slow" advTm="21877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09AF5FFE-910A-91AA-11B9-0C7A97AB2E6A}"/>
              </a:ext>
            </a:extLst>
          </p:cNvPr>
          <p:cNvGrpSpPr/>
          <p:nvPr/>
        </p:nvGrpSpPr>
        <p:grpSpPr>
          <a:xfrm>
            <a:off x="551384" y="3458789"/>
            <a:ext cx="4828224" cy="2340000"/>
            <a:chOff x="779283" y="3698299"/>
            <a:chExt cx="4603456" cy="221211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2D8CDA93-9A70-7D1A-2ADF-131E1B8EA5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8888" y="3698299"/>
              <a:ext cx="3243851" cy="2212114"/>
            </a:xfrm>
            <a:prstGeom prst="rect">
              <a:avLst/>
            </a:prstGeom>
          </p:spPr>
        </p:pic>
        <p:pic>
          <p:nvPicPr>
            <p:cNvPr id="11" name="Grafik 10" descr="Ein Bild, das drinnen enthält.&#10;&#10;Automatisch generierte Beschreibung">
              <a:extLst>
                <a:ext uri="{FF2B5EF4-FFF2-40B4-BE49-F238E27FC236}">
                  <a16:creationId xmlns:a16="http://schemas.microsoft.com/office/drawing/2014/main" id="{9F9F99A1-EE53-06F3-7DBA-FEC007F247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65" t="8803" r="18022" b="6537"/>
            <a:stretch/>
          </p:blipFill>
          <p:spPr>
            <a:xfrm>
              <a:off x="779283" y="3698300"/>
              <a:ext cx="1305407" cy="2212114"/>
            </a:xfrm>
            <a:prstGeom prst="rect">
              <a:avLst/>
            </a:prstGeom>
          </p:spPr>
        </p:pic>
      </p:grpSp>
      <p:sp>
        <p:nvSpPr>
          <p:cNvPr id="33" name="Textplatzhalter 32">
            <a:extLst>
              <a:ext uri="{FF2B5EF4-FFF2-40B4-BE49-F238E27FC236}">
                <a16:creationId xmlns:a16="http://schemas.microsoft.com/office/drawing/2014/main" id="{F482608D-0092-40C4-9C78-53721331AF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CH" dirty="0" err="1"/>
              <a:t>BeIntelli</a:t>
            </a:r>
            <a:r>
              <a:rPr lang="de-CH" dirty="0"/>
              <a:t> – Teilprojekt Logistik</a:t>
            </a:r>
          </a:p>
        </p:txBody>
      </p:sp>
      <p:sp>
        <p:nvSpPr>
          <p:cNvPr id="32" name="Titel 31">
            <a:extLst>
              <a:ext uri="{FF2B5EF4-FFF2-40B4-BE49-F238E27FC236}">
                <a16:creationId xmlns:a16="http://schemas.microsoft.com/office/drawing/2014/main" id="{E0FCC5A8-91A4-4F06-81B5-E6CA97A36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Umsetzung der autonomen Paketzustellung</a:t>
            </a:r>
          </a:p>
        </p:txBody>
      </p:sp>
      <p:sp>
        <p:nvSpPr>
          <p:cNvPr id="34" name="Textplatzhalter 33">
            <a:extLst>
              <a:ext uri="{FF2B5EF4-FFF2-40B4-BE49-F238E27FC236}">
                <a16:creationId xmlns:a16="http://schemas.microsoft.com/office/drawing/2014/main" id="{5A4B32D0-4880-443E-9395-D558342386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FC91F92-1590-84F3-F746-DB324C91FB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78269" y="343695"/>
            <a:ext cx="1769041" cy="343826"/>
          </a:xfrm>
          <a:prstGeom prst="rect">
            <a:avLst/>
          </a:prstGeom>
        </p:spPr>
      </p:pic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0AC68B74-4818-56C8-7713-F3F3539762B8}"/>
              </a:ext>
            </a:extLst>
          </p:cNvPr>
          <p:cNvGrpSpPr/>
          <p:nvPr/>
        </p:nvGrpSpPr>
        <p:grpSpPr>
          <a:xfrm>
            <a:off x="6578109" y="2036726"/>
            <a:ext cx="4097954" cy="2220514"/>
            <a:chOff x="6288920" y="2166446"/>
            <a:chExt cx="4938194" cy="2675806"/>
          </a:xfrm>
        </p:grpSpPr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F9AB3780-676E-836D-D9FC-669887B46C99}"/>
                </a:ext>
              </a:extLst>
            </p:cNvPr>
            <p:cNvSpPr/>
            <p:nvPr/>
          </p:nvSpPr>
          <p:spPr>
            <a:xfrm>
              <a:off x="7022515" y="3216407"/>
              <a:ext cx="445492" cy="44549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508000" dist="2667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dirty="0">
                <a:latin typeface="IBM Plex Sans" panose="020B0503050203000203" pitchFamily="34" charset="0"/>
              </a:endParaRPr>
            </a:p>
          </p:txBody>
        </p:sp>
        <p:pic>
          <p:nvPicPr>
            <p:cNvPr id="20" name="Grafik 19" descr="Lager mit einfarbiger Füllung">
              <a:extLst>
                <a:ext uri="{FF2B5EF4-FFF2-40B4-BE49-F238E27FC236}">
                  <a16:creationId xmlns:a16="http://schemas.microsoft.com/office/drawing/2014/main" id="{BD4B18AE-3580-6827-A108-E0E4A937C71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103817" y="3297710"/>
              <a:ext cx="282888" cy="282888"/>
            </a:xfrm>
            <a:prstGeom prst="rect">
              <a:avLst/>
            </a:prstGeom>
          </p:spPr>
        </p:pic>
        <p:cxnSp>
          <p:nvCxnSpPr>
            <p:cNvPr id="22" name="Gerade Verbindung mit Pfeil 21">
              <a:extLst>
                <a:ext uri="{FF2B5EF4-FFF2-40B4-BE49-F238E27FC236}">
                  <a16:creationId xmlns:a16="http://schemas.microsoft.com/office/drawing/2014/main" id="{5657FCB0-3B42-623A-B9C2-2E8D8039DC3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12499" y="2510385"/>
              <a:ext cx="141444" cy="537844"/>
            </a:xfrm>
            <a:prstGeom prst="straightConnector1">
              <a:avLst/>
            </a:prstGeom>
            <a:ln w="28575">
              <a:solidFill>
                <a:srgbClr val="575757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mit Pfeil 25">
              <a:extLst>
                <a:ext uri="{FF2B5EF4-FFF2-40B4-BE49-F238E27FC236}">
                  <a16:creationId xmlns:a16="http://schemas.microsoft.com/office/drawing/2014/main" id="{77CCEDCC-58C7-E9CD-58F6-9D289AA449DA}"/>
                </a:ext>
              </a:extLst>
            </p:cNvPr>
            <p:cNvCxnSpPr>
              <a:cxnSpLocks/>
            </p:cNvCxnSpPr>
            <p:nvPr/>
          </p:nvCxnSpPr>
          <p:spPr>
            <a:xfrm>
              <a:off x="8253943" y="2510385"/>
              <a:ext cx="725615" cy="619146"/>
            </a:xfrm>
            <a:prstGeom prst="straightConnector1">
              <a:avLst/>
            </a:prstGeom>
            <a:ln w="28575">
              <a:solidFill>
                <a:srgbClr val="575757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mit Pfeil 35">
              <a:extLst>
                <a:ext uri="{FF2B5EF4-FFF2-40B4-BE49-F238E27FC236}">
                  <a16:creationId xmlns:a16="http://schemas.microsoft.com/office/drawing/2014/main" id="{FA62DEEA-A30C-7C83-4591-F474BF624921}"/>
                </a:ext>
              </a:extLst>
            </p:cNvPr>
            <p:cNvCxnSpPr>
              <a:cxnSpLocks/>
            </p:cNvCxnSpPr>
            <p:nvPr/>
          </p:nvCxnSpPr>
          <p:spPr>
            <a:xfrm>
              <a:off x="6288920" y="4373398"/>
              <a:ext cx="334119" cy="0"/>
            </a:xfrm>
            <a:prstGeom prst="straightConnector1">
              <a:avLst/>
            </a:prstGeom>
            <a:ln w="28575">
              <a:solidFill>
                <a:srgbClr val="575757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6" name="Gruppieren 95">
              <a:extLst>
                <a:ext uri="{FF2B5EF4-FFF2-40B4-BE49-F238E27FC236}">
                  <a16:creationId xmlns:a16="http://schemas.microsoft.com/office/drawing/2014/main" id="{EF0EE487-2111-5D9C-F6CF-3D4369E226FC}"/>
                </a:ext>
              </a:extLst>
            </p:cNvPr>
            <p:cNvGrpSpPr/>
            <p:nvPr/>
          </p:nvGrpSpPr>
          <p:grpSpPr>
            <a:xfrm>
              <a:off x="9211901" y="4454445"/>
              <a:ext cx="360000" cy="360000"/>
              <a:chOff x="3232964" y="5203105"/>
              <a:chExt cx="445492" cy="445493"/>
            </a:xfrm>
          </p:grpSpPr>
          <p:sp>
            <p:nvSpPr>
              <p:cNvPr id="64" name="Ellipse 63">
                <a:extLst>
                  <a:ext uri="{FF2B5EF4-FFF2-40B4-BE49-F238E27FC236}">
                    <a16:creationId xmlns:a16="http://schemas.microsoft.com/office/drawing/2014/main" id="{8C899403-100C-D2A8-5994-0DCA229332A6}"/>
                  </a:ext>
                </a:extLst>
              </p:cNvPr>
              <p:cNvSpPr/>
              <p:nvPr/>
            </p:nvSpPr>
            <p:spPr>
              <a:xfrm>
                <a:off x="3232964" y="5203105"/>
                <a:ext cx="445492" cy="445493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0" dist="266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>
                  <a:latin typeface="IBM Plex Sans" panose="020B0503050203000203" pitchFamily="34" charset="0"/>
                </a:endParaRPr>
              </a:p>
            </p:txBody>
          </p:sp>
          <p:pic>
            <p:nvPicPr>
              <p:cNvPr id="65" name="Grafik 64" descr="Benutzer mit einfarbiger Füllung">
                <a:extLst>
                  <a:ext uri="{FF2B5EF4-FFF2-40B4-BE49-F238E27FC236}">
                    <a16:creationId xmlns:a16="http://schemas.microsoft.com/office/drawing/2014/main" id="{D2A86BEB-B033-FBBB-83D3-DCF3FF16A1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3314266" y="5284408"/>
                <a:ext cx="282888" cy="282888"/>
              </a:xfrm>
              <a:prstGeom prst="rect">
                <a:avLst/>
              </a:prstGeom>
            </p:spPr>
          </p:pic>
        </p:grpSp>
        <p:cxnSp>
          <p:nvCxnSpPr>
            <p:cNvPr id="66" name="Gerade Verbindung mit Pfeil 65">
              <a:extLst>
                <a:ext uri="{FF2B5EF4-FFF2-40B4-BE49-F238E27FC236}">
                  <a16:creationId xmlns:a16="http://schemas.microsoft.com/office/drawing/2014/main" id="{11B8E027-633C-E3BA-989F-81DC4EEBECA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02585" y="3129531"/>
              <a:ext cx="476973" cy="222746"/>
            </a:xfrm>
            <a:prstGeom prst="straightConnector1">
              <a:avLst/>
            </a:prstGeom>
            <a:ln w="28575">
              <a:solidFill>
                <a:srgbClr val="575757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Gerade Verbindung mit Pfeil 66">
              <a:extLst>
                <a:ext uri="{FF2B5EF4-FFF2-40B4-BE49-F238E27FC236}">
                  <a16:creationId xmlns:a16="http://schemas.microsoft.com/office/drawing/2014/main" id="{A9F7371E-CFF6-D603-B83B-685535BD40C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051046" y="2667890"/>
              <a:ext cx="178110" cy="404002"/>
            </a:xfrm>
            <a:prstGeom prst="straightConnector1">
              <a:avLst/>
            </a:prstGeom>
            <a:ln w="28575">
              <a:solidFill>
                <a:srgbClr val="575757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Gerade Verbindung mit Pfeil 67">
              <a:extLst>
                <a:ext uri="{FF2B5EF4-FFF2-40B4-BE49-F238E27FC236}">
                  <a16:creationId xmlns:a16="http://schemas.microsoft.com/office/drawing/2014/main" id="{26A2DD47-A8D8-78CA-36F5-C804884AB74C}"/>
                </a:ext>
              </a:extLst>
            </p:cNvPr>
            <p:cNvCxnSpPr>
              <a:cxnSpLocks/>
            </p:cNvCxnSpPr>
            <p:nvPr/>
          </p:nvCxnSpPr>
          <p:spPr>
            <a:xfrm>
              <a:off x="10082244" y="2667890"/>
              <a:ext cx="790914" cy="881704"/>
            </a:xfrm>
            <a:prstGeom prst="straightConnector1">
              <a:avLst/>
            </a:prstGeom>
            <a:ln w="28575">
              <a:solidFill>
                <a:srgbClr val="575757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Gerade Verbindung mit Pfeil 68">
              <a:extLst>
                <a:ext uri="{FF2B5EF4-FFF2-40B4-BE49-F238E27FC236}">
                  <a16:creationId xmlns:a16="http://schemas.microsoft.com/office/drawing/2014/main" id="{BDDBCE10-95B9-07CB-2949-5F73EA2883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29157" y="2526446"/>
              <a:ext cx="717907" cy="542943"/>
            </a:xfrm>
            <a:prstGeom prst="straightConnector1">
              <a:avLst/>
            </a:prstGeom>
            <a:ln w="28575">
              <a:solidFill>
                <a:srgbClr val="575757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Gerade Verbindung mit Pfeil 69">
              <a:extLst>
                <a:ext uri="{FF2B5EF4-FFF2-40B4-BE49-F238E27FC236}">
                  <a16:creationId xmlns:a16="http://schemas.microsoft.com/office/drawing/2014/main" id="{89C0C05D-6829-C42B-D4F2-72139A4474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881824" y="2526446"/>
              <a:ext cx="65241" cy="1023148"/>
            </a:xfrm>
            <a:prstGeom prst="straightConnector1">
              <a:avLst/>
            </a:prstGeom>
            <a:ln w="28575">
              <a:solidFill>
                <a:srgbClr val="575757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Gerade Verbindung mit Pfeil 70">
              <a:extLst>
                <a:ext uri="{FF2B5EF4-FFF2-40B4-BE49-F238E27FC236}">
                  <a16:creationId xmlns:a16="http://schemas.microsoft.com/office/drawing/2014/main" id="{955EE163-F066-E745-36E1-050D6B6C56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061851" y="3071892"/>
              <a:ext cx="156498" cy="461641"/>
            </a:xfrm>
            <a:prstGeom prst="straightConnector1">
              <a:avLst/>
            </a:prstGeom>
            <a:ln w="28575">
              <a:solidFill>
                <a:srgbClr val="575757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Gerade Verbindung mit Pfeil 71">
              <a:extLst>
                <a:ext uri="{FF2B5EF4-FFF2-40B4-BE49-F238E27FC236}">
                  <a16:creationId xmlns:a16="http://schemas.microsoft.com/office/drawing/2014/main" id="{478359B1-A839-F9AC-C1AD-616924ABBA72}"/>
                </a:ext>
              </a:extLst>
            </p:cNvPr>
            <p:cNvCxnSpPr>
              <a:cxnSpLocks/>
            </p:cNvCxnSpPr>
            <p:nvPr/>
          </p:nvCxnSpPr>
          <p:spPr>
            <a:xfrm>
              <a:off x="10061851" y="3533532"/>
              <a:ext cx="811308" cy="9282"/>
            </a:xfrm>
            <a:prstGeom prst="straightConnector1">
              <a:avLst/>
            </a:prstGeom>
            <a:ln w="28575">
              <a:solidFill>
                <a:srgbClr val="575757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Gerade Verbindung mit Pfeil 72">
              <a:extLst>
                <a:ext uri="{FF2B5EF4-FFF2-40B4-BE49-F238E27FC236}">
                  <a16:creationId xmlns:a16="http://schemas.microsoft.com/office/drawing/2014/main" id="{50BE3A31-FA66-2582-184D-32DB8CA4BF1E}"/>
                </a:ext>
              </a:extLst>
            </p:cNvPr>
            <p:cNvCxnSpPr>
              <a:cxnSpLocks/>
              <a:stCxn id="19" idx="6"/>
            </p:cNvCxnSpPr>
            <p:nvPr/>
          </p:nvCxnSpPr>
          <p:spPr>
            <a:xfrm flipV="1">
              <a:off x="7468007" y="3048228"/>
              <a:ext cx="657486" cy="390925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Gerade Verbindung mit Pfeil 73">
              <a:extLst>
                <a:ext uri="{FF2B5EF4-FFF2-40B4-BE49-F238E27FC236}">
                  <a16:creationId xmlns:a16="http://schemas.microsoft.com/office/drawing/2014/main" id="{9D39D327-5DB7-AE13-4625-E5CAC11F5A5B}"/>
                </a:ext>
              </a:extLst>
            </p:cNvPr>
            <p:cNvCxnSpPr>
              <a:cxnSpLocks/>
            </p:cNvCxnSpPr>
            <p:nvPr/>
          </p:nvCxnSpPr>
          <p:spPr>
            <a:xfrm>
              <a:off x="8125492" y="3048228"/>
              <a:ext cx="854065" cy="81302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Gerade Verbindung mit Pfeil 74">
              <a:extLst>
                <a:ext uri="{FF2B5EF4-FFF2-40B4-BE49-F238E27FC236}">
                  <a16:creationId xmlns:a16="http://schemas.microsoft.com/office/drawing/2014/main" id="{59119C89-7F50-553B-9BAD-80B00197B51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79558" y="3071892"/>
              <a:ext cx="1244131" cy="57639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Gerade Verbindung mit Pfeil 75">
              <a:extLst>
                <a:ext uri="{FF2B5EF4-FFF2-40B4-BE49-F238E27FC236}">
                  <a16:creationId xmlns:a16="http://schemas.microsoft.com/office/drawing/2014/main" id="{90562BCF-8D6D-543B-DAF5-13087586F275}"/>
                </a:ext>
              </a:extLst>
            </p:cNvPr>
            <p:cNvCxnSpPr>
              <a:cxnSpLocks/>
            </p:cNvCxnSpPr>
            <p:nvPr/>
          </p:nvCxnSpPr>
          <p:spPr>
            <a:xfrm>
              <a:off x="10223688" y="3071892"/>
              <a:ext cx="649470" cy="480205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Gerade Verbindung mit Pfeil 76">
              <a:extLst>
                <a:ext uri="{FF2B5EF4-FFF2-40B4-BE49-F238E27FC236}">
                  <a16:creationId xmlns:a16="http://schemas.microsoft.com/office/drawing/2014/main" id="{9F212DEA-E15D-A140-3298-ACAE158CB85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353346" y="3533532"/>
              <a:ext cx="1519814" cy="719013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Gerade Verbindung mit Pfeil 77">
              <a:extLst>
                <a:ext uri="{FF2B5EF4-FFF2-40B4-BE49-F238E27FC236}">
                  <a16:creationId xmlns:a16="http://schemas.microsoft.com/office/drawing/2014/main" id="{45DB8628-51DD-7EE6-1D30-048E475B732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211902" y="4080657"/>
              <a:ext cx="132780" cy="171888"/>
            </a:xfrm>
            <a:prstGeom prst="straightConnector1">
              <a:avLst/>
            </a:prstGeom>
            <a:ln w="28575">
              <a:solidFill>
                <a:srgbClr val="575757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Gerade Verbindung mit Pfeil 78">
              <a:extLst>
                <a:ext uri="{FF2B5EF4-FFF2-40B4-BE49-F238E27FC236}">
                  <a16:creationId xmlns:a16="http://schemas.microsoft.com/office/drawing/2014/main" id="{18AE84C2-63BF-FE77-9724-EFFEBCA85E8E}"/>
                </a:ext>
              </a:extLst>
            </p:cNvPr>
            <p:cNvCxnSpPr>
              <a:cxnSpLocks/>
              <a:endCxn id="64" idx="1"/>
            </p:cNvCxnSpPr>
            <p:nvPr/>
          </p:nvCxnSpPr>
          <p:spPr>
            <a:xfrm flipH="1">
              <a:off x="9264622" y="4260537"/>
              <a:ext cx="88724" cy="246629"/>
            </a:xfrm>
            <a:prstGeom prst="straightConnector1">
              <a:avLst/>
            </a:prstGeom>
            <a:ln w="28575">
              <a:solidFill>
                <a:srgbClr val="575757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Gerade Verbindung mit Pfeil 79">
              <a:extLst>
                <a:ext uri="{FF2B5EF4-FFF2-40B4-BE49-F238E27FC236}">
                  <a16:creationId xmlns:a16="http://schemas.microsoft.com/office/drawing/2014/main" id="{C608A035-5333-CD20-6D8E-C9943F6951C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53473" y="4080657"/>
              <a:ext cx="358429" cy="201900"/>
            </a:xfrm>
            <a:prstGeom prst="straightConnector1">
              <a:avLst/>
            </a:prstGeom>
            <a:ln w="28575">
              <a:solidFill>
                <a:srgbClr val="575757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Gerade Verbindung mit Pfeil 80">
              <a:extLst>
                <a:ext uri="{FF2B5EF4-FFF2-40B4-BE49-F238E27FC236}">
                  <a16:creationId xmlns:a16="http://schemas.microsoft.com/office/drawing/2014/main" id="{619EFB7B-348F-3C89-A841-E29F32F7C46F}"/>
                </a:ext>
              </a:extLst>
            </p:cNvPr>
            <p:cNvCxnSpPr>
              <a:cxnSpLocks/>
              <a:stCxn id="64" idx="1"/>
            </p:cNvCxnSpPr>
            <p:nvPr/>
          </p:nvCxnSpPr>
          <p:spPr>
            <a:xfrm flipH="1" flipV="1">
              <a:off x="8853473" y="4286515"/>
              <a:ext cx="411149" cy="220651"/>
            </a:xfrm>
            <a:prstGeom prst="straightConnector1">
              <a:avLst/>
            </a:prstGeom>
            <a:ln w="28575">
              <a:solidFill>
                <a:srgbClr val="575757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Gerade Verbindung mit Pfeil 81">
              <a:extLst>
                <a:ext uri="{FF2B5EF4-FFF2-40B4-BE49-F238E27FC236}">
                  <a16:creationId xmlns:a16="http://schemas.microsoft.com/office/drawing/2014/main" id="{500B9816-4C4C-7A2B-37DB-FB5643A64C26}"/>
                </a:ext>
              </a:extLst>
            </p:cNvPr>
            <p:cNvCxnSpPr>
              <a:cxnSpLocks/>
              <a:endCxn id="19" idx="6"/>
            </p:cNvCxnSpPr>
            <p:nvPr/>
          </p:nvCxnSpPr>
          <p:spPr>
            <a:xfrm flipH="1" flipV="1">
              <a:off x="7468007" y="3439153"/>
              <a:ext cx="1372164" cy="843403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feld 82">
              <a:extLst>
                <a:ext uri="{FF2B5EF4-FFF2-40B4-BE49-F238E27FC236}">
                  <a16:creationId xmlns:a16="http://schemas.microsoft.com/office/drawing/2014/main" id="{BB6BD391-C9EB-DF56-6C76-B26E698B68BE}"/>
                </a:ext>
              </a:extLst>
            </p:cNvPr>
            <p:cNvSpPr txBox="1"/>
            <p:nvPr/>
          </p:nvSpPr>
          <p:spPr>
            <a:xfrm>
              <a:off x="6856632" y="2838120"/>
              <a:ext cx="768486" cy="4079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800" b="1" dirty="0">
                  <a:solidFill>
                    <a:srgbClr val="00B050"/>
                  </a:solidFill>
                  <a:latin typeface="IBM Plex Sans" panose="020B0503050203000203" pitchFamily="34" charset="0"/>
                </a:rPr>
                <a:t>Micro-Hub</a:t>
              </a:r>
            </a:p>
          </p:txBody>
        </p:sp>
        <p:cxnSp>
          <p:nvCxnSpPr>
            <p:cNvPr id="84" name="Gerade Verbindung mit Pfeil 83">
              <a:extLst>
                <a:ext uri="{FF2B5EF4-FFF2-40B4-BE49-F238E27FC236}">
                  <a16:creationId xmlns:a16="http://schemas.microsoft.com/office/drawing/2014/main" id="{D37D98F9-988B-4E26-E9A4-CD707C5F8A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88920" y="4079834"/>
              <a:ext cx="334119" cy="0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feld 84">
              <a:extLst>
                <a:ext uri="{FF2B5EF4-FFF2-40B4-BE49-F238E27FC236}">
                  <a16:creationId xmlns:a16="http://schemas.microsoft.com/office/drawing/2014/main" id="{FDB7E85B-4943-A642-BFFC-EEC01DA8D3E6}"/>
                </a:ext>
              </a:extLst>
            </p:cNvPr>
            <p:cNvSpPr txBox="1"/>
            <p:nvPr/>
          </p:nvSpPr>
          <p:spPr>
            <a:xfrm>
              <a:off x="6735844" y="3961434"/>
              <a:ext cx="1675207" cy="2596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800" b="1" dirty="0">
                  <a:solidFill>
                    <a:srgbClr val="002060"/>
                  </a:solidFill>
                  <a:latin typeface="IBM Plex Sans" panose="020B0503050203000203" pitchFamily="34" charset="0"/>
                </a:rPr>
                <a:t>Route des Transporters</a:t>
              </a:r>
            </a:p>
          </p:txBody>
        </p:sp>
        <p:sp>
          <p:nvSpPr>
            <p:cNvPr id="86" name="Textfeld 85">
              <a:extLst>
                <a:ext uri="{FF2B5EF4-FFF2-40B4-BE49-F238E27FC236}">
                  <a16:creationId xmlns:a16="http://schemas.microsoft.com/office/drawing/2014/main" id="{3E357830-7894-853D-3FA3-953D8EB16D32}"/>
                </a:ext>
              </a:extLst>
            </p:cNvPr>
            <p:cNvSpPr txBox="1"/>
            <p:nvPr/>
          </p:nvSpPr>
          <p:spPr>
            <a:xfrm>
              <a:off x="6735844" y="4250287"/>
              <a:ext cx="1903806" cy="2596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800" b="1" dirty="0">
                  <a:solidFill>
                    <a:srgbClr val="575757"/>
                  </a:solidFill>
                  <a:latin typeface="IBM Plex Sans" panose="020B0503050203000203" pitchFamily="34" charset="0"/>
                </a:rPr>
                <a:t>Route der Lieferroboter</a:t>
              </a:r>
            </a:p>
          </p:txBody>
        </p:sp>
        <p:sp>
          <p:nvSpPr>
            <p:cNvPr id="88" name="Textfeld 87">
              <a:extLst>
                <a:ext uri="{FF2B5EF4-FFF2-40B4-BE49-F238E27FC236}">
                  <a16:creationId xmlns:a16="http://schemas.microsoft.com/office/drawing/2014/main" id="{FE563720-62FC-6893-D8C0-13A53701983C}"/>
                </a:ext>
              </a:extLst>
            </p:cNvPr>
            <p:cNvSpPr txBox="1"/>
            <p:nvPr/>
          </p:nvSpPr>
          <p:spPr>
            <a:xfrm>
              <a:off x="6735844" y="4539143"/>
              <a:ext cx="1778549" cy="2596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800" b="1" dirty="0">
                  <a:solidFill>
                    <a:srgbClr val="00B050"/>
                  </a:solidFill>
                  <a:latin typeface="IBM Plex Sans" panose="020B0503050203000203" pitchFamily="34" charset="0"/>
                </a:rPr>
                <a:t>Empfänger</a:t>
              </a:r>
            </a:p>
          </p:txBody>
        </p:sp>
        <p:cxnSp>
          <p:nvCxnSpPr>
            <p:cNvPr id="89" name="Gerade Verbindung mit Pfeil 88">
              <a:extLst>
                <a:ext uri="{FF2B5EF4-FFF2-40B4-BE49-F238E27FC236}">
                  <a16:creationId xmlns:a16="http://schemas.microsoft.com/office/drawing/2014/main" id="{291695CE-92AE-9E42-BFCB-E0953343B6B4}"/>
                </a:ext>
              </a:extLst>
            </p:cNvPr>
            <p:cNvCxnSpPr>
              <a:cxnSpLocks/>
            </p:cNvCxnSpPr>
            <p:nvPr/>
          </p:nvCxnSpPr>
          <p:spPr>
            <a:xfrm>
              <a:off x="8108065" y="3058809"/>
              <a:ext cx="394520" cy="293468"/>
            </a:xfrm>
            <a:prstGeom prst="straightConnector1">
              <a:avLst/>
            </a:prstGeom>
            <a:ln w="28575">
              <a:solidFill>
                <a:srgbClr val="575757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Gerade Verbindung mit Pfeil 89">
              <a:extLst>
                <a:ext uri="{FF2B5EF4-FFF2-40B4-BE49-F238E27FC236}">
                  <a16:creationId xmlns:a16="http://schemas.microsoft.com/office/drawing/2014/main" id="{54E2C660-28A2-D5B0-64B4-6F968DD8699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54564" y="4252545"/>
              <a:ext cx="498783" cy="28341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7" name="Gruppieren 96">
              <a:extLst>
                <a:ext uri="{FF2B5EF4-FFF2-40B4-BE49-F238E27FC236}">
                  <a16:creationId xmlns:a16="http://schemas.microsoft.com/office/drawing/2014/main" id="{804525BF-B446-8C00-4871-89C731F18941}"/>
                </a:ext>
              </a:extLst>
            </p:cNvPr>
            <p:cNvGrpSpPr/>
            <p:nvPr/>
          </p:nvGrpSpPr>
          <p:grpSpPr>
            <a:xfrm>
              <a:off x="9091011" y="3726716"/>
              <a:ext cx="360000" cy="360000"/>
              <a:chOff x="3232964" y="5203105"/>
              <a:chExt cx="445492" cy="445493"/>
            </a:xfrm>
          </p:grpSpPr>
          <p:sp>
            <p:nvSpPr>
              <p:cNvPr id="98" name="Ellipse 97">
                <a:extLst>
                  <a:ext uri="{FF2B5EF4-FFF2-40B4-BE49-F238E27FC236}">
                    <a16:creationId xmlns:a16="http://schemas.microsoft.com/office/drawing/2014/main" id="{C63BAAE7-13AB-1368-07CD-27BC3A832DF9}"/>
                  </a:ext>
                </a:extLst>
              </p:cNvPr>
              <p:cNvSpPr/>
              <p:nvPr/>
            </p:nvSpPr>
            <p:spPr>
              <a:xfrm>
                <a:off x="3232964" y="5203105"/>
                <a:ext cx="445492" cy="445493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0" dist="266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>
                  <a:latin typeface="IBM Plex Sans" panose="020B0503050203000203" pitchFamily="34" charset="0"/>
                </a:endParaRPr>
              </a:p>
            </p:txBody>
          </p:sp>
          <p:pic>
            <p:nvPicPr>
              <p:cNvPr id="99" name="Grafik 98" descr="Benutzer mit einfarbiger Füllung">
                <a:extLst>
                  <a:ext uri="{FF2B5EF4-FFF2-40B4-BE49-F238E27FC236}">
                    <a16:creationId xmlns:a16="http://schemas.microsoft.com/office/drawing/2014/main" id="{85D9832C-7B34-F009-5C15-8DEDF679DC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3314266" y="5284408"/>
                <a:ext cx="282888" cy="282888"/>
              </a:xfrm>
              <a:prstGeom prst="rect">
                <a:avLst/>
              </a:prstGeom>
            </p:spPr>
          </p:pic>
        </p:grpSp>
        <p:grpSp>
          <p:nvGrpSpPr>
            <p:cNvPr id="100" name="Gruppieren 99">
              <a:extLst>
                <a:ext uri="{FF2B5EF4-FFF2-40B4-BE49-F238E27FC236}">
                  <a16:creationId xmlns:a16="http://schemas.microsoft.com/office/drawing/2014/main" id="{49FFFAA7-B96E-F66B-B3BE-0068500FAB21}"/>
                </a:ext>
              </a:extLst>
            </p:cNvPr>
            <p:cNvGrpSpPr/>
            <p:nvPr/>
          </p:nvGrpSpPr>
          <p:grpSpPr>
            <a:xfrm>
              <a:off x="8069610" y="2166446"/>
              <a:ext cx="360000" cy="360000"/>
              <a:chOff x="3232964" y="5203105"/>
              <a:chExt cx="445492" cy="445493"/>
            </a:xfrm>
          </p:grpSpPr>
          <p:sp>
            <p:nvSpPr>
              <p:cNvPr id="101" name="Ellipse 100">
                <a:extLst>
                  <a:ext uri="{FF2B5EF4-FFF2-40B4-BE49-F238E27FC236}">
                    <a16:creationId xmlns:a16="http://schemas.microsoft.com/office/drawing/2014/main" id="{8794AC51-D64B-FB55-AA47-47AE890A5D1F}"/>
                  </a:ext>
                </a:extLst>
              </p:cNvPr>
              <p:cNvSpPr/>
              <p:nvPr/>
            </p:nvSpPr>
            <p:spPr>
              <a:xfrm>
                <a:off x="3232964" y="5203105"/>
                <a:ext cx="445492" cy="445493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0" dist="266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>
                  <a:latin typeface="IBM Plex Sans" panose="020B0503050203000203" pitchFamily="34" charset="0"/>
                </a:endParaRPr>
              </a:p>
            </p:txBody>
          </p:sp>
          <p:pic>
            <p:nvPicPr>
              <p:cNvPr id="102" name="Grafik 101" descr="Benutzer mit einfarbiger Füllung">
                <a:extLst>
                  <a:ext uri="{FF2B5EF4-FFF2-40B4-BE49-F238E27FC236}">
                    <a16:creationId xmlns:a16="http://schemas.microsoft.com/office/drawing/2014/main" id="{9ADB0C3E-8FC7-673D-34FF-5202B18C06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3314266" y="5284408"/>
                <a:ext cx="282888" cy="282888"/>
              </a:xfrm>
              <a:prstGeom prst="rect">
                <a:avLst/>
              </a:prstGeom>
            </p:spPr>
          </p:pic>
        </p:grpSp>
        <p:grpSp>
          <p:nvGrpSpPr>
            <p:cNvPr id="103" name="Gruppieren 102">
              <a:extLst>
                <a:ext uri="{FF2B5EF4-FFF2-40B4-BE49-F238E27FC236}">
                  <a16:creationId xmlns:a16="http://schemas.microsoft.com/office/drawing/2014/main" id="{CD839A92-2418-7D4F-DC92-88876C7BADF7}"/>
                </a:ext>
              </a:extLst>
            </p:cNvPr>
            <p:cNvGrpSpPr/>
            <p:nvPr/>
          </p:nvGrpSpPr>
          <p:grpSpPr>
            <a:xfrm>
              <a:off x="8329687" y="3348700"/>
              <a:ext cx="360000" cy="360000"/>
              <a:chOff x="3232964" y="5203105"/>
              <a:chExt cx="445492" cy="445493"/>
            </a:xfrm>
          </p:grpSpPr>
          <p:sp>
            <p:nvSpPr>
              <p:cNvPr id="104" name="Ellipse 103">
                <a:extLst>
                  <a:ext uri="{FF2B5EF4-FFF2-40B4-BE49-F238E27FC236}">
                    <a16:creationId xmlns:a16="http://schemas.microsoft.com/office/drawing/2014/main" id="{2F0CE4EE-FD6F-94DA-0CAB-E3B69E42B282}"/>
                  </a:ext>
                </a:extLst>
              </p:cNvPr>
              <p:cNvSpPr/>
              <p:nvPr/>
            </p:nvSpPr>
            <p:spPr>
              <a:xfrm>
                <a:off x="3232964" y="5203105"/>
                <a:ext cx="445492" cy="445493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0" dist="266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>
                  <a:latin typeface="IBM Plex Sans" panose="020B0503050203000203" pitchFamily="34" charset="0"/>
                </a:endParaRPr>
              </a:p>
            </p:txBody>
          </p:sp>
          <p:pic>
            <p:nvPicPr>
              <p:cNvPr id="105" name="Grafik 104" descr="Benutzer mit einfarbiger Füllung">
                <a:extLst>
                  <a:ext uri="{FF2B5EF4-FFF2-40B4-BE49-F238E27FC236}">
                    <a16:creationId xmlns:a16="http://schemas.microsoft.com/office/drawing/2014/main" id="{687C072B-21A1-C7AF-5096-FC6CE6A931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3314266" y="5284408"/>
                <a:ext cx="282888" cy="282888"/>
              </a:xfrm>
              <a:prstGeom prst="rect">
                <a:avLst/>
              </a:prstGeom>
            </p:spPr>
          </p:pic>
        </p:grpSp>
        <p:grpSp>
          <p:nvGrpSpPr>
            <p:cNvPr id="106" name="Gruppieren 105">
              <a:extLst>
                <a:ext uri="{FF2B5EF4-FFF2-40B4-BE49-F238E27FC236}">
                  <a16:creationId xmlns:a16="http://schemas.microsoft.com/office/drawing/2014/main" id="{4FD27D0D-8CC8-F788-AE9B-80DD0EF3F813}"/>
                </a:ext>
              </a:extLst>
            </p:cNvPr>
            <p:cNvGrpSpPr/>
            <p:nvPr/>
          </p:nvGrpSpPr>
          <p:grpSpPr>
            <a:xfrm>
              <a:off x="9866713" y="2338428"/>
              <a:ext cx="360000" cy="360000"/>
              <a:chOff x="3232964" y="5203105"/>
              <a:chExt cx="445492" cy="445493"/>
            </a:xfrm>
          </p:grpSpPr>
          <p:sp>
            <p:nvSpPr>
              <p:cNvPr id="107" name="Ellipse 106">
                <a:extLst>
                  <a:ext uri="{FF2B5EF4-FFF2-40B4-BE49-F238E27FC236}">
                    <a16:creationId xmlns:a16="http://schemas.microsoft.com/office/drawing/2014/main" id="{45027221-5146-7538-47CF-3334A0628438}"/>
                  </a:ext>
                </a:extLst>
              </p:cNvPr>
              <p:cNvSpPr/>
              <p:nvPr/>
            </p:nvSpPr>
            <p:spPr>
              <a:xfrm>
                <a:off x="3232964" y="5203105"/>
                <a:ext cx="445492" cy="445493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0" dist="266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>
                  <a:latin typeface="IBM Plex Sans" panose="020B0503050203000203" pitchFamily="34" charset="0"/>
                </a:endParaRPr>
              </a:p>
            </p:txBody>
          </p:sp>
          <p:pic>
            <p:nvPicPr>
              <p:cNvPr id="108" name="Grafik 107" descr="Benutzer mit einfarbiger Füllung">
                <a:extLst>
                  <a:ext uri="{FF2B5EF4-FFF2-40B4-BE49-F238E27FC236}">
                    <a16:creationId xmlns:a16="http://schemas.microsoft.com/office/drawing/2014/main" id="{B5BC4C48-B27E-571A-8149-CAB2112761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3314266" y="5284408"/>
                <a:ext cx="282888" cy="282888"/>
              </a:xfrm>
              <a:prstGeom prst="rect">
                <a:avLst/>
              </a:prstGeom>
            </p:spPr>
          </p:pic>
        </p:grpSp>
        <p:grpSp>
          <p:nvGrpSpPr>
            <p:cNvPr id="109" name="Gruppieren 108">
              <a:extLst>
                <a:ext uri="{FF2B5EF4-FFF2-40B4-BE49-F238E27FC236}">
                  <a16:creationId xmlns:a16="http://schemas.microsoft.com/office/drawing/2014/main" id="{A67326F2-4B21-3BD3-924E-C9C25F94B601}"/>
                </a:ext>
              </a:extLst>
            </p:cNvPr>
            <p:cNvGrpSpPr/>
            <p:nvPr/>
          </p:nvGrpSpPr>
          <p:grpSpPr>
            <a:xfrm>
              <a:off x="10867114" y="2203562"/>
              <a:ext cx="360000" cy="360000"/>
              <a:chOff x="3232964" y="5203105"/>
              <a:chExt cx="445492" cy="445493"/>
            </a:xfrm>
          </p:grpSpPr>
          <p:sp>
            <p:nvSpPr>
              <p:cNvPr id="110" name="Ellipse 109">
                <a:extLst>
                  <a:ext uri="{FF2B5EF4-FFF2-40B4-BE49-F238E27FC236}">
                    <a16:creationId xmlns:a16="http://schemas.microsoft.com/office/drawing/2014/main" id="{89B8EEB6-E66B-0BF2-30E5-F6285DD0E5F1}"/>
                  </a:ext>
                </a:extLst>
              </p:cNvPr>
              <p:cNvSpPr/>
              <p:nvPr/>
            </p:nvSpPr>
            <p:spPr>
              <a:xfrm>
                <a:off x="3232964" y="5203105"/>
                <a:ext cx="445492" cy="445493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0" dist="266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>
                  <a:latin typeface="IBM Plex Sans" panose="020B0503050203000203" pitchFamily="34" charset="0"/>
                </a:endParaRPr>
              </a:p>
            </p:txBody>
          </p:sp>
          <p:pic>
            <p:nvPicPr>
              <p:cNvPr id="111" name="Grafik 110" descr="Benutzer mit einfarbiger Füllung">
                <a:extLst>
                  <a:ext uri="{FF2B5EF4-FFF2-40B4-BE49-F238E27FC236}">
                    <a16:creationId xmlns:a16="http://schemas.microsoft.com/office/drawing/2014/main" id="{041946CA-0F47-B0FA-9292-57A82CBFB3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3314266" y="5284408"/>
                <a:ext cx="282888" cy="282888"/>
              </a:xfrm>
              <a:prstGeom prst="rect">
                <a:avLst/>
              </a:prstGeom>
            </p:spPr>
          </p:pic>
        </p:grpSp>
        <p:grpSp>
          <p:nvGrpSpPr>
            <p:cNvPr id="112" name="Gruppieren 111">
              <a:extLst>
                <a:ext uri="{FF2B5EF4-FFF2-40B4-BE49-F238E27FC236}">
                  <a16:creationId xmlns:a16="http://schemas.microsoft.com/office/drawing/2014/main" id="{2D7E9629-FB04-EEBD-ED9B-94C3B0753DAC}"/>
                </a:ext>
              </a:extLst>
            </p:cNvPr>
            <p:cNvGrpSpPr/>
            <p:nvPr/>
          </p:nvGrpSpPr>
          <p:grpSpPr>
            <a:xfrm>
              <a:off x="9753868" y="3463000"/>
              <a:ext cx="360000" cy="360000"/>
              <a:chOff x="3232964" y="5203105"/>
              <a:chExt cx="445492" cy="445493"/>
            </a:xfrm>
          </p:grpSpPr>
          <p:sp>
            <p:nvSpPr>
              <p:cNvPr id="113" name="Ellipse 112">
                <a:extLst>
                  <a:ext uri="{FF2B5EF4-FFF2-40B4-BE49-F238E27FC236}">
                    <a16:creationId xmlns:a16="http://schemas.microsoft.com/office/drawing/2014/main" id="{8C06624A-43EA-DD38-E5D8-416EE2E7F665}"/>
                  </a:ext>
                </a:extLst>
              </p:cNvPr>
              <p:cNvSpPr/>
              <p:nvPr/>
            </p:nvSpPr>
            <p:spPr>
              <a:xfrm>
                <a:off x="3232964" y="5203105"/>
                <a:ext cx="445492" cy="445493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0" dist="266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>
                  <a:latin typeface="IBM Plex Sans" panose="020B0503050203000203" pitchFamily="34" charset="0"/>
                </a:endParaRPr>
              </a:p>
            </p:txBody>
          </p:sp>
          <p:pic>
            <p:nvPicPr>
              <p:cNvPr id="114" name="Grafik 113" descr="Benutzer mit einfarbiger Füllung">
                <a:extLst>
                  <a:ext uri="{FF2B5EF4-FFF2-40B4-BE49-F238E27FC236}">
                    <a16:creationId xmlns:a16="http://schemas.microsoft.com/office/drawing/2014/main" id="{CFDDD630-58EE-8E90-9201-B75C460FA9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3314266" y="5284408"/>
                <a:ext cx="282888" cy="282888"/>
              </a:xfrm>
              <a:prstGeom prst="rect">
                <a:avLst/>
              </a:prstGeom>
            </p:spPr>
          </p:pic>
        </p:grpSp>
        <p:grpSp>
          <p:nvGrpSpPr>
            <p:cNvPr id="115" name="Gruppieren 114">
              <a:extLst>
                <a:ext uri="{FF2B5EF4-FFF2-40B4-BE49-F238E27FC236}">
                  <a16:creationId xmlns:a16="http://schemas.microsoft.com/office/drawing/2014/main" id="{72AFC233-6985-6689-2A05-ED318C869857}"/>
                </a:ext>
              </a:extLst>
            </p:cNvPr>
            <p:cNvGrpSpPr/>
            <p:nvPr/>
          </p:nvGrpSpPr>
          <p:grpSpPr>
            <a:xfrm>
              <a:off x="6288920" y="4482252"/>
              <a:ext cx="360000" cy="360000"/>
              <a:chOff x="3232964" y="5203105"/>
              <a:chExt cx="445492" cy="445493"/>
            </a:xfrm>
          </p:grpSpPr>
          <p:sp>
            <p:nvSpPr>
              <p:cNvPr id="116" name="Ellipse 115">
                <a:extLst>
                  <a:ext uri="{FF2B5EF4-FFF2-40B4-BE49-F238E27FC236}">
                    <a16:creationId xmlns:a16="http://schemas.microsoft.com/office/drawing/2014/main" id="{4606736C-2689-C219-7AC2-6E0B5816BDBB}"/>
                  </a:ext>
                </a:extLst>
              </p:cNvPr>
              <p:cNvSpPr/>
              <p:nvPr/>
            </p:nvSpPr>
            <p:spPr>
              <a:xfrm>
                <a:off x="3232964" y="5203105"/>
                <a:ext cx="445492" cy="445493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0" dist="266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>
                  <a:latin typeface="IBM Plex Sans" panose="020B0503050203000203" pitchFamily="34" charset="0"/>
                </a:endParaRPr>
              </a:p>
            </p:txBody>
          </p:sp>
          <p:pic>
            <p:nvPicPr>
              <p:cNvPr id="117" name="Grafik 116" descr="Benutzer mit einfarbiger Füllung">
                <a:extLst>
                  <a:ext uri="{FF2B5EF4-FFF2-40B4-BE49-F238E27FC236}">
                    <a16:creationId xmlns:a16="http://schemas.microsoft.com/office/drawing/2014/main" id="{FBEB5FD3-6802-267E-99C2-8F88B5E6BC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3314266" y="5284408"/>
                <a:ext cx="282888" cy="282888"/>
              </a:xfrm>
              <a:prstGeom prst="rect">
                <a:avLst/>
              </a:prstGeom>
            </p:spPr>
          </p:pic>
        </p:grpSp>
      </p:grpSp>
      <p:sp>
        <p:nvSpPr>
          <p:cNvPr id="6" name="Textfeld 5">
            <a:extLst>
              <a:ext uri="{FF2B5EF4-FFF2-40B4-BE49-F238E27FC236}">
                <a16:creationId xmlns:a16="http://schemas.microsoft.com/office/drawing/2014/main" id="{1C5A512D-4883-33CA-6EFC-29098DD40DAD}"/>
              </a:ext>
            </a:extLst>
          </p:cNvPr>
          <p:cNvSpPr txBox="1"/>
          <p:nvPr/>
        </p:nvSpPr>
        <p:spPr>
          <a:xfrm>
            <a:off x="551384" y="1165364"/>
            <a:ext cx="4868517" cy="401300"/>
          </a:xfrm>
          <a:prstGeom prst="round2SameRect">
            <a:avLst>
              <a:gd name="adj1" fmla="val 39724"/>
              <a:gd name="adj2" fmla="val 0"/>
            </a:avLst>
          </a:prstGeom>
          <a:solidFill>
            <a:srgbClr val="193360"/>
          </a:solidFill>
          <a:ln w="25400" cap="sq">
            <a:noFill/>
            <a:miter lim="800000"/>
          </a:ln>
          <a:effectLst>
            <a:outerShdw blurRad="177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noAutofit/>
          </a:bodyPr>
          <a:lstStyle>
            <a:defPPr>
              <a:defRPr lang="de-DE"/>
            </a:defPPr>
            <a:lvl1pPr marR="0" lvl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tabLst/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de-DE" sz="1600" b="1" dirty="0"/>
              <a:t>Einsatz autonomer Lieferfahrzeuge</a:t>
            </a:r>
          </a:p>
        </p:txBody>
      </p:sp>
      <p:sp>
        <p:nvSpPr>
          <p:cNvPr id="14" name="Richtungspfeil 22">
            <a:extLst>
              <a:ext uri="{FF2B5EF4-FFF2-40B4-BE49-F238E27FC236}">
                <a16:creationId xmlns:a16="http://schemas.microsoft.com/office/drawing/2014/main" id="{CA4B83B4-871E-7A95-4156-163AE00513FB}"/>
              </a:ext>
            </a:extLst>
          </p:cNvPr>
          <p:cNvSpPr/>
          <p:nvPr/>
        </p:nvSpPr>
        <p:spPr bwMode="auto">
          <a:xfrm>
            <a:off x="5971916" y="1163959"/>
            <a:ext cx="5672831" cy="736554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25400" cap="sq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1400" dirty="0">
                <a:solidFill>
                  <a:prstClr val="black"/>
                </a:solidFill>
                <a:latin typeface="Arial"/>
              </a:rPr>
              <a:t>Transporter dient als </a:t>
            </a:r>
            <a:r>
              <a:rPr lang="de-DE" sz="1400" b="1" dirty="0">
                <a:solidFill>
                  <a:prstClr val="black"/>
                </a:solidFill>
                <a:latin typeface="Arial"/>
              </a:rPr>
              <a:t>mobiles Depot</a:t>
            </a:r>
            <a:r>
              <a:rPr lang="de-DE" sz="1400" dirty="0">
                <a:solidFill>
                  <a:prstClr val="black"/>
                </a:solidFill>
                <a:latin typeface="Arial"/>
              </a:rPr>
              <a:t>, um Lieferroboter in die Nähe des Empfängers zu transportieren, mit Paket zu beladen, abzusetzen und nach der Zustellung wieder einzusammeln</a:t>
            </a:r>
          </a:p>
        </p:txBody>
      </p: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121C8605-80AC-4894-4B67-23695BB54BE6}"/>
              </a:ext>
            </a:extLst>
          </p:cNvPr>
          <p:cNvGrpSpPr/>
          <p:nvPr/>
        </p:nvGrpSpPr>
        <p:grpSpPr>
          <a:xfrm>
            <a:off x="6541190" y="4393453"/>
            <a:ext cx="1440001" cy="1604818"/>
            <a:chOff x="996656" y="1315223"/>
            <a:chExt cx="1440001" cy="1604818"/>
          </a:xfrm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5" name="Sechseck 24">
              <a:extLst>
                <a:ext uri="{FF2B5EF4-FFF2-40B4-BE49-F238E27FC236}">
                  <a16:creationId xmlns:a16="http://schemas.microsoft.com/office/drawing/2014/main" id="{4E06D384-BC71-439D-1AFC-80D8408B697D}"/>
                </a:ext>
              </a:extLst>
            </p:cNvPr>
            <p:cNvSpPr/>
            <p:nvPr/>
          </p:nvSpPr>
          <p:spPr bwMode="auto">
            <a:xfrm rot="5400000">
              <a:off x="914247" y="1397632"/>
              <a:ext cx="1604818" cy="1440000"/>
            </a:xfrm>
            <a:prstGeom prst="hexagon">
              <a:avLst>
                <a:gd name="adj" fmla="val 30014"/>
                <a:gd name="vf" fmla="val 115470"/>
              </a:avLst>
            </a:prstGeom>
            <a:solidFill>
              <a:srgbClr val="193360"/>
            </a:solidFill>
            <a:ln w="28575" cap="flat" cmpd="sng" algn="ctr">
              <a:solidFill>
                <a:srgbClr val="1933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vert270" wrap="square" lIns="91440" tIns="180000" rIns="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de-DE" sz="700" i="0" dirty="0">
                <a:solidFill>
                  <a:schemeClr val="bg1"/>
                </a:solidFill>
                <a:latin typeface="Frutiger 45 Light"/>
              </a:endParaRPr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6F7CAC4C-E69C-80FA-9272-C27C26FD4A21}"/>
                </a:ext>
              </a:extLst>
            </p:cNvPr>
            <p:cNvSpPr txBox="1"/>
            <p:nvPr/>
          </p:nvSpPr>
          <p:spPr>
            <a:xfrm>
              <a:off x="996657" y="1686745"/>
              <a:ext cx="1440000" cy="86177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de-DE" sz="14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Reduktion der auf der Straße gefahrenen Kilometer</a:t>
              </a:r>
              <a:endParaRPr lang="de-DE" sz="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9E01B93F-7CC0-2EF2-207D-E80FB4D77F3F}"/>
              </a:ext>
            </a:extLst>
          </p:cNvPr>
          <p:cNvGrpSpPr/>
          <p:nvPr/>
        </p:nvGrpSpPr>
        <p:grpSpPr>
          <a:xfrm>
            <a:off x="8205185" y="4393453"/>
            <a:ext cx="1440001" cy="1604818"/>
            <a:chOff x="996656" y="1315223"/>
            <a:chExt cx="1440001" cy="1604818"/>
          </a:xfrm>
          <a:solidFill>
            <a:srgbClr val="193360"/>
          </a:solidFill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5" name="Sechseck 34">
              <a:extLst>
                <a:ext uri="{FF2B5EF4-FFF2-40B4-BE49-F238E27FC236}">
                  <a16:creationId xmlns:a16="http://schemas.microsoft.com/office/drawing/2014/main" id="{3D5EBCC5-A08F-6789-A599-FFEAE0C44DA4}"/>
                </a:ext>
              </a:extLst>
            </p:cNvPr>
            <p:cNvSpPr/>
            <p:nvPr/>
          </p:nvSpPr>
          <p:spPr bwMode="auto">
            <a:xfrm rot="5400000">
              <a:off x="914247" y="1397632"/>
              <a:ext cx="1604818" cy="1440000"/>
            </a:xfrm>
            <a:prstGeom prst="hexagon">
              <a:avLst>
                <a:gd name="adj" fmla="val 30014"/>
                <a:gd name="vf" fmla="val 115470"/>
              </a:avLst>
            </a:prstGeom>
            <a:grpFill/>
            <a:ln w="28575" cap="flat" cmpd="sng" algn="ctr">
              <a:solidFill>
                <a:srgbClr val="1933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vert270" wrap="square" lIns="91440" tIns="180000" rIns="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de-DE" sz="700" i="0" dirty="0">
                <a:solidFill>
                  <a:schemeClr val="bg1"/>
                </a:solidFill>
                <a:latin typeface="Frutiger 45 Light"/>
              </a:endParaRPr>
            </a:p>
          </p:txBody>
        </p:sp>
        <p:sp>
          <p:nvSpPr>
            <p:cNvPr id="37" name="Textfeld 36">
              <a:extLst>
                <a:ext uri="{FF2B5EF4-FFF2-40B4-BE49-F238E27FC236}">
                  <a16:creationId xmlns:a16="http://schemas.microsoft.com/office/drawing/2014/main" id="{8F442614-E379-9E42-8145-FD19E8B2C418}"/>
                </a:ext>
              </a:extLst>
            </p:cNvPr>
            <p:cNvSpPr txBox="1"/>
            <p:nvPr/>
          </p:nvSpPr>
          <p:spPr>
            <a:xfrm>
              <a:off x="996657" y="1794467"/>
              <a:ext cx="1440000" cy="646331"/>
            </a:xfrm>
            <a:prstGeom prst="rect">
              <a:avLst/>
            </a:prstGeom>
            <a:grpFill/>
            <a:ln>
              <a:solidFill>
                <a:srgbClr val="193360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de-DE" sz="14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Kein Parken mehr in zweiter Reihe</a:t>
              </a:r>
              <a:endParaRPr lang="de-DE" sz="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B21031EC-88D0-7F6B-0FE8-50654E2D6139}"/>
              </a:ext>
            </a:extLst>
          </p:cNvPr>
          <p:cNvGrpSpPr/>
          <p:nvPr/>
        </p:nvGrpSpPr>
        <p:grpSpPr>
          <a:xfrm>
            <a:off x="9838941" y="4393453"/>
            <a:ext cx="1440001" cy="1604818"/>
            <a:chOff x="996656" y="1315223"/>
            <a:chExt cx="1440001" cy="1604818"/>
          </a:xfrm>
          <a:solidFill>
            <a:srgbClr val="193360"/>
          </a:solidFill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9" name="Sechseck 38">
              <a:extLst>
                <a:ext uri="{FF2B5EF4-FFF2-40B4-BE49-F238E27FC236}">
                  <a16:creationId xmlns:a16="http://schemas.microsoft.com/office/drawing/2014/main" id="{35E52F00-0261-28EA-79E9-33360C537977}"/>
                </a:ext>
              </a:extLst>
            </p:cNvPr>
            <p:cNvSpPr/>
            <p:nvPr/>
          </p:nvSpPr>
          <p:spPr bwMode="auto">
            <a:xfrm rot="5400000">
              <a:off x="914247" y="1397632"/>
              <a:ext cx="1604818" cy="1440000"/>
            </a:xfrm>
            <a:prstGeom prst="hexagon">
              <a:avLst>
                <a:gd name="adj" fmla="val 30014"/>
                <a:gd name="vf" fmla="val 115470"/>
              </a:avLst>
            </a:prstGeom>
            <a:grpFill/>
            <a:ln w="28575" cap="flat" cmpd="sng" algn="ctr">
              <a:solidFill>
                <a:srgbClr val="1933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vert270" wrap="square" lIns="91440" tIns="180000" rIns="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de-DE" sz="700" i="0" dirty="0">
                <a:solidFill>
                  <a:schemeClr val="bg1"/>
                </a:solidFill>
                <a:latin typeface="Frutiger 45 Light"/>
              </a:endParaRPr>
            </a:p>
          </p:txBody>
        </p:sp>
        <p:sp>
          <p:nvSpPr>
            <p:cNvPr id="40" name="Textfeld 39">
              <a:extLst>
                <a:ext uri="{FF2B5EF4-FFF2-40B4-BE49-F238E27FC236}">
                  <a16:creationId xmlns:a16="http://schemas.microsoft.com/office/drawing/2014/main" id="{9164BDDC-62CA-B405-6455-A872F824E5EB}"/>
                </a:ext>
              </a:extLst>
            </p:cNvPr>
            <p:cNvSpPr txBox="1"/>
            <p:nvPr/>
          </p:nvSpPr>
          <p:spPr>
            <a:xfrm>
              <a:off x="996657" y="1902189"/>
              <a:ext cx="1440000" cy="430887"/>
            </a:xfrm>
            <a:prstGeom prst="rect">
              <a:avLst/>
            </a:prstGeom>
            <a:grpFill/>
            <a:ln>
              <a:solidFill>
                <a:srgbClr val="193360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de-DE" sz="14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Elektrifizierung des Verkehrs</a:t>
              </a:r>
              <a:endParaRPr lang="de-DE" sz="800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Richtungspfeil 23">
            <a:extLst>
              <a:ext uri="{FF2B5EF4-FFF2-40B4-BE49-F238E27FC236}">
                <a16:creationId xmlns:a16="http://schemas.microsoft.com/office/drawing/2014/main" id="{A02C08B8-854A-860F-79E5-0F2B1901AE9C}"/>
              </a:ext>
            </a:extLst>
          </p:cNvPr>
          <p:cNvSpPr/>
          <p:nvPr/>
        </p:nvSpPr>
        <p:spPr bwMode="auto">
          <a:xfrm>
            <a:off x="547252" y="1712454"/>
            <a:ext cx="4868517" cy="684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25400" cap="sq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no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Lieferroboter nutzen 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Gehwege</a:t>
            </a:r>
            <a:r>
              <a:rPr kumimoji="0" lang="de-DE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mit niedriger Geschwindigkeit</a:t>
            </a:r>
          </a:p>
        </p:txBody>
      </p:sp>
      <p:sp>
        <p:nvSpPr>
          <p:cNvPr id="4" name="Richtungspfeil 23">
            <a:extLst>
              <a:ext uri="{FF2B5EF4-FFF2-40B4-BE49-F238E27FC236}">
                <a16:creationId xmlns:a16="http://schemas.microsoft.com/office/drawing/2014/main" id="{CFCEAAA6-671C-8BF5-B8A8-5D41CB88B7A7}"/>
              </a:ext>
            </a:extLst>
          </p:cNvPr>
          <p:cNvSpPr/>
          <p:nvPr/>
        </p:nvSpPr>
        <p:spPr bwMode="auto">
          <a:xfrm>
            <a:off x="547252" y="2545307"/>
            <a:ext cx="4868517" cy="767692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25400" cap="sq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noAutofit/>
          </a:bodyPr>
          <a:lstStyle/>
          <a:p>
            <a:pPr marL="1587" lvl="1" eaLnBrk="0" fontAlgn="base" hangingPunct="0">
              <a:lnSpc>
                <a:spcPct val="114000"/>
              </a:lnSpc>
              <a:spcBef>
                <a:spcPts val="600"/>
              </a:spcBef>
              <a:buClr>
                <a:srgbClr val="C00000"/>
              </a:buClr>
            </a:pPr>
            <a:r>
              <a:rPr lang="de-DE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Kombination</a:t>
            </a:r>
            <a:r>
              <a:rPr lang="de-DE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mit einem autonomen elektrischen Transporter zu einem </a:t>
            </a:r>
            <a:r>
              <a:rPr lang="de-DE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Truck-and-robot System</a:t>
            </a:r>
            <a:r>
              <a:rPr lang="de-DE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um Liefergeschwindigkeit und Lieferreichweite zu erhöhen</a:t>
            </a:r>
          </a:p>
        </p:txBody>
      </p:sp>
    </p:spTree>
    <p:extLst>
      <p:ext uri="{BB962C8B-B14F-4D97-AF65-F5344CB8AC3E}">
        <p14:creationId xmlns:p14="http://schemas.microsoft.com/office/powerpoint/2010/main" val="401886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13"/>
    </mc:Choice>
    <mc:Fallback xmlns="">
      <p:transition spd="slow" advTm="36013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Ein Bild, das drinnen enthält.&#10;&#10;Automatisch generierte Beschreibung">
            <a:extLst>
              <a:ext uri="{FF2B5EF4-FFF2-40B4-BE49-F238E27FC236}">
                <a16:creationId xmlns:a16="http://schemas.microsoft.com/office/drawing/2014/main" id="{9F9F99A1-EE53-06F3-7DBA-FEC007F247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" t="7157" r="-214" b="6537"/>
          <a:stretch/>
        </p:blipFill>
        <p:spPr>
          <a:xfrm>
            <a:off x="1950477" y="3472685"/>
            <a:ext cx="2062066" cy="2385476"/>
          </a:xfrm>
          <a:prstGeom prst="rect">
            <a:avLst/>
          </a:prstGeom>
        </p:spPr>
      </p:pic>
      <p:sp>
        <p:nvSpPr>
          <p:cNvPr id="33" name="Textplatzhalter 32">
            <a:extLst>
              <a:ext uri="{FF2B5EF4-FFF2-40B4-BE49-F238E27FC236}">
                <a16:creationId xmlns:a16="http://schemas.microsoft.com/office/drawing/2014/main" id="{F482608D-0092-40C4-9C78-53721331AF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CH" dirty="0"/>
              <a:t>BeIntelli – Projekterweiterung Lieferroboter</a:t>
            </a:r>
          </a:p>
        </p:txBody>
      </p:sp>
      <p:sp>
        <p:nvSpPr>
          <p:cNvPr id="32" name="Titel 31">
            <a:extLst>
              <a:ext uri="{FF2B5EF4-FFF2-40B4-BE49-F238E27FC236}">
                <a16:creationId xmlns:a16="http://schemas.microsoft.com/office/drawing/2014/main" id="{E0FCC5A8-91A4-4F06-81B5-E6CA97A36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Umsetzung der autonomen Lebensmittelzustellung</a:t>
            </a:r>
          </a:p>
        </p:txBody>
      </p:sp>
      <p:sp>
        <p:nvSpPr>
          <p:cNvPr id="34" name="Textplatzhalter 33">
            <a:extLst>
              <a:ext uri="{FF2B5EF4-FFF2-40B4-BE49-F238E27FC236}">
                <a16:creationId xmlns:a16="http://schemas.microsoft.com/office/drawing/2014/main" id="{5A4B32D0-4880-443E-9395-D558342386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FC91F92-1590-84F3-F746-DB324C91FB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8269" y="343695"/>
            <a:ext cx="1769041" cy="343826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1C5A512D-4883-33CA-6EFC-29098DD40DAD}"/>
              </a:ext>
            </a:extLst>
          </p:cNvPr>
          <p:cNvSpPr txBox="1"/>
          <p:nvPr/>
        </p:nvSpPr>
        <p:spPr>
          <a:xfrm>
            <a:off x="551384" y="1165364"/>
            <a:ext cx="4868517" cy="401300"/>
          </a:xfrm>
          <a:prstGeom prst="round2SameRect">
            <a:avLst>
              <a:gd name="adj1" fmla="val 39724"/>
              <a:gd name="adj2" fmla="val 0"/>
            </a:avLst>
          </a:prstGeom>
          <a:solidFill>
            <a:srgbClr val="193360"/>
          </a:solidFill>
          <a:ln w="25400" cap="sq">
            <a:noFill/>
            <a:miter lim="800000"/>
          </a:ln>
          <a:effectLst>
            <a:outerShdw blurRad="177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noAutofit/>
          </a:bodyPr>
          <a:lstStyle>
            <a:defPPr>
              <a:defRPr lang="de-DE"/>
            </a:defPPr>
            <a:lvl1pPr marR="0" lvl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tabLst/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de-DE" sz="1600" b="1" dirty="0"/>
              <a:t>Einsatz Lieferroboter</a:t>
            </a:r>
          </a:p>
        </p:txBody>
      </p:sp>
      <p:sp>
        <p:nvSpPr>
          <p:cNvPr id="14" name="Richtungspfeil 22">
            <a:extLst>
              <a:ext uri="{FF2B5EF4-FFF2-40B4-BE49-F238E27FC236}">
                <a16:creationId xmlns:a16="http://schemas.microsoft.com/office/drawing/2014/main" id="{CA4B83B4-871E-7A95-4156-163AE00513FB}"/>
              </a:ext>
            </a:extLst>
          </p:cNvPr>
          <p:cNvSpPr/>
          <p:nvPr/>
        </p:nvSpPr>
        <p:spPr bwMode="auto">
          <a:xfrm>
            <a:off x="5971916" y="1163958"/>
            <a:ext cx="5672831" cy="901683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25400" cap="sq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400" dirty="0">
                <a:solidFill>
                  <a:prstClr val="black"/>
                </a:solidFill>
                <a:latin typeface="Arial"/>
              </a:rPr>
              <a:t>Weiterer Vertriebsweg (</a:t>
            </a:r>
            <a:r>
              <a:rPr lang="de-DE" sz="1400" b="1" dirty="0">
                <a:solidFill>
                  <a:prstClr val="black"/>
                </a:solidFill>
                <a:latin typeface="Arial"/>
              </a:rPr>
              <a:t>Omni-Channel</a:t>
            </a:r>
            <a:r>
              <a:rPr lang="de-DE" sz="1400" dirty="0">
                <a:solidFill>
                  <a:prstClr val="black"/>
                </a:solidFill>
                <a:latin typeface="Arial"/>
              </a:rPr>
              <a:t>) der Belieferung ab der Beladung in einem </a:t>
            </a:r>
            <a:r>
              <a:rPr lang="de-DE" sz="1400" b="1" dirty="0">
                <a:solidFill>
                  <a:prstClr val="black"/>
                </a:solidFill>
                <a:latin typeface="Arial"/>
              </a:rPr>
              <a:t>zentralen Hub </a:t>
            </a:r>
            <a:r>
              <a:rPr lang="de-DE" sz="1400" dirty="0">
                <a:solidFill>
                  <a:prstClr val="black"/>
                </a:solidFill>
                <a:latin typeface="Arial"/>
              </a:rPr>
              <a:t>(Filiale) zu einer Vielzahl an Kunden (</a:t>
            </a:r>
            <a:r>
              <a:rPr lang="de-DE" sz="1400" b="1" dirty="0">
                <a:solidFill>
                  <a:prstClr val="black"/>
                </a:solidFill>
                <a:latin typeface="Arial"/>
              </a:rPr>
              <a:t>Transport-</a:t>
            </a:r>
            <a:r>
              <a:rPr lang="de-DE" sz="1400" b="1" dirty="0" err="1">
                <a:solidFill>
                  <a:prstClr val="black"/>
                </a:solidFill>
                <a:latin typeface="Arial"/>
              </a:rPr>
              <a:t>as</a:t>
            </a:r>
            <a:r>
              <a:rPr lang="de-DE" sz="1400" b="1" dirty="0">
                <a:solidFill>
                  <a:prstClr val="black"/>
                </a:solidFill>
                <a:latin typeface="Arial"/>
              </a:rPr>
              <a:t>-a-Service</a:t>
            </a:r>
            <a:r>
              <a:rPr lang="de-DE" sz="1400" dirty="0">
                <a:solidFill>
                  <a:prstClr val="black"/>
                </a:solidFill>
                <a:latin typeface="Arial"/>
              </a:rPr>
              <a:t>),</a:t>
            </a:r>
            <a:r>
              <a:rPr lang="de-DE" sz="14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de-DE" sz="1400" dirty="0">
                <a:solidFill>
                  <a:prstClr val="black"/>
                </a:solidFill>
                <a:latin typeface="Arial"/>
              </a:rPr>
              <a:t>welche das Transportmittel </a:t>
            </a:r>
            <a:r>
              <a:rPr lang="de-DE" sz="1400" b="1" dirty="0">
                <a:solidFill>
                  <a:prstClr val="black"/>
                </a:solidFill>
                <a:latin typeface="Arial"/>
              </a:rPr>
              <a:t>via App </a:t>
            </a:r>
            <a:r>
              <a:rPr lang="de-DE" sz="1400" dirty="0">
                <a:solidFill>
                  <a:prstClr val="black"/>
                </a:solidFill>
                <a:latin typeface="Arial"/>
              </a:rPr>
              <a:t>öffnen und die Ware entnehmen können</a:t>
            </a:r>
          </a:p>
        </p:txBody>
      </p: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121C8605-80AC-4894-4B67-23695BB54BE6}"/>
              </a:ext>
            </a:extLst>
          </p:cNvPr>
          <p:cNvGrpSpPr/>
          <p:nvPr/>
        </p:nvGrpSpPr>
        <p:grpSpPr>
          <a:xfrm>
            <a:off x="6541190" y="4393453"/>
            <a:ext cx="1440001" cy="1604818"/>
            <a:chOff x="996656" y="1315223"/>
            <a:chExt cx="1440001" cy="1604818"/>
          </a:xfrm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5" name="Sechseck 24">
              <a:extLst>
                <a:ext uri="{FF2B5EF4-FFF2-40B4-BE49-F238E27FC236}">
                  <a16:creationId xmlns:a16="http://schemas.microsoft.com/office/drawing/2014/main" id="{4E06D384-BC71-439D-1AFC-80D8408B697D}"/>
                </a:ext>
              </a:extLst>
            </p:cNvPr>
            <p:cNvSpPr/>
            <p:nvPr/>
          </p:nvSpPr>
          <p:spPr bwMode="auto">
            <a:xfrm rot="5400000">
              <a:off x="914247" y="1397632"/>
              <a:ext cx="1604818" cy="1440000"/>
            </a:xfrm>
            <a:prstGeom prst="hexagon">
              <a:avLst>
                <a:gd name="adj" fmla="val 30014"/>
                <a:gd name="vf" fmla="val 115470"/>
              </a:avLst>
            </a:prstGeom>
            <a:solidFill>
              <a:srgbClr val="193360"/>
            </a:solidFill>
            <a:ln w="28575" cap="flat" cmpd="sng" algn="ctr">
              <a:solidFill>
                <a:srgbClr val="1933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vert270" wrap="square" lIns="91440" tIns="180000" rIns="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de-DE" sz="700" i="0" dirty="0">
                <a:solidFill>
                  <a:schemeClr val="bg1"/>
                </a:solidFill>
                <a:latin typeface="Frutiger 45 Light"/>
              </a:endParaRPr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6F7CAC4C-E69C-80FA-9272-C27C26FD4A21}"/>
                </a:ext>
              </a:extLst>
            </p:cNvPr>
            <p:cNvSpPr txBox="1"/>
            <p:nvPr/>
          </p:nvSpPr>
          <p:spPr>
            <a:xfrm>
              <a:off x="996657" y="1686745"/>
              <a:ext cx="1440000" cy="86177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de-DE" sz="14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Entlastung des Straßenverkehrs (privat &amp; Lieferdienste)</a:t>
              </a:r>
              <a:endParaRPr lang="de-DE" sz="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9E01B93F-7CC0-2EF2-207D-E80FB4D77F3F}"/>
              </a:ext>
            </a:extLst>
          </p:cNvPr>
          <p:cNvGrpSpPr/>
          <p:nvPr/>
        </p:nvGrpSpPr>
        <p:grpSpPr>
          <a:xfrm>
            <a:off x="8205185" y="4393453"/>
            <a:ext cx="1440000" cy="1604818"/>
            <a:chOff x="996656" y="1315223"/>
            <a:chExt cx="1440000" cy="1604818"/>
          </a:xfrm>
          <a:solidFill>
            <a:srgbClr val="193360"/>
          </a:solidFill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5" name="Sechseck 34">
              <a:extLst>
                <a:ext uri="{FF2B5EF4-FFF2-40B4-BE49-F238E27FC236}">
                  <a16:creationId xmlns:a16="http://schemas.microsoft.com/office/drawing/2014/main" id="{3D5EBCC5-A08F-6789-A599-FFEAE0C44DA4}"/>
                </a:ext>
              </a:extLst>
            </p:cNvPr>
            <p:cNvSpPr/>
            <p:nvPr/>
          </p:nvSpPr>
          <p:spPr bwMode="auto">
            <a:xfrm rot="5400000">
              <a:off x="914247" y="1397632"/>
              <a:ext cx="1604818" cy="1440000"/>
            </a:xfrm>
            <a:prstGeom prst="hexagon">
              <a:avLst>
                <a:gd name="adj" fmla="val 30014"/>
                <a:gd name="vf" fmla="val 115470"/>
              </a:avLst>
            </a:prstGeom>
            <a:grpFill/>
            <a:ln w="28575" cap="flat" cmpd="sng" algn="ctr">
              <a:solidFill>
                <a:srgbClr val="1933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vert270" wrap="square" lIns="91440" tIns="180000" rIns="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de-DE" sz="700" i="0" dirty="0">
                <a:solidFill>
                  <a:schemeClr val="bg1"/>
                </a:solidFill>
                <a:latin typeface="Frutiger 45 Light"/>
              </a:endParaRPr>
            </a:p>
          </p:txBody>
        </p:sp>
        <p:sp>
          <p:nvSpPr>
            <p:cNvPr id="37" name="Textfeld 36">
              <a:extLst>
                <a:ext uri="{FF2B5EF4-FFF2-40B4-BE49-F238E27FC236}">
                  <a16:creationId xmlns:a16="http://schemas.microsoft.com/office/drawing/2014/main" id="{8F442614-E379-9E42-8145-FD19E8B2C418}"/>
                </a:ext>
              </a:extLst>
            </p:cNvPr>
            <p:cNvSpPr txBox="1"/>
            <p:nvPr/>
          </p:nvSpPr>
          <p:spPr>
            <a:xfrm>
              <a:off x="1061487" y="1683135"/>
              <a:ext cx="1292630" cy="8617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de-DE" sz="14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Möglichkeit eines flexiblen On-Demand Lieferdienstes</a:t>
              </a:r>
              <a:endParaRPr lang="de-DE" sz="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B21031EC-88D0-7F6B-0FE8-50654E2D6139}"/>
              </a:ext>
            </a:extLst>
          </p:cNvPr>
          <p:cNvGrpSpPr/>
          <p:nvPr/>
        </p:nvGrpSpPr>
        <p:grpSpPr>
          <a:xfrm>
            <a:off x="9838941" y="4393453"/>
            <a:ext cx="1440000" cy="1604818"/>
            <a:chOff x="996656" y="1315223"/>
            <a:chExt cx="1440000" cy="1604818"/>
          </a:xfrm>
          <a:solidFill>
            <a:srgbClr val="193360"/>
          </a:solidFill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9" name="Sechseck 38">
              <a:extLst>
                <a:ext uri="{FF2B5EF4-FFF2-40B4-BE49-F238E27FC236}">
                  <a16:creationId xmlns:a16="http://schemas.microsoft.com/office/drawing/2014/main" id="{35E52F00-0261-28EA-79E9-33360C537977}"/>
                </a:ext>
              </a:extLst>
            </p:cNvPr>
            <p:cNvSpPr/>
            <p:nvPr/>
          </p:nvSpPr>
          <p:spPr bwMode="auto">
            <a:xfrm rot="5400000">
              <a:off x="914247" y="1397632"/>
              <a:ext cx="1604818" cy="1440000"/>
            </a:xfrm>
            <a:prstGeom prst="hexagon">
              <a:avLst>
                <a:gd name="adj" fmla="val 30014"/>
                <a:gd name="vf" fmla="val 115470"/>
              </a:avLst>
            </a:prstGeom>
            <a:grpFill/>
            <a:ln w="28575" cap="flat" cmpd="sng" algn="ctr">
              <a:solidFill>
                <a:srgbClr val="1933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vert270" wrap="square" lIns="91440" tIns="180000" rIns="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de-DE" sz="700" i="0" dirty="0">
                <a:solidFill>
                  <a:schemeClr val="bg1"/>
                </a:solidFill>
                <a:latin typeface="Frutiger 45 Light"/>
              </a:endParaRPr>
            </a:p>
          </p:txBody>
        </p:sp>
        <p:sp>
          <p:nvSpPr>
            <p:cNvPr id="40" name="Textfeld 39">
              <a:extLst>
                <a:ext uri="{FF2B5EF4-FFF2-40B4-BE49-F238E27FC236}">
                  <a16:creationId xmlns:a16="http://schemas.microsoft.com/office/drawing/2014/main" id="{9164BDDC-62CA-B405-6455-A872F824E5EB}"/>
                </a:ext>
              </a:extLst>
            </p:cNvPr>
            <p:cNvSpPr txBox="1"/>
            <p:nvPr/>
          </p:nvSpPr>
          <p:spPr>
            <a:xfrm>
              <a:off x="1059083" y="1809222"/>
              <a:ext cx="1315146" cy="646331"/>
            </a:xfrm>
            <a:prstGeom prst="rect">
              <a:avLst/>
            </a:prstGeom>
            <a:grpFill/>
            <a:ln>
              <a:solidFill>
                <a:srgbClr val="193360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de-DE" sz="14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Ware zu Kunde als neue  Dienstleistung</a:t>
              </a:r>
              <a:endParaRPr lang="de-DE" sz="800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Richtungspfeil 23">
            <a:extLst>
              <a:ext uri="{FF2B5EF4-FFF2-40B4-BE49-F238E27FC236}">
                <a16:creationId xmlns:a16="http://schemas.microsoft.com/office/drawing/2014/main" id="{A02C08B8-854A-860F-79E5-0F2B1901AE9C}"/>
              </a:ext>
            </a:extLst>
          </p:cNvPr>
          <p:cNvSpPr/>
          <p:nvPr/>
        </p:nvSpPr>
        <p:spPr bwMode="auto">
          <a:xfrm>
            <a:off x="547252" y="1712454"/>
            <a:ext cx="4868517" cy="684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25400" cap="sq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noAutofit/>
          </a:bodyPr>
          <a:lstStyle/>
          <a:p>
            <a:pPr marL="1587" lvl="1" eaLnBrk="0" fontAlgn="base" hangingPunct="0">
              <a:lnSpc>
                <a:spcPct val="114000"/>
              </a:lnSpc>
              <a:spcBef>
                <a:spcPts val="600"/>
              </a:spcBef>
              <a:buClr>
                <a:srgbClr val="C00000"/>
              </a:buClr>
            </a:pPr>
            <a:r>
              <a:rPr lang="de-DE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Kleiner Lieferroboter in dicht besiedelten Stadtgebieten mit hohem Verkehrsaufkommen beliefert auf </a:t>
            </a:r>
            <a:r>
              <a:rPr lang="de-DE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geringer bis mittlerer Distanz</a:t>
            </a:r>
            <a:r>
              <a:rPr lang="de-DE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die Kunden über den </a:t>
            </a:r>
            <a:r>
              <a:rPr lang="de-DE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Gehweg</a:t>
            </a:r>
          </a:p>
        </p:txBody>
      </p:sp>
      <p:sp>
        <p:nvSpPr>
          <p:cNvPr id="4" name="Richtungspfeil 23">
            <a:extLst>
              <a:ext uri="{FF2B5EF4-FFF2-40B4-BE49-F238E27FC236}">
                <a16:creationId xmlns:a16="http://schemas.microsoft.com/office/drawing/2014/main" id="{CFCEAAA6-671C-8BF5-B8A8-5D41CB88B7A7}"/>
              </a:ext>
            </a:extLst>
          </p:cNvPr>
          <p:cNvSpPr/>
          <p:nvPr/>
        </p:nvSpPr>
        <p:spPr bwMode="auto">
          <a:xfrm>
            <a:off x="547252" y="2545307"/>
            <a:ext cx="4868517" cy="767692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25400" cap="sq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no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Optimierte Routenfindung </a:t>
            </a:r>
            <a:r>
              <a:rPr kumimoji="0" lang="de-DE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auf Basis von 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Echtzeit-Daten </a:t>
            </a:r>
            <a:r>
              <a:rPr kumimoji="0" lang="de-DE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(Verkehrslage) zu den Kunden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99632919-8B79-4DBF-9954-D42757EB65B2}"/>
              </a:ext>
            </a:extLst>
          </p:cNvPr>
          <p:cNvSpPr/>
          <p:nvPr/>
        </p:nvSpPr>
        <p:spPr>
          <a:xfrm>
            <a:off x="8702148" y="2957074"/>
            <a:ext cx="369691" cy="369692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508000" dist="266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dirty="0">
              <a:latin typeface="IBM Plex Sans" panose="020B0503050203000203" pitchFamily="34" charset="0"/>
            </a:endParaRPr>
          </a:p>
        </p:txBody>
      </p:sp>
      <p:pic>
        <p:nvPicPr>
          <p:cNvPr id="23" name="Grafik 22" descr="Lager mit einfarbiger Füllung">
            <a:extLst>
              <a:ext uri="{FF2B5EF4-FFF2-40B4-BE49-F238E27FC236}">
                <a16:creationId xmlns:a16="http://schemas.microsoft.com/office/drawing/2014/main" id="{15949FC5-2839-4D2D-93C0-3BB40916AD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769616" y="3024543"/>
            <a:ext cx="234754" cy="234754"/>
          </a:xfrm>
          <a:prstGeom prst="rect">
            <a:avLst/>
          </a:prstGeom>
        </p:spPr>
      </p:pic>
      <p:cxnSp>
        <p:nvCxnSpPr>
          <p:cNvPr id="29" name="Gerade Verbindung mit Pfeil 28">
            <a:extLst>
              <a:ext uri="{FF2B5EF4-FFF2-40B4-BE49-F238E27FC236}">
                <a16:creationId xmlns:a16="http://schemas.microsoft.com/office/drawing/2014/main" id="{77C98D54-13F8-4B3F-B25D-10F27DF987CA}"/>
              </a:ext>
            </a:extLst>
          </p:cNvPr>
          <p:cNvCxnSpPr>
            <a:cxnSpLocks/>
          </p:cNvCxnSpPr>
          <p:nvPr/>
        </p:nvCxnSpPr>
        <p:spPr>
          <a:xfrm>
            <a:off x="6578109" y="3868162"/>
            <a:ext cx="339422" cy="0"/>
          </a:xfrm>
          <a:prstGeom prst="straightConnector1">
            <a:avLst/>
          </a:prstGeom>
          <a:ln w="28575">
            <a:solidFill>
              <a:srgbClr val="575757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0042551F-EC80-4AD2-AB16-9B22800531E7}"/>
              </a:ext>
            </a:extLst>
          </p:cNvPr>
          <p:cNvGrpSpPr/>
          <p:nvPr/>
        </p:nvGrpSpPr>
        <p:grpSpPr>
          <a:xfrm>
            <a:off x="7564170" y="3439522"/>
            <a:ext cx="298746" cy="298746"/>
            <a:chOff x="3232964" y="5203105"/>
            <a:chExt cx="445492" cy="445493"/>
          </a:xfrm>
        </p:grpSpPr>
        <p:sp>
          <p:nvSpPr>
            <p:cNvPr id="85" name="Ellipse 84">
              <a:extLst>
                <a:ext uri="{FF2B5EF4-FFF2-40B4-BE49-F238E27FC236}">
                  <a16:creationId xmlns:a16="http://schemas.microsoft.com/office/drawing/2014/main" id="{8AB844BE-CCE2-40BA-9122-76E17205F972}"/>
                </a:ext>
              </a:extLst>
            </p:cNvPr>
            <p:cNvSpPr/>
            <p:nvPr/>
          </p:nvSpPr>
          <p:spPr>
            <a:xfrm>
              <a:off x="3232964" y="5203105"/>
              <a:ext cx="445492" cy="44549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508000" dist="2667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>
                <a:latin typeface="IBM Plex Sans" panose="020B0503050203000203" pitchFamily="34" charset="0"/>
              </a:endParaRPr>
            </a:p>
          </p:txBody>
        </p:sp>
        <p:pic>
          <p:nvPicPr>
            <p:cNvPr id="86" name="Grafik 85" descr="Benutzer mit einfarbiger Füllung">
              <a:extLst>
                <a:ext uri="{FF2B5EF4-FFF2-40B4-BE49-F238E27FC236}">
                  <a16:creationId xmlns:a16="http://schemas.microsoft.com/office/drawing/2014/main" id="{E8BBE302-FEC8-44CC-A64B-EBA3F82E4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314266" y="5284408"/>
              <a:ext cx="282888" cy="282888"/>
            </a:xfrm>
            <a:prstGeom prst="rect">
              <a:avLst/>
            </a:prstGeom>
          </p:spPr>
        </p:pic>
      </p:grpSp>
      <p:cxnSp>
        <p:nvCxnSpPr>
          <p:cNvPr id="36" name="Gerade Verbindung mit Pfeil 35">
            <a:extLst>
              <a:ext uri="{FF2B5EF4-FFF2-40B4-BE49-F238E27FC236}">
                <a16:creationId xmlns:a16="http://schemas.microsoft.com/office/drawing/2014/main" id="{AEC15C98-7BBC-4BF4-9D2E-403197872ED9}"/>
              </a:ext>
            </a:extLst>
          </p:cNvPr>
          <p:cNvCxnSpPr>
            <a:cxnSpLocks/>
            <a:stCxn id="22" idx="1"/>
            <a:endCxn id="81" idx="5"/>
          </p:cNvCxnSpPr>
          <p:nvPr/>
        </p:nvCxnSpPr>
        <p:spPr>
          <a:xfrm flipH="1" flipV="1">
            <a:off x="8235534" y="2388106"/>
            <a:ext cx="520754" cy="623108"/>
          </a:xfrm>
          <a:prstGeom prst="straightConnector1">
            <a:avLst/>
          </a:prstGeom>
          <a:ln w="28575">
            <a:solidFill>
              <a:srgbClr val="575757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mit Pfeil 40">
            <a:extLst>
              <a:ext uri="{FF2B5EF4-FFF2-40B4-BE49-F238E27FC236}">
                <a16:creationId xmlns:a16="http://schemas.microsoft.com/office/drawing/2014/main" id="{74CDC985-0465-4C52-9B0F-272BF127DC77}"/>
              </a:ext>
            </a:extLst>
          </p:cNvPr>
          <p:cNvCxnSpPr>
            <a:cxnSpLocks/>
            <a:stCxn id="22" idx="7"/>
            <a:endCxn id="77" idx="3"/>
          </p:cNvCxnSpPr>
          <p:nvPr/>
        </p:nvCxnSpPr>
        <p:spPr>
          <a:xfrm flipV="1">
            <a:off x="9017699" y="2434441"/>
            <a:ext cx="573187" cy="576773"/>
          </a:xfrm>
          <a:prstGeom prst="straightConnector1">
            <a:avLst/>
          </a:prstGeom>
          <a:ln w="28575">
            <a:solidFill>
              <a:srgbClr val="575757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mit Pfeil 43">
            <a:extLst>
              <a:ext uri="{FF2B5EF4-FFF2-40B4-BE49-F238E27FC236}">
                <a16:creationId xmlns:a16="http://schemas.microsoft.com/office/drawing/2014/main" id="{B84202FB-3396-4AFC-A1AA-B7A06FE621AF}"/>
              </a:ext>
            </a:extLst>
          </p:cNvPr>
          <p:cNvCxnSpPr>
            <a:cxnSpLocks/>
            <a:stCxn id="22" idx="6"/>
            <a:endCxn id="73" idx="2"/>
          </p:cNvCxnSpPr>
          <p:nvPr/>
        </p:nvCxnSpPr>
        <p:spPr>
          <a:xfrm flipV="1">
            <a:off x="9071839" y="2838374"/>
            <a:ext cx="1257462" cy="303546"/>
          </a:xfrm>
          <a:prstGeom prst="straightConnector1">
            <a:avLst/>
          </a:prstGeom>
          <a:ln w="28575">
            <a:solidFill>
              <a:srgbClr val="575757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 Verbindung mit Pfeil 52">
            <a:extLst>
              <a:ext uri="{FF2B5EF4-FFF2-40B4-BE49-F238E27FC236}">
                <a16:creationId xmlns:a16="http://schemas.microsoft.com/office/drawing/2014/main" id="{DD5F8634-965C-4F1E-85AA-1EF97C241378}"/>
              </a:ext>
            </a:extLst>
          </p:cNvPr>
          <p:cNvCxnSpPr>
            <a:cxnSpLocks/>
            <a:stCxn id="22" idx="3"/>
            <a:endCxn id="85" idx="6"/>
          </p:cNvCxnSpPr>
          <p:nvPr/>
        </p:nvCxnSpPr>
        <p:spPr>
          <a:xfrm flipH="1">
            <a:off x="7862916" y="3272626"/>
            <a:ext cx="893372" cy="316269"/>
          </a:xfrm>
          <a:prstGeom prst="straightConnector1">
            <a:avLst/>
          </a:prstGeom>
          <a:ln w="28575">
            <a:solidFill>
              <a:srgbClr val="575757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Gerade Verbindung mit Pfeil 53">
            <a:extLst>
              <a:ext uri="{FF2B5EF4-FFF2-40B4-BE49-F238E27FC236}">
                <a16:creationId xmlns:a16="http://schemas.microsoft.com/office/drawing/2014/main" id="{25E8C5FF-D84A-42C0-80B4-F9BA8D8E042B}"/>
              </a:ext>
            </a:extLst>
          </p:cNvPr>
          <p:cNvCxnSpPr>
            <a:cxnSpLocks/>
            <a:stCxn id="22" idx="4"/>
            <a:endCxn id="83" idx="0"/>
          </p:cNvCxnSpPr>
          <p:nvPr/>
        </p:nvCxnSpPr>
        <p:spPr>
          <a:xfrm>
            <a:off x="8886994" y="3326766"/>
            <a:ext cx="52649" cy="561608"/>
          </a:xfrm>
          <a:prstGeom prst="straightConnector1">
            <a:avLst/>
          </a:prstGeom>
          <a:ln w="28575">
            <a:solidFill>
              <a:srgbClr val="575757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Gerade Verbindung mit Pfeil 54">
            <a:extLst>
              <a:ext uri="{FF2B5EF4-FFF2-40B4-BE49-F238E27FC236}">
                <a16:creationId xmlns:a16="http://schemas.microsoft.com/office/drawing/2014/main" id="{A97F280B-F292-4C93-A1B8-790DC9FFA62E}"/>
              </a:ext>
            </a:extLst>
          </p:cNvPr>
          <p:cNvCxnSpPr>
            <a:cxnSpLocks/>
            <a:stCxn id="22" idx="2"/>
            <a:endCxn id="79" idx="6"/>
          </p:cNvCxnSpPr>
          <p:nvPr/>
        </p:nvCxnSpPr>
        <p:spPr>
          <a:xfrm flipH="1" flipV="1">
            <a:off x="7584009" y="2931252"/>
            <a:ext cx="1118139" cy="210668"/>
          </a:xfrm>
          <a:prstGeom prst="straightConnector1">
            <a:avLst/>
          </a:prstGeom>
          <a:ln w="28575">
            <a:solidFill>
              <a:srgbClr val="575757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feld 56">
            <a:extLst>
              <a:ext uri="{FF2B5EF4-FFF2-40B4-BE49-F238E27FC236}">
                <a16:creationId xmlns:a16="http://schemas.microsoft.com/office/drawing/2014/main" id="{792D6931-DA6D-460E-B4B4-897684E59A22}"/>
              </a:ext>
            </a:extLst>
          </p:cNvPr>
          <p:cNvSpPr txBox="1"/>
          <p:nvPr/>
        </p:nvSpPr>
        <p:spPr>
          <a:xfrm>
            <a:off x="8578310" y="2735069"/>
            <a:ext cx="63772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" b="1" dirty="0">
                <a:solidFill>
                  <a:srgbClr val="00B050"/>
                </a:solidFill>
                <a:latin typeface="IBM Plex Sans" panose="020B0503050203000203" pitchFamily="34" charset="0"/>
              </a:rPr>
              <a:t>Filiale</a:t>
            </a:r>
          </a:p>
        </p:txBody>
      </p:sp>
      <p:sp>
        <p:nvSpPr>
          <p:cNvPr id="60" name="Textfeld 59">
            <a:extLst>
              <a:ext uri="{FF2B5EF4-FFF2-40B4-BE49-F238E27FC236}">
                <a16:creationId xmlns:a16="http://schemas.microsoft.com/office/drawing/2014/main" id="{6CE05D0E-3B7E-4CC7-A33B-19C50BAA745E}"/>
              </a:ext>
            </a:extLst>
          </p:cNvPr>
          <p:cNvSpPr txBox="1"/>
          <p:nvPr/>
        </p:nvSpPr>
        <p:spPr>
          <a:xfrm>
            <a:off x="6948988" y="3765999"/>
            <a:ext cx="157987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b="1" dirty="0">
                <a:solidFill>
                  <a:srgbClr val="575757"/>
                </a:solidFill>
                <a:latin typeface="IBM Plex Sans" panose="020B0503050203000203" pitchFamily="34" charset="0"/>
              </a:rPr>
              <a:t>Route der Lieferroboter</a:t>
            </a:r>
          </a:p>
        </p:txBody>
      </p:sp>
      <p:sp>
        <p:nvSpPr>
          <p:cNvPr id="61" name="Textfeld 60">
            <a:extLst>
              <a:ext uri="{FF2B5EF4-FFF2-40B4-BE49-F238E27FC236}">
                <a16:creationId xmlns:a16="http://schemas.microsoft.com/office/drawing/2014/main" id="{6A7E927A-EA6E-488E-BD35-E84C6ADD3738}"/>
              </a:ext>
            </a:extLst>
          </p:cNvPr>
          <p:cNvSpPr txBox="1"/>
          <p:nvPr/>
        </p:nvSpPr>
        <p:spPr>
          <a:xfrm>
            <a:off x="6948988" y="4005705"/>
            <a:ext cx="147592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b="1" dirty="0">
                <a:solidFill>
                  <a:srgbClr val="00B050"/>
                </a:solidFill>
                <a:latin typeface="IBM Plex Sans" panose="020B0503050203000203" pitchFamily="34" charset="0"/>
              </a:rPr>
              <a:t>Empfänger</a:t>
            </a:r>
          </a:p>
        </p:txBody>
      </p:sp>
      <p:grpSp>
        <p:nvGrpSpPr>
          <p:cNvPr id="64" name="Gruppieren 63">
            <a:extLst>
              <a:ext uri="{FF2B5EF4-FFF2-40B4-BE49-F238E27FC236}">
                <a16:creationId xmlns:a16="http://schemas.microsoft.com/office/drawing/2014/main" id="{79F6A6ED-09CF-43F6-BFFA-1FF519F2B637}"/>
              </a:ext>
            </a:extLst>
          </p:cNvPr>
          <p:cNvGrpSpPr/>
          <p:nvPr/>
        </p:nvGrpSpPr>
        <p:grpSpPr>
          <a:xfrm>
            <a:off x="8790270" y="3888374"/>
            <a:ext cx="298746" cy="298746"/>
            <a:chOff x="3232964" y="5203105"/>
            <a:chExt cx="445492" cy="445493"/>
          </a:xfrm>
        </p:grpSpPr>
        <p:sp>
          <p:nvSpPr>
            <p:cNvPr id="83" name="Ellipse 82">
              <a:extLst>
                <a:ext uri="{FF2B5EF4-FFF2-40B4-BE49-F238E27FC236}">
                  <a16:creationId xmlns:a16="http://schemas.microsoft.com/office/drawing/2014/main" id="{47D9B2F2-874C-48B7-A05C-EF87876F762F}"/>
                </a:ext>
              </a:extLst>
            </p:cNvPr>
            <p:cNvSpPr/>
            <p:nvPr/>
          </p:nvSpPr>
          <p:spPr>
            <a:xfrm>
              <a:off x="3232964" y="5203105"/>
              <a:ext cx="445492" cy="44549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508000" dist="2667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>
                <a:latin typeface="IBM Plex Sans" panose="020B0503050203000203" pitchFamily="34" charset="0"/>
              </a:endParaRPr>
            </a:p>
          </p:txBody>
        </p:sp>
        <p:pic>
          <p:nvPicPr>
            <p:cNvPr id="84" name="Grafik 83" descr="Benutzer mit einfarbiger Füllung">
              <a:extLst>
                <a:ext uri="{FF2B5EF4-FFF2-40B4-BE49-F238E27FC236}">
                  <a16:creationId xmlns:a16="http://schemas.microsoft.com/office/drawing/2014/main" id="{357C1C32-FE51-4B78-821B-D7E3D52143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314266" y="5284408"/>
              <a:ext cx="282888" cy="282888"/>
            </a:xfrm>
            <a:prstGeom prst="rect">
              <a:avLst/>
            </a:prstGeom>
          </p:spPr>
        </p:pic>
      </p:grpSp>
      <p:grpSp>
        <p:nvGrpSpPr>
          <p:cNvPr id="65" name="Gruppieren 64">
            <a:extLst>
              <a:ext uri="{FF2B5EF4-FFF2-40B4-BE49-F238E27FC236}">
                <a16:creationId xmlns:a16="http://schemas.microsoft.com/office/drawing/2014/main" id="{5B835D84-ACFB-4AA0-9746-6EEBA04DED51}"/>
              </a:ext>
            </a:extLst>
          </p:cNvPr>
          <p:cNvGrpSpPr/>
          <p:nvPr/>
        </p:nvGrpSpPr>
        <p:grpSpPr>
          <a:xfrm>
            <a:off x="7980538" y="2133110"/>
            <a:ext cx="298746" cy="298746"/>
            <a:chOff x="3232964" y="5203105"/>
            <a:chExt cx="445492" cy="445493"/>
          </a:xfrm>
        </p:grpSpPr>
        <p:sp>
          <p:nvSpPr>
            <p:cNvPr id="81" name="Ellipse 80">
              <a:extLst>
                <a:ext uri="{FF2B5EF4-FFF2-40B4-BE49-F238E27FC236}">
                  <a16:creationId xmlns:a16="http://schemas.microsoft.com/office/drawing/2014/main" id="{A9ACC59A-ACAB-4F20-B59D-62010980B1C7}"/>
                </a:ext>
              </a:extLst>
            </p:cNvPr>
            <p:cNvSpPr/>
            <p:nvPr/>
          </p:nvSpPr>
          <p:spPr>
            <a:xfrm>
              <a:off x="3232964" y="5203105"/>
              <a:ext cx="445492" cy="44549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508000" dist="2667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>
                <a:latin typeface="IBM Plex Sans" panose="020B0503050203000203" pitchFamily="34" charset="0"/>
              </a:endParaRPr>
            </a:p>
          </p:txBody>
        </p:sp>
        <p:pic>
          <p:nvPicPr>
            <p:cNvPr id="82" name="Grafik 81" descr="Benutzer mit einfarbiger Füllung">
              <a:extLst>
                <a:ext uri="{FF2B5EF4-FFF2-40B4-BE49-F238E27FC236}">
                  <a16:creationId xmlns:a16="http://schemas.microsoft.com/office/drawing/2014/main" id="{D6446217-93B6-46B4-BF68-F784657B77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314266" y="5284408"/>
              <a:ext cx="282888" cy="282888"/>
            </a:xfrm>
            <a:prstGeom prst="rect">
              <a:avLst/>
            </a:prstGeom>
          </p:spPr>
        </p:pic>
      </p:grp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55E3595E-5231-45DE-B922-EA3EAF6CCCBA}"/>
              </a:ext>
            </a:extLst>
          </p:cNvPr>
          <p:cNvGrpSpPr/>
          <p:nvPr/>
        </p:nvGrpSpPr>
        <p:grpSpPr>
          <a:xfrm>
            <a:off x="7285263" y="2781879"/>
            <a:ext cx="298746" cy="298746"/>
            <a:chOff x="3232964" y="5203105"/>
            <a:chExt cx="445492" cy="445493"/>
          </a:xfrm>
        </p:grpSpPr>
        <p:sp>
          <p:nvSpPr>
            <p:cNvPr id="79" name="Ellipse 78">
              <a:extLst>
                <a:ext uri="{FF2B5EF4-FFF2-40B4-BE49-F238E27FC236}">
                  <a16:creationId xmlns:a16="http://schemas.microsoft.com/office/drawing/2014/main" id="{72B1EC77-C8FE-40D8-913F-0AB82C4C90D5}"/>
                </a:ext>
              </a:extLst>
            </p:cNvPr>
            <p:cNvSpPr/>
            <p:nvPr/>
          </p:nvSpPr>
          <p:spPr>
            <a:xfrm>
              <a:off x="3232964" y="5203105"/>
              <a:ext cx="445492" cy="44549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508000" dist="2667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>
                <a:latin typeface="IBM Plex Sans" panose="020B0503050203000203" pitchFamily="34" charset="0"/>
              </a:endParaRPr>
            </a:p>
          </p:txBody>
        </p:sp>
        <p:pic>
          <p:nvPicPr>
            <p:cNvPr id="80" name="Grafik 79" descr="Benutzer mit einfarbiger Füllung">
              <a:extLst>
                <a:ext uri="{FF2B5EF4-FFF2-40B4-BE49-F238E27FC236}">
                  <a16:creationId xmlns:a16="http://schemas.microsoft.com/office/drawing/2014/main" id="{935A2F1A-6B63-478C-A0F8-785D7422B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314266" y="5284408"/>
              <a:ext cx="282888" cy="282888"/>
            </a:xfrm>
            <a:prstGeom prst="rect">
              <a:avLst/>
            </a:prstGeom>
          </p:spPr>
        </p:pic>
      </p:grpSp>
      <p:grpSp>
        <p:nvGrpSpPr>
          <p:cNvPr id="67" name="Gruppieren 66">
            <a:extLst>
              <a:ext uri="{FF2B5EF4-FFF2-40B4-BE49-F238E27FC236}">
                <a16:creationId xmlns:a16="http://schemas.microsoft.com/office/drawing/2014/main" id="{F6837051-D11B-4C4C-B209-AF576DEEF194}"/>
              </a:ext>
            </a:extLst>
          </p:cNvPr>
          <p:cNvGrpSpPr/>
          <p:nvPr/>
        </p:nvGrpSpPr>
        <p:grpSpPr>
          <a:xfrm>
            <a:off x="9547136" y="2179445"/>
            <a:ext cx="298746" cy="298746"/>
            <a:chOff x="3232964" y="5203105"/>
            <a:chExt cx="445492" cy="445493"/>
          </a:xfrm>
        </p:grpSpPr>
        <p:sp>
          <p:nvSpPr>
            <p:cNvPr id="77" name="Ellipse 76">
              <a:extLst>
                <a:ext uri="{FF2B5EF4-FFF2-40B4-BE49-F238E27FC236}">
                  <a16:creationId xmlns:a16="http://schemas.microsoft.com/office/drawing/2014/main" id="{8D83DD63-8528-440D-B664-0BD1ECB53E53}"/>
                </a:ext>
              </a:extLst>
            </p:cNvPr>
            <p:cNvSpPr/>
            <p:nvPr/>
          </p:nvSpPr>
          <p:spPr>
            <a:xfrm>
              <a:off x="3232964" y="5203105"/>
              <a:ext cx="445492" cy="44549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508000" dist="2667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>
                <a:latin typeface="IBM Plex Sans" panose="020B0503050203000203" pitchFamily="34" charset="0"/>
              </a:endParaRPr>
            </a:p>
          </p:txBody>
        </p:sp>
        <p:pic>
          <p:nvPicPr>
            <p:cNvPr id="78" name="Grafik 77" descr="Benutzer mit einfarbiger Füllung">
              <a:extLst>
                <a:ext uri="{FF2B5EF4-FFF2-40B4-BE49-F238E27FC236}">
                  <a16:creationId xmlns:a16="http://schemas.microsoft.com/office/drawing/2014/main" id="{4A8BCFA9-78F5-4517-849D-E2FF8FA8C5F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314266" y="5284408"/>
              <a:ext cx="282888" cy="282888"/>
            </a:xfrm>
            <a:prstGeom prst="rect">
              <a:avLst/>
            </a:prstGeom>
          </p:spPr>
        </p:pic>
      </p:grpSp>
      <p:grpSp>
        <p:nvGrpSpPr>
          <p:cNvPr id="68" name="Gruppieren 67">
            <a:extLst>
              <a:ext uri="{FF2B5EF4-FFF2-40B4-BE49-F238E27FC236}">
                <a16:creationId xmlns:a16="http://schemas.microsoft.com/office/drawing/2014/main" id="{38D6D242-35B5-491E-95E5-D924C137C235}"/>
              </a:ext>
            </a:extLst>
          </p:cNvPr>
          <p:cNvGrpSpPr/>
          <p:nvPr/>
        </p:nvGrpSpPr>
        <p:grpSpPr>
          <a:xfrm>
            <a:off x="10278269" y="3739198"/>
            <a:ext cx="298746" cy="298746"/>
            <a:chOff x="3232964" y="5203105"/>
            <a:chExt cx="445492" cy="445493"/>
          </a:xfrm>
        </p:grpSpPr>
        <p:sp>
          <p:nvSpPr>
            <p:cNvPr id="75" name="Ellipse 74">
              <a:extLst>
                <a:ext uri="{FF2B5EF4-FFF2-40B4-BE49-F238E27FC236}">
                  <a16:creationId xmlns:a16="http://schemas.microsoft.com/office/drawing/2014/main" id="{6C615561-7866-42C1-8A11-D86CDE3E9B58}"/>
                </a:ext>
              </a:extLst>
            </p:cNvPr>
            <p:cNvSpPr/>
            <p:nvPr/>
          </p:nvSpPr>
          <p:spPr>
            <a:xfrm>
              <a:off x="3232964" y="5203105"/>
              <a:ext cx="445492" cy="44549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508000" dist="2667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>
                <a:latin typeface="IBM Plex Sans" panose="020B0503050203000203" pitchFamily="34" charset="0"/>
              </a:endParaRPr>
            </a:p>
          </p:txBody>
        </p:sp>
        <p:pic>
          <p:nvPicPr>
            <p:cNvPr id="76" name="Grafik 75" descr="Benutzer mit einfarbiger Füllung">
              <a:extLst>
                <a:ext uri="{FF2B5EF4-FFF2-40B4-BE49-F238E27FC236}">
                  <a16:creationId xmlns:a16="http://schemas.microsoft.com/office/drawing/2014/main" id="{DE822009-9BB8-4639-AD6F-9E93D0A65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314266" y="5284408"/>
              <a:ext cx="282888" cy="282888"/>
            </a:xfrm>
            <a:prstGeom prst="rect">
              <a:avLst/>
            </a:prstGeom>
          </p:spPr>
        </p:pic>
      </p:grpSp>
      <p:grpSp>
        <p:nvGrpSpPr>
          <p:cNvPr id="69" name="Gruppieren 68">
            <a:extLst>
              <a:ext uri="{FF2B5EF4-FFF2-40B4-BE49-F238E27FC236}">
                <a16:creationId xmlns:a16="http://schemas.microsoft.com/office/drawing/2014/main" id="{952809A3-2476-45BA-9CCF-77EF1A94199F}"/>
              </a:ext>
            </a:extLst>
          </p:cNvPr>
          <p:cNvGrpSpPr/>
          <p:nvPr/>
        </p:nvGrpSpPr>
        <p:grpSpPr>
          <a:xfrm>
            <a:off x="10329301" y="2689001"/>
            <a:ext cx="298746" cy="298746"/>
            <a:chOff x="3232964" y="5203105"/>
            <a:chExt cx="445492" cy="445493"/>
          </a:xfrm>
        </p:grpSpPr>
        <p:sp>
          <p:nvSpPr>
            <p:cNvPr id="73" name="Ellipse 72">
              <a:extLst>
                <a:ext uri="{FF2B5EF4-FFF2-40B4-BE49-F238E27FC236}">
                  <a16:creationId xmlns:a16="http://schemas.microsoft.com/office/drawing/2014/main" id="{D28F3C9F-C760-4EAE-831D-AD35C698FBB6}"/>
                </a:ext>
              </a:extLst>
            </p:cNvPr>
            <p:cNvSpPr/>
            <p:nvPr/>
          </p:nvSpPr>
          <p:spPr>
            <a:xfrm>
              <a:off x="3232964" y="5203105"/>
              <a:ext cx="445492" cy="44549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508000" dist="2667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>
                <a:latin typeface="IBM Plex Sans" panose="020B0503050203000203" pitchFamily="34" charset="0"/>
              </a:endParaRPr>
            </a:p>
          </p:txBody>
        </p:sp>
        <p:pic>
          <p:nvPicPr>
            <p:cNvPr id="74" name="Grafik 73" descr="Benutzer mit einfarbiger Füllung">
              <a:extLst>
                <a:ext uri="{FF2B5EF4-FFF2-40B4-BE49-F238E27FC236}">
                  <a16:creationId xmlns:a16="http://schemas.microsoft.com/office/drawing/2014/main" id="{4DA1F7C3-60D5-4A6F-9E99-55363EB0AA7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314266" y="5284408"/>
              <a:ext cx="282888" cy="282888"/>
            </a:xfrm>
            <a:prstGeom prst="rect">
              <a:avLst/>
            </a:prstGeom>
          </p:spPr>
        </p:pic>
      </p:grpSp>
      <p:grpSp>
        <p:nvGrpSpPr>
          <p:cNvPr id="70" name="Gruppieren 69">
            <a:extLst>
              <a:ext uri="{FF2B5EF4-FFF2-40B4-BE49-F238E27FC236}">
                <a16:creationId xmlns:a16="http://schemas.microsoft.com/office/drawing/2014/main" id="{88B05102-A1A3-469C-87C3-92A88F5EAD4C}"/>
              </a:ext>
            </a:extLst>
          </p:cNvPr>
          <p:cNvGrpSpPr/>
          <p:nvPr/>
        </p:nvGrpSpPr>
        <p:grpSpPr>
          <a:xfrm>
            <a:off x="6578109" y="3958494"/>
            <a:ext cx="298746" cy="298746"/>
            <a:chOff x="3232964" y="5203105"/>
            <a:chExt cx="445492" cy="445493"/>
          </a:xfrm>
        </p:grpSpPr>
        <p:sp>
          <p:nvSpPr>
            <p:cNvPr id="71" name="Ellipse 70">
              <a:extLst>
                <a:ext uri="{FF2B5EF4-FFF2-40B4-BE49-F238E27FC236}">
                  <a16:creationId xmlns:a16="http://schemas.microsoft.com/office/drawing/2014/main" id="{9CA3672A-DA4F-426A-B243-2640FEAB7568}"/>
                </a:ext>
              </a:extLst>
            </p:cNvPr>
            <p:cNvSpPr/>
            <p:nvPr/>
          </p:nvSpPr>
          <p:spPr>
            <a:xfrm>
              <a:off x="3232964" y="5203105"/>
              <a:ext cx="445492" cy="44549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508000" dist="2667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>
                <a:latin typeface="IBM Plex Sans" panose="020B0503050203000203" pitchFamily="34" charset="0"/>
              </a:endParaRPr>
            </a:p>
          </p:txBody>
        </p:sp>
        <p:pic>
          <p:nvPicPr>
            <p:cNvPr id="72" name="Grafik 71" descr="Benutzer mit einfarbiger Füllung">
              <a:extLst>
                <a:ext uri="{FF2B5EF4-FFF2-40B4-BE49-F238E27FC236}">
                  <a16:creationId xmlns:a16="http://schemas.microsoft.com/office/drawing/2014/main" id="{B5E7B886-599E-4D74-BA27-1295085FC55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314266" y="5284408"/>
              <a:ext cx="282888" cy="282888"/>
            </a:xfrm>
            <a:prstGeom prst="rect">
              <a:avLst/>
            </a:prstGeom>
          </p:spPr>
        </p:pic>
      </p:grpSp>
      <p:cxnSp>
        <p:nvCxnSpPr>
          <p:cNvPr id="87" name="Gerade Verbindung mit Pfeil 86">
            <a:extLst>
              <a:ext uri="{FF2B5EF4-FFF2-40B4-BE49-F238E27FC236}">
                <a16:creationId xmlns:a16="http://schemas.microsoft.com/office/drawing/2014/main" id="{7124A08B-66FF-45BB-B5D7-3413DC9778FD}"/>
              </a:ext>
            </a:extLst>
          </p:cNvPr>
          <p:cNvCxnSpPr>
            <a:cxnSpLocks/>
            <a:stCxn id="22" idx="5"/>
            <a:endCxn id="75" idx="2"/>
          </p:cNvCxnSpPr>
          <p:nvPr/>
        </p:nvCxnSpPr>
        <p:spPr>
          <a:xfrm>
            <a:off x="9017699" y="3272626"/>
            <a:ext cx="1260570" cy="615945"/>
          </a:xfrm>
          <a:prstGeom prst="straightConnector1">
            <a:avLst/>
          </a:prstGeom>
          <a:ln w="28575">
            <a:solidFill>
              <a:srgbClr val="575757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245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92"/>
    </mc:Choice>
    <mc:Fallback xmlns="">
      <p:transition spd="slow" advTm="22792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platzhalter 32">
            <a:extLst>
              <a:ext uri="{FF2B5EF4-FFF2-40B4-BE49-F238E27FC236}">
                <a16:creationId xmlns:a16="http://schemas.microsoft.com/office/drawing/2014/main" id="{F482608D-0092-40C4-9C78-53721331AF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CH" dirty="0" err="1"/>
              <a:t>BeIntelli</a:t>
            </a:r>
            <a:r>
              <a:rPr lang="de-CH" dirty="0"/>
              <a:t> – Teilprojekt Logistik</a:t>
            </a:r>
          </a:p>
        </p:txBody>
      </p:sp>
      <p:sp>
        <p:nvSpPr>
          <p:cNvPr id="32" name="Titel 31">
            <a:extLst>
              <a:ext uri="{FF2B5EF4-FFF2-40B4-BE49-F238E27FC236}">
                <a16:creationId xmlns:a16="http://schemas.microsoft.com/office/drawing/2014/main" id="{E0FCC5A8-91A4-4F06-81B5-E6CA97A36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Erlebbarkeit im Showroom und als Empfänger </a:t>
            </a:r>
          </a:p>
        </p:txBody>
      </p:sp>
      <p:sp>
        <p:nvSpPr>
          <p:cNvPr id="34" name="Textplatzhalter 33">
            <a:extLst>
              <a:ext uri="{FF2B5EF4-FFF2-40B4-BE49-F238E27FC236}">
                <a16:creationId xmlns:a16="http://schemas.microsoft.com/office/drawing/2014/main" id="{5A4B32D0-4880-443E-9395-D558342386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FC91F92-1590-84F3-F746-DB324C91FB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8269" y="343695"/>
            <a:ext cx="1769041" cy="343826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45E02206-1938-90C0-E4A9-9B3FFA28C3E4}"/>
              </a:ext>
            </a:extLst>
          </p:cNvPr>
          <p:cNvSpPr txBox="1"/>
          <p:nvPr/>
        </p:nvSpPr>
        <p:spPr>
          <a:xfrm>
            <a:off x="553492" y="1165364"/>
            <a:ext cx="5577892" cy="401300"/>
          </a:xfrm>
          <a:prstGeom prst="round2SameRect">
            <a:avLst>
              <a:gd name="adj1" fmla="val 39724"/>
              <a:gd name="adj2" fmla="val 0"/>
            </a:avLst>
          </a:prstGeom>
          <a:solidFill>
            <a:srgbClr val="193360"/>
          </a:solidFill>
          <a:ln w="25400" cap="sq">
            <a:noFill/>
            <a:miter lim="800000"/>
          </a:ln>
          <a:effectLst>
            <a:outerShdw blurRad="177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noAutofit/>
          </a:bodyPr>
          <a:lstStyle>
            <a:defPPr>
              <a:defRPr lang="de-DE"/>
            </a:defPPr>
            <a:lvl1pPr marR="0" lvl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tabLst/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de-DE" sz="1600" b="1" dirty="0"/>
              <a:t>Logistik Showroom</a:t>
            </a:r>
          </a:p>
        </p:txBody>
      </p:sp>
      <p:pic>
        <p:nvPicPr>
          <p:cNvPr id="3" name="Grafik 2" descr="Ein Bild, das Boden, drinnen, Katze, weiß enthält.&#10;&#10;Automatisch generierte Beschreibung">
            <a:extLst>
              <a:ext uri="{FF2B5EF4-FFF2-40B4-BE49-F238E27FC236}">
                <a16:creationId xmlns:a16="http://schemas.microsoft.com/office/drawing/2014/main" id="{D70EE415-E70A-DA79-0395-A338B3C9C6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1384" y="3183148"/>
            <a:ext cx="2782071" cy="27081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Grafik 4" descr="Ein Bild, das Boden enthält.&#10;&#10;Automatisch generierte Beschreibung">
            <a:extLst>
              <a:ext uri="{FF2B5EF4-FFF2-40B4-BE49-F238E27FC236}">
                <a16:creationId xmlns:a16="http://schemas.microsoft.com/office/drawing/2014/main" id="{D2792B01-F142-4602-390F-32FCCDDCAA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49313" y="3183147"/>
            <a:ext cx="2782071" cy="27081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ichtungspfeil 23">
            <a:extLst>
              <a:ext uri="{FF2B5EF4-FFF2-40B4-BE49-F238E27FC236}">
                <a16:creationId xmlns:a16="http://schemas.microsoft.com/office/drawing/2014/main" id="{944C6A69-C542-0878-69FE-636998F46BD3}"/>
              </a:ext>
            </a:extLst>
          </p:cNvPr>
          <p:cNvSpPr/>
          <p:nvPr/>
        </p:nvSpPr>
        <p:spPr bwMode="auto">
          <a:xfrm>
            <a:off x="551384" y="1712389"/>
            <a:ext cx="5544616" cy="4013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25400" cap="sq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no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Besucher können im Showroom autonome Zustellung erleben</a:t>
            </a:r>
          </a:p>
        </p:txBody>
      </p:sp>
      <p:sp>
        <p:nvSpPr>
          <p:cNvPr id="8" name="Richtungspfeil 23">
            <a:extLst>
              <a:ext uri="{FF2B5EF4-FFF2-40B4-BE49-F238E27FC236}">
                <a16:creationId xmlns:a16="http://schemas.microsoft.com/office/drawing/2014/main" id="{8D302DE4-F47C-F23B-C9CE-416217EB847D}"/>
              </a:ext>
            </a:extLst>
          </p:cNvPr>
          <p:cNvSpPr/>
          <p:nvPr/>
        </p:nvSpPr>
        <p:spPr bwMode="auto">
          <a:xfrm>
            <a:off x="551384" y="2259414"/>
            <a:ext cx="5544616" cy="781473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25400" cap="sq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no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Über ein Tablet können Goodies bestellt werden, welche über Fördertechnik in einem Lieferroboter geladen und durch einen Parkour zum Besucher geliefert werden</a:t>
            </a:r>
          </a:p>
        </p:txBody>
      </p:sp>
      <p:sp>
        <p:nvSpPr>
          <p:cNvPr id="13" name="Richtungspfeil 24">
            <a:extLst>
              <a:ext uri="{FF2B5EF4-FFF2-40B4-BE49-F238E27FC236}">
                <a16:creationId xmlns:a16="http://schemas.microsoft.com/office/drawing/2014/main" id="{F81AF91A-7AA3-ADD8-D067-126F53567737}"/>
              </a:ext>
            </a:extLst>
          </p:cNvPr>
          <p:cNvSpPr/>
          <p:nvPr/>
        </p:nvSpPr>
        <p:spPr bwMode="auto">
          <a:xfrm>
            <a:off x="6296265" y="3429000"/>
            <a:ext cx="428523" cy="1629181"/>
          </a:xfrm>
          <a:prstGeom prst="homePlate">
            <a:avLst>
              <a:gd name="adj" fmla="val 50564"/>
            </a:avLst>
          </a:prstGeom>
          <a:solidFill>
            <a:srgbClr val="C00000"/>
          </a:solidFill>
          <a:ln w="25400" cap="sq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 anchorCtr="0">
            <a:normAutofit fontScale="77500" lnSpcReduction="20000"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990000"/>
              </a:buClr>
              <a:buSzPct val="100000"/>
            </a:pPr>
            <a:endParaRPr lang="de-DE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3ED80CA6-E5EE-EFB9-55BA-079CD86E558F}"/>
              </a:ext>
            </a:extLst>
          </p:cNvPr>
          <p:cNvSpPr/>
          <p:nvPr/>
        </p:nvSpPr>
        <p:spPr bwMode="auto">
          <a:xfrm>
            <a:off x="9552912" y="2595164"/>
            <a:ext cx="2087704" cy="3332551"/>
          </a:xfrm>
          <a:prstGeom prst="roundRect">
            <a:avLst>
              <a:gd name="adj" fmla="val 12105"/>
            </a:avLst>
          </a:prstGeom>
          <a:solidFill>
            <a:schemeClr val="bg1"/>
          </a:solidFill>
          <a:ln w="28575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180000" rIns="0" bIns="45720" numCol="1" rtlCol="0" anchor="t" anchorCtr="0" compatLnSpc="1">
            <a:prstTxWarp prst="textNoShape">
              <a:avLst/>
            </a:prstTxWarp>
          </a:bodyPr>
          <a:lstStyle/>
          <a:p>
            <a:pPr marL="285750" indent="-285750" algn="ctr" defTabSz="822325">
              <a:buFont typeface="Arial" panose="020B0604020202020204" pitchFamily="34" charset="0"/>
              <a:buChar char="•"/>
            </a:pPr>
            <a:endParaRPr lang="de-DE" sz="1400" i="0" dirty="0">
              <a:latin typeface="Frutiger 45 Light"/>
            </a:endParaRPr>
          </a:p>
        </p:txBody>
      </p:sp>
      <p:sp>
        <p:nvSpPr>
          <p:cNvPr id="15" name="Rechteck: abgerundete Ecken 14">
            <a:extLst>
              <a:ext uri="{FF2B5EF4-FFF2-40B4-BE49-F238E27FC236}">
                <a16:creationId xmlns:a16="http://schemas.microsoft.com/office/drawing/2014/main" id="{4932202B-E67E-E828-812C-ED337CEF06D3}"/>
              </a:ext>
            </a:extLst>
          </p:cNvPr>
          <p:cNvSpPr/>
          <p:nvPr/>
        </p:nvSpPr>
        <p:spPr bwMode="auto">
          <a:xfrm>
            <a:off x="7094998" y="2595164"/>
            <a:ext cx="2087704" cy="3332551"/>
          </a:xfrm>
          <a:prstGeom prst="roundRect">
            <a:avLst>
              <a:gd name="adj" fmla="val 12105"/>
            </a:avLst>
          </a:prstGeom>
          <a:solidFill>
            <a:schemeClr val="bg1"/>
          </a:solidFill>
          <a:ln w="28575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180000" rIns="0" bIns="45720" numCol="1" rtlCol="0" anchor="t" anchorCtr="0" compatLnSpc="1">
            <a:prstTxWarp prst="textNoShape">
              <a:avLst/>
            </a:prstTxWarp>
          </a:bodyPr>
          <a:lstStyle/>
          <a:p>
            <a:pPr marL="285750" indent="-285750" algn="ctr" defTabSz="822325">
              <a:buFont typeface="Arial" panose="020B0604020202020204" pitchFamily="34" charset="0"/>
              <a:buChar char="•"/>
            </a:pPr>
            <a:endParaRPr lang="de-DE" sz="1400" i="0" dirty="0">
              <a:latin typeface="Frutiger 45 Light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4D8DFBAC-0E8D-7A0A-9A7A-75D3F43054D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"/>
          <a:stretch/>
        </p:blipFill>
        <p:spPr bwMode="auto">
          <a:xfrm>
            <a:off x="7151693" y="2776020"/>
            <a:ext cx="1983384" cy="3077498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14F21253-B2D1-48AD-744B-EEF1802D9B1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641817" y="2776019"/>
            <a:ext cx="1937292" cy="3077499"/>
          </a:xfrm>
          <a:prstGeom prst="rect">
            <a:avLst/>
          </a:prstGeom>
        </p:spPr>
      </p:pic>
      <p:sp>
        <p:nvSpPr>
          <p:cNvPr id="18" name="Sprechblase: rechteckig mit abgerundeten Ecken 17">
            <a:extLst>
              <a:ext uri="{FF2B5EF4-FFF2-40B4-BE49-F238E27FC236}">
                <a16:creationId xmlns:a16="http://schemas.microsoft.com/office/drawing/2014/main" id="{021CE252-5DB0-3FD8-0A46-BA87712DFB25}"/>
              </a:ext>
            </a:extLst>
          </p:cNvPr>
          <p:cNvSpPr/>
          <p:nvPr/>
        </p:nvSpPr>
        <p:spPr bwMode="auto">
          <a:xfrm>
            <a:off x="7094998" y="1273390"/>
            <a:ext cx="2087704" cy="894031"/>
          </a:xfrm>
          <a:prstGeom prst="wedgeRoundRectCallout">
            <a:avLst>
              <a:gd name="adj1" fmla="val -21285"/>
              <a:gd name="adj2" fmla="val 112562"/>
              <a:gd name="adj3" fmla="val 16667"/>
            </a:avLst>
          </a:prstGeom>
          <a:solidFill>
            <a:srgbClr val="193360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vert270" wrap="square" lIns="91440" tIns="180000" rIns="0" bIns="45720" numCol="1" rtlCol="0" anchor="t" anchorCtr="0" compatLnSpc="1">
            <a:prstTxWarp prst="textNoShape">
              <a:avLst/>
            </a:prstTxWarp>
          </a:bodyPr>
          <a:lstStyle/>
          <a:p>
            <a:endParaRPr lang="de-DE" sz="700" dirty="0">
              <a:solidFill>
                <a:schemeClr val="bg1"/>
              </a:solidFill>
              <a:latin typeface="Frutiger 45 Light"/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1C3ECFA8-6941-6441-FBB7-B4F0C8FFF96B}"/>
              </a:ext>
            </a:extLst>
          </p:cNvPr>
          <p:cNvSpPr txBox="1"/>
          <p:nvPr/>
        </p:nvSpPr>
        <p:spPr>
          <a:xfrm>
            <a:off x="7204926" y="1397239"/>
            <a:ext cx="1867847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0" lang="de-DE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Kunden können über </a:t>
            </a:r>
            <a:r>
              <a:rPr kumimoji="0" lang="de-DE" sz="14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BeIntelli</a:t>
            </a:r>
            <a:r>
              <a:rPr kumimoji="0" lang="de-DE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Pakete und Essen empfangen</a:t>
            </a:r>
          </a:p>
        </p:txBody>
      </p:sp>
      <p:sp>
        <p:nvSpPr>
          <p:cNvPr id="20" name="Sprechblase: rechteckig mit abgerundeten Ecken 19">
            <a:extLst>
              <a:ext uri="{FF2B5EF4-FFF2-40B4-BE49-F238E27FC236}">
                <a16:creationId xmlns:a16="http://schemas.microsoft.com/office/drawing/2014/main" id="{B3DEB116-2FFE-3EAC-336C-F7D6B8F92CDD}"/>
              </a:ext>
            </a:extLst>
          </p:cNvPr>
          <p:cNvSpPr/>
          <p:nvPr/>
        </p:nvSpPr>
        <p:spPr bwMode="auto">
          <a:xfrm>
            <a:off x="9552912" y="1271332"/>
            <a:ext cx="2087704" cy="1076172"/>
          </a:xfrm>
          <a:prstGeom prst="wedgeRoundRectCallout">
            <a:avLst>
              <a:gd name="adj1" fmla="val -10542"/>
              <a:gd name="adj2" fmla="val 88514"/>
              <a:gd name="adj3" fmla="val 16667"/>
            </a:avLst>
          </a:prstGeom>
          <a:solidFill>
            <a:srgbClr val="193360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vert270" wrap="square" lIns="91440" tIns="180000" rIns="0" bIns="45720" numCol="1" rtlCol="0" anchor="t" anchorCtr="0" compatLnSpc="1">
            <a:prstTxWarp prst="textNoShape">
              <a:avLst/>
            </a:prstTxWarp>
          </a:bodyPr>
          <a:lstStyle/>
          <a:p>
            <a:endParaRPr lang="de-DE" sz="700" dirty="0">
              <a:solidFill>
                <a:schemeClr val="bg1"/>
              </a:solidFill>
              <a:latin typeface="Frutiger 45 Light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28CC4C5E-BCAC-65F2-3F79-405546565EAE}"/>
              </a:ext>
            </a:extLst>
          </p:cNvPr>
          <p:cNvSpPr txBox="1"/>
          <p:nvPr/>
        </p:nvSpPr>
        <p:spPr>
          <a:xfrm>
            <a:off x="9662840" y="1382808"/>
            <a:ext cx="1867847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1400" dirty="0">
                <a:solidFill>
                  <a:schemeClr val="bg1"/>
                </a:solidFill>
                <a:latin typeface="Arial"/>
              </a:rPr>
              <a:t>Detaillierte Lieferverfolgung und Interaktion mit dem Roboter</a:t>
            </a:r>
            <a:endParaRPr kumimoji="0" lang="de-DE" sz="14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11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59"/>
    </mc:Choice>
    <mc:Fallback xmlns="">
      <p:transition spd="slow" advTm="20259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mJU8jJjS48KkY0sRa6JbQ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e7ot65czPVVi1jujNksZQ"/>
</p:tagLst>
</file>

<file path=ppt/theme/theme1.xml><?xml version="1.0" encoding="utf-8"?>
<a:theme xmlns:a="http://schemas.openxmlformats.org/drawingml/2006/main" name="Präsentation_Vorlage_LAE">
  <a:themeElements>
    <a:clrScheme name="Benutzerdefiniert 15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004CBF"/>
      </a:accent1>
      <a:accent2>
        <a:srgbClr val="65A3FF"/>
      </a:accent2>
      <a:accent3>
        <a:srgbClr val="99C1FE"/>
      </a:accent3>
      <a:accent4>
        <a:srgbClr val="CCEAFF"/>
      </a:accent4>
      <a:accent5>
        <a:srgbClr val="00398F"/>
      </a:accent5>
      <a:accent6>
        <a:srgbClr val="A5A5A5"/>
      </a:accent6>
      <a:hlink>
        <a:srgbClr val="0000FF"/>
      </a:hlink>
      <a:folHlink>
        <a:srgbClr val="3EBBF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9525" cap="flat" cmpd="sng" algn="ctr">
          <a:solidFill>
            <a:schemeClr val="tx1">
              <a:lumMod val="50000"/>
              <a:lumOff val="50000"/>
            </a:schemeClr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180000" rIns="0" bIns="45720" numCol="1" rtlCol="0" anchor="t" anchorCtr="0" compatLnSpc="1">
        <a:prstTxWarp prst="textNoShape">
          <a:avLst/>
        </a:prstTxWarp>
      </a:bodyPr>
      <a:lstStyle>
        <a:defPPr marL="285750" indent="-285750" defTabSz="822325">
          <a:buFont typeface="Arial" panose="020B0604020202020204" pitchFamily="34" charset="0"/>
          <a:buChar char="•"/>
          <a:defRPr sz="1400" i="0" dirty="0" smtClean="0">
            <a:latin typeface="Frutiger 45 Light"/>
          </a:defRPr>
        </a:defPPr>
      </a:lstStyle>
    </a:spDef>
    <a:ln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square" lIns="0" tIns="0" rIns="0" bIns="0" rtlCol="0">
        <a:spAutoFit/>
      </a:bodyPr>
      <a:lstStyle>
        <a:defPPr>
          <a:defRPr sz="1600" dirty="0" err="1" smtClean="0"/>
        </a:defPPr>
      </a:lstStyle>
    </a:tx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91BEE8"/>
        </a:dk2>
        <a:lt2>
          <a:srgbClr val="E21005"/>
        </a:lt2>
        <a:accent1>
          <a:srgbClr val="0028A5"/>
        </a:accent1>
        <a:accent2>
          <a:srgbClr val="FFDB8F"/>
        </a:accent2>
        <a:accent3>
          <a:srgbClr val="FFFFFF"/>
        </a:accent3>
        <a:accent4>
          <a:srgbClr val="000000"/>
        </a:accent4>
        <a:accent5>
          <a:srgbClr val="AAACCF"/>
        </a:accent5>
        <a:accent6>
          <a:srgbClr val="E7C681"/>
        </a:accent6>
        <a:hlink>
          <a:srgbClr val="DC6027"/>
        </a:hlink>
        <a:folHlink>
          <a:srgbClr val="A3ADB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91BEE8"/>
        </a:dk2>
        <a:lt2>
          <a:srgbClr val="9E003C"/>
        </a:lt2>
        <a:accent1>
          <a:srgbClr val="0028A5"/>
        </a:accent1>
        <a:accent2>
          <a:srgbClr val="FFDB8F"/>
        </a:accent2>
        <a:accent3>
          <a:srgbClr val="FFFFFF"/>
        </a:accent3>
        <a:accent4>
          <a:srgbClr val="000000"/>
        </a:accent4>
        <a:accent5>
          <a:srgbClr val="AAACCF"/>
        </a:accent5>
        <a:accent6>
          <a:srgbClr val="E7C681"/>
        </a:accent6>
        <a:hlink>
          <a:srgbClr val="DC6027"/>
        </a:hlink>
        <a:folHlink>
          <a:srgbClr val="A3ADB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9E003C"/>
        </a:dk2>
        <a:lt2>
          <a:srgbClr val="3E4B53"/>
        </a:lt2>
        <a:accent1>
          <a:srgbClr val="0028A5"/>
        </a:accent1>
        <a:accent2>
          <a:srgbClr val="FFDB8F"/>
        </a:accent2>
        <a:accent3>
          <a:srgbClr val="FFFFFF"/>
        </a:accent3>
        <a:accent4>
          <a:srgbClr val="000000"/>
        </a:accent4>
        <a:accent5>
          <a:srgbClr val="AAACCF"/>
        </a:accent5>
        <a:accent6>
          <a:srgbClr val="E7C681"/>
        </a:accent6>
        <a:hlink>
          <a:srgbClr val="DC6027"/>
        </a:hlink>
        <a:folHlink>
          <a:srgbClr val="A3ADB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9E003C"/>
        </a:dk2>
        <a:lt2>
          <a:srgbClr val="3E4B53"/>
        </a:lt2>
        <a:accent1>
          <a:srgbClr val="657E84"/>
        </a:accent1>
        <a:accent2>
          <a:srgbClr val="FFDB8F"/>
        </a:accent2>
        <a:accent3>
          <a:srgbClr val="FFFFFF"/>
        </a:accent3>
        <a:accent4>
          <a:srgbClr val="000000"/>
        </a:accent4>
        <a:accent5>
          <a:srgbClr val="B8C0C2"/>
        </a:accent5>
        <a:accent6>
          <a:srgbClr val="E7C681"/>
        </a:accent6>
        <a:hlink>
          <a:srgbClr val="DC6027"/>
        </a:hlink>
        <a:folHlink>
          <a:srgbClr val="A3ADB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9E003C"/>
        </a:dk2>
        <a:lt2>
          <a:srgbClr val="3E4B53"/>
        </a:lt2>
        <a:accent1>
          <a:srgbClr val="657E84"/>
        </a:accent1>
        <a:accent2>
          <a:srgbClr val="FFDB8F"/>
        </a:accent2>
        <a:accent3>
          <a:srgbClr val="FFFFFF"/>
        </a:accent3>
        <a:accent4>
          <a:srgbClr val="000000"/>
        </a:accent4>
        <a:accent5>
          <a:srgbClr val="B8C0C2"/>
        </a:accent5>
        <a:accent6>
          <a:srgbClr val="E7C681"/>
        </a:accent6>
        <a:hlink>
          <a:srgbClr val="CEBBA2"/>
        </a:hlink>
        <a:folHlink>
          <a:srgbClr val="A3ADB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9E003C"/>
        </a:dk2>
        <a:lt2>
          <a:srgbClr val="3E4B53"/>
        </a:lt2>
        <a:accent1>
          <a:srgbClr val="657E84"/>
        </a:accent1>
        <a:accent2>
          <a:srgbClr val="FFDB8F"/>
        </a:accent2>
        <a:accent3>
          <a:srgbClr val="FFFFFF"/>
        </a:accent3>
        <a:accent4>
          <a:srgbClr val="000000"/>
        </a:accent4>
        <a:accent5>
          <a:srgbClr val="B8C0C2"/>
        </a:accent5>
        <a:accent6>
          <a:srgbClr val="E7C681"/>
        </a:accent6>
        <a:hlink>
          <a:srgbClr val="CEBBA2"/>
        </a:hlink>
        <a:folHlink>
          <a:srgbClr val="D0D5D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9E003C"/>
        </a:dk2>
        <a:lt2>
          <a:srgbClr val="3E4B53"/>
        </a:lt2>
        <a:accent1>
          <a:srgbClr val="9BAEB3"/>
        </a:accent1>
        <a:accent2>
          <a:srgbClr val="FFDB8F"/>
        </a:accent2>
        <a:accent3>
          <a:srgbClr val="FFFFFF"/>
        </a:accent3>
        <a:accent4>
          <a:srgbClr val="000000"/>
        </a:accent4>
        <a:accent5>
          <a:srgbClr val="CBD3D6"/>
        </a:accent5>
        <a:accent6>
          <a:srgbClr val="E7C681"/>
        </a:accent6>
        <a:hlink>
          <a:srgbClr val="CEBBA2"/>
        </a:hlink>
        <a:folHlink>
          <a:srgbClr val="D0D5D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0000"/>
        </a:dk1>
        <a:lt1>
          <a:srgbClr val="FFFFFF"/>
        </a:lt1>
        <a:dk2>
          <a:srgbClr val="9E003C"/>
        </a:dk2>
        <a:lt2>
          <a:srgbClr val="3E4B53"/>
        </a:lt2>
        <a:accent1>
          <a:srgbClr val="9BAEB3"/>
        </a:accent1>
        <a:accent2>
          <a:srgbClr val="E8DEC0"/>
        </a:accent2>
        <a:accent3>
          <a:srgbClr val="FFFFFF"/>
        </a:accent3>
        <a:accent4>
          <a:srgbClr val="000000"/>
        </a:accent4>
        <a:accent5>
          <a:srgbClr val="CBD3D6"/>
        </a:accent5>
        <a:accent6>
          <a:srgbClr val="D2C9AE"/>
        </a:accent6>
        <a:hlink>
          <a:srgbClr val="CEBBA2"/>
        </a:hlink>
        <a:folHlink>
          <a:srgbClr val="D0D5D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000000"/>
        </a:dk1>
        <a:lt1>
          <a:srgbClr val="FFFFFF"/>
        </a:lt1>
        <a:dk2>
          <a:srgbClr val="9E003C"/>
        </a:dk2>
        <a:lt2>
          <a:srgbClr val="3E4B54"/>
        </a:lt2>
        <a:accent1>
          <a:srgbClr val="73805D"/>
        </a:accent1>
        <a:accent2>
          <a:srgbClr val="E8DEC0"/>
        </a:accent2>
        <a:accent3>
          <a:srgbClr val="FFFFFF"/>
        </a:accent3>
        <a:accent4>
          <a:srgbClr val="000000"/>
        </a:accent4>
        <a:accent5>
          <a:srgbClr val="BCC0B6"/>
        </a:accent5>
        <a:accent6>
          <a:srgbClr val="D2C9AE"/>
        </a:accent6>
        <a:hlink>
          <a:srgbClr val="CEBBA2"/>
        </a:hlink>
        <a:folHlink>
          <a:srgbClr val="D0D5D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000000"/>
        </a:dk1>
        <a:lt1>
          <a:srgbClr val="FFFFFF"/>
        </a:lt1>
        <a:dk2>
          <a:srgbClr val="9E003C"/>
        </a:dk2>
        <a:lt2>
          <a:srgbClr val="3E4B54"/>
        </a:lt2>
        <a:accent1>
          <a:srgbClr val="90A5C4"/>
        </a:accent1>
        <a:accent2>
          <a:srgbClr val="E8DEC0"/>
        </a:accent2>
        <a:accent3>
          <a:srgbClr val="FFFFFF"/>
        </a:accent3>
        <a:accent4>
          <a:srgbClr val="000000"/>
        </a:accent4>
        <a:accent5>
          <a:srgbClr val="C6CFDE"/>
        </a:accent5>
        <a:accent6>
          <a:srgbClr val="D2C9AE"/>
        </a:accent6>
        <a:hlink>
          <a:srgbClr val="CEBBA2"/>
        </a:hlink>
        <a:folHlink>
          <a:srgbClr val="CFDBD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_Vorlage_2011 1">
        <a:dk1>
          <a:srgbClr val="000000"/>
        </a:dk1>
        <a:lt1>
          <a:srgbClr val="FFFFFF"/>
        </a:lt1>
        <a:dk2>
          <a:srgbClr val="ABB39E"/>
        </a:dk2>
        <a:lt2>
          <a:srgbClr val="BCC9DC"/>
        </a:lt2>
        <a:accent1>
          <a:srgbClr val="90A5C4"/>
        </a:accent1>
        <a:accent2>
          <a:srgbClr val="E9DEBF"/>
        </a:accent2>
        <a:accent3>
          <a:srgbClr val="FFFFFF"/>
        </a:accent3>
        <a:accent4>
          <a:srgbClr val="000000"/>
        </a:accent4>
        <a:accent5>
          <a:srgbClr val="C6CFDE"/>
        </a:accent5>
        <a:accent6>
          <a:srgbClr val="D3C9AD"/>
        </a:accent6>
        <a:hlink>
          <a:srgbClr val="A02846"/>
        </a:hlink>
        <a:folHlink>
          <a:srgbClr val="CFBBA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900</Words>
  <Application>Microsoft Office PowerPoint</Application>
  <PresentationFormat>Breitbild</PresentationFormat>
  <Paragraphs>193</Paragraphs>
  <Slides>13</Slides>
  <Notes>13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24" baseType="lpstr">
      <vt:lpstr>Arial Unicode MS</vt:lpstr>
      <vt:lpstr>ＭＳ Ｐゴシック</vt:lpstr>
      <vt:lpstr>Arial</vt:lpstr>
      <vt:lpstr>Avenir Next LT Pro</vt:lpstr>
      <vt:lpstr>Calibri</vt:lpstr>
      <vt:lpstr>Frutiger 45 Light</vt:lpstr>
      <vt:lpstr>IBM Plex Sans</vt:lpstr>
      <vt:lpstr>Symbol</vt:lpstr>
      <vt:lpstr>Wingdings</vt:lpstr>
      <vt:lpstr>Präsentation_Vorlage_LAE</vt:lpstr>
      <vt:lpstr>think-cell Folie</vt:lpstr>
      <vt:lpstr>BeIntelli: Projektvorstellung der autonomen urbanen Logistik  </vt:lpstr>
      <vt:lpstr>Spannungsfelder der urbanen Logistik - Lösung durch Innovation und Forschung</vt:lpstr>
      <vt:lpstr>Forschungsprojekt BeIntelli – Urbane Logistik der Zukunft</vt:lpstr>
      <vt:lpstr>Die Vier Säulen von BeIntelli</vt:lpstr>
      <vt:lpstr>Aufgabenfelder des Fachgebiet Logistik</vt:lpstr>
      <vt:lpstr>Anwendungsfälle für autonomes Fahren in der Letzten Meile </vt:lpstr>
      <vt:lpstr>Umsetzung der autonomen Paketzustellung</vt:lpstr>
      <vt:lpstr>Umsetzung der autonomen Lebensmittelzustellung</vt:lpstr>
      <vt:lpstr>Erlebbarkeit im Showroom und als Empfänger </vt:lpstr>
      <vt:lpstr>Technische Komponenten autonomer Technologie</vt:lpstr>
      <vt:lpstr>Visionen für die Zukunft</vt:lpstr>
      <vt:lpstr>Unser Beitrag – Forschungsseitige Effekte</vt:lpstr>
      <vt:lpstr>Kontaktinformationen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Fachgebiet Logistik | BeIntelli </dc:title>
  <dc:creator>Maximilian Bähring;Maas, Julian Johannes</dc:creator>
  <cp:keywords>BeIntelli; Kurzvorstellung; USCS23</cp:keywords>
  <cp:lastModifiedBy>Julian Maas</cp:lastModifiedBy>
  <cp:revision>217</cp:revision>
  <dcterms:created xsi:type="dcterms:W3CDTF">2022-07-26T08:44:26Z</dcterms:created>
  <dcterms:modified xsi:type="dcterms:W3CDTF">2023-09-29T07:10:35Z</dcterms:modified>
</cp:coreProperties>
</file>