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77" r:id="rId5"/>
    <p:sldId id="269" r:id="rId6"/>
    <p:sldId id="272" r:id="rId7"/>
    <p:sldId id="259" r:id="rId8"/>
    <p:sldId id="265" r:id="rId9"/>
    <p:sldId id="263" r:id="rId10"/>
    <p:sldId id="276" r:id="rId11"/>
    <p:sldId id="261" r:id="rId12"/>
    <p:sldId id="266" r:id="rId13"/>
    <p:sldId id="262" r:id="rId14"/>
    <p:sldId id="273" r:id="rId15"/>
    <p:sldId id="274" r:id="rId16"/>
    <p:sldId id="275" r:id="rId17"/>
    <p:sldId id="26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3399"/>
    <a:srgbClr val="008000"/>
    <a:srgbClr val="EB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7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2D865-D0F5-484C-9B20-4E768348A0CB}" type="datetimeFigureOut">
              <a:rPr lang="de-DE" smtClean="0"/>
              <a:t>10.09.2015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32980-5AA6-479C-B0AD-C79951750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98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40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2980-5AA6-479C-B0AD-C799517506B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70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0486"/>
          <p:cNvSpPr>
            <a:spLocks noChangeArrowheads="1"/>
          </p:cNvSpPr>
          <p:nvPr userDrawn="1"/>
        </p:nvSpPr>
        <p:spPr bwMode="auto">
          <a:xfrm>
            <a:off x="1589" y="4238625"/>
            <a:ext cx="3243263" cy="63817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0487"/>
          <p:cNvSpPr>
            <a:spLocks noChangeArrowheads="1"/>
          </p:cNvSpPr>
          <p:nvPr userDrawn="1"/>
        </p:nvSpPr>
        <p:spPr bwMode="auto">
          <a:xfrm>
            <a:off x="1589" y="0"/>
            <a:ext cx="3243263" cy="429339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0488"/>
          <p:cNvSpPr>
            <a:spLocks noChangeArrowheads="1"/>
          </p:cNvSpPr>
          <p:nvPr userDrawn="1"/>
        </p:nvSpPr>
        <p:spPr bwMode="auto">
          <a:xfrm>
            <a:off x="1589" y="4836319"/>
            <a:ext cx="3243263" cy="30718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28580"/>
            <a:ext cx="4800600" cy="76697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71750"/>
            <a:ext cx="3953435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620125" y="3"/>
            <a:ext cx="533400" cy="97154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799388" y="3"/>
            <a:ext cx="960438" cy="97154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3"/>
            <a:ext cx="7837488" cy="97154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9550" y="287655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  <a:ea typeface="+mj-ea"/>
                <a:cs typeface="+mj-cs"/>
              </a:rPr>
              <a:t>Analyse von Nutzung und Auswirkung Neuer Medien auf Segelbooten</a:t>
            </a:r>
            <a:endParaRPr lang="de-DE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6200" y="285750"/>
            <a:ext cx="3105150" cy="766970"/>
          </a:xfrm>
        </p:spPr>
        <p:txBody>
          <a:bodyPr>
            <a:noAutofit/>
          </a:bodyPr>
          <a:lstStyle/>
          <a:p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  <a:cs typeface="+mj-cs"/>
              </a:rPr>
              <a:t>ANeMos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725" y="150495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A</a:t>
            </a:r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nalysis of Use and Impact of </a:t>
            </a:r>
            <a:r>
              <a:rPr lang="de-DE" sz="1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Ne</a:t>
            </a:r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w </a:t>
            </a:r>
            <a:r>
              <a:rPr lang="de-DE" sz="1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M</a:t>
            </a:r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edia </a:t>
            </a:r>
            <a:r>
              <a:rPr lang="de-DE" sz="1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o</a:t>
            </a:r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n </a:t>
            </a:r>
            <a:r>
              <a:rPr lang="de-DE" sz="1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S</a:t>
            </a:r>
            <a:r>
              <a:rPr lang="de-DE" sz="1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ailboats</a:t>
            </a:r>
            <a:endParaRPr lang="de-DE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85725" y="4337581"/>
            <a:ext cx="3276600" cy="5201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Trebuchet MS" pitchFamily="34" charset="0"/>
              </a:rPr>
              <a:t>Erste Projektphase SS 2015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Trebuchet MS" pitchFamily="34" charset="0"/>
              </a:rPr>
              <a:t>Informations- und Planung,</a:t>
            </a:r>
            <a:r>
              <a:rPr kumimoji="0" lang="de-DE" sz="12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Trebuchet MS" pitchFamily="34" charset="0"/>
              </a:rPr>
              <a:t> Stand </a:t>
            </a:r>
            <a:r>
              <a:rPr lang="de-DE" sz="1200" kern="0" noProof="0" dirty="0" smtClean="0">
                <a:solidFill>
                  <a:sysClr val="windowText" lastClr="000000"/>
                </a:solidFill>
                <a:latin typeface="Trebuchet MS" pitchFamily="34" charset="0"/>
              </a:rPr>
              <a:t>24</a:t>
            </a:r>
            <a:r>
              <a:rPr kumimoji="0" lang="de-DE" sz="12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Trebuchet MS" pitchFamily="34" charset="0"/>
              </a:rPr>
              <a:t>.6.2015</a:t>
            </a:r>
            <a:endParaRPr kumimoji="0" lang="de-DE" sz="12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Trebuchet MS" pitchFamily="34" charset="0"/>
            </a:endParaRPr>
          </a:p>
        </p:txBody>
      </p:sp>
      <p:pic>
        <p:nvPicPr>
          <p:cNvPr id="1026" name="Picture 2" descr="C:\Users\Gisela Müller-Plath\Documents\Berlin TU\Lehre\WS14_15\Psychologie Neuer Medien VL\v3_5.11\tu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07" y="4857750"/>
            <a:ext cx="34469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6200" y="4847451"/>
            <a:ext cx="2186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rebuchet MS" pitchFamily="34" charset="0"/>
              </a:rPr>
              <a:t>Prof. Dr. Gisela Müller-Plath</a:t>
            </a:r>
            <a:endParaRPr lang="de-DE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90600" y="1364896"/>
            <a:ext cx="29718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i="1" dirty="0" err="1" smtClean="0"/>
              <a:t>Raymarine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eS</a:t>
            </a:r>
            <a:r>
              <a:rPr lang="de-DE" sz="1600" b="1" dirty="0" smtClean="0"/>
              <a:t> Serie</a:t>
            </a:r>
            <a:endParaRPr lang="de-DE" sz="1600" b="1" dirty="0"/>
          </a:p>
          <a:p>
            <a:pPr marL="0" indent="0">
              <a:buNone/>
            </a:pPr>
            <a:r>
              <a:rPr lang="de-DE" sz="1600" dirty="0" smtClean="0">
                <a:solidFill>
                  <a:srgbClr val="FF0000"/>
                </a:solidFill>
              </a:rPr>
              <a:t>- Testgerät eingetroffen -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4465528" y="209550"/>
            <a:ext cx="4221272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3  Die Navigationsgeräte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9" name="Inhaltsplatzhalter 3"/>
          <p:cNvSpPr txBox="1">
            <a:spLocks/>
          </p:cNvSpPr>
          <p:nvPr/>
        </p:nvSpPr>
        <p:spPr>
          <a:xfrm>
            <a:off x="228600" y="2571750"/>
            <a:ext cx="2667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b="1" i="1" dirty="0" smtClean="0"/>
              <a:t>Garmin </a:t>
            </a:r>
            <a:r>
              <a:rPr lang="de-DE" sz="1600" b="1" dirty="0" err="1" smtClean="0"/>
              <a:t>GPSmap</a:t>
            </a:r>
            <a:r>
              <a:rPr lang="de-DE" sz="1600" b="1" dirty="0" smtClean="0"/>
              <a:t> 721xs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</a:rPr>
              <a:t>- Testgerät eingetroffen </a:t>
            </a:r>
            <a:r>
              <a:rPr lang="de-DE" sz="1600" dirty="0" smtClean="0">
                <a:solidFill>
                  <a:srgbClr val="FF0000"/>
                </a:solidFill>
              </a:rPr>
              <a:t>-</a:t>
            </a:r>
            <a:endParaRPr lang="de-DE" sz="1600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19235"/>
            <a:ext cx="2209800" cy="137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Inhaltsplatzhalter 3"/>
          <p:cNvSpPr txBox="1">
            <a:spLocks/>
          </p:cNvSpPr>
          <p:nvPr/>
        </p:nvSpPr>
        <p:spPr>
          <a:xfrm>
            <a:off x="762000" y="3790950"/>
            <a:ext cx="3703528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 smtClean="0"/>
              <a:t>Outdoor-Tablet </a:t>
            </a:r>
            <a:r>
              <a:rPr lang="de-DE" sz="1600" b="1" dirty="0" err="1" smtClean="0"/>
              <a:t>nep</a:t>
            </a:r>
            <a:r>
              <a:rPr lang="de-DE" sz="1600" b="1" dirty="0" smtClean="0"/>
              <a:t>-Tab 7 von </a:t>
            </a:r>
            <a:r>
              <a:rPr lang="de-DE" sz="1600" b="1" i="1" dirty="0" err="1" smtClean="0"/>
              <a:t>neptune</a:t>
            </a:r>
            <a:r>
              <a:rPr lang="de-DE" sz="1600" b="1" dirty="0" smtClean="0"/>
              <a:t> </a:t>
            </a:r>
            <a:br>
              <a:rPr lang="de-DE" sz="1600" b="1" dirty="0" smtClean="0"/>
            </a:br>
            <a:r>
              <a:rPr lang="de-DE" sz="1600" b="1" dirty="0" smtClean="0"/>
              <a:t>mit Navigations-App </a:t>
            </a:r>
            <a:br>
              <a:rPr lang="de-DE" sz="1600" b="1" dirty="0" smtClean="0"/>
            </a:br>
            <a:r>
              <a:rPr lang="de-DE" sz="1600" b="1" dirty="0" err="1" smtClean="0"/>
              <a:t>yacht</a:t>
            </a:r>
            <a:r>
              <a:rPr lang="de-DE" sz="1600" b="1" dirty="0"/>
              <a:t> </a:t>
            </a:r>
            <a:r>
              <a:rPr lang="de-DE" sz="1600" b="1" dirty="0" err="1"/>
              <a:t>navigator</a:t>
            </a:r>
            <a:r>
              <a:rPr lang="de-DE" sz="1600" b="1" dirty="0"/>
              <a:t> von </a:t>
            </a:r>
            <a:r>
              <a:rPr lang="de-DE" sz="1600" b="1" i="1" dirty="0"/>
              <a:t>Delius </a:t>
            </a:r>
            <a:r>
              <a:rPr lang="de-DE" sz="1600" b="1" i="1" dirty="0" err="1"/>
              <a:t>Klasing</a:t>
            </a:r>
            <a:r>
              <a:rPr lang="de-DE" sz="1600" b="1" i="1" dirty="0"/>
              <a:t> </a:t>
            </a:r>
            <a:endParaRPr lang="de-DE" sz="1600" b="1" i="1" dirty="0" smtClean="0"/>
          </a:p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</a:rPr>
              <a:t>- Testgerät eingetroffen -</a:t>
            </a:r>
          </a:p>
          <a:p>
            <a:pPr marL="0" indent="0">
              <a:buNone/>
            </a:pPr>
            <a:endParaRPr lang="de-DE" sz="1600" i="1" dirty="0"/>
          </a:p>
        </p:txBody>
      </p:sp>
      <p:pic>
        <p:nvPicPr>
          <p:cNvPr id="12293" name="Picture 5" descr="Test Navi Apps Tablets Mallorca 2014 NGü_ IMG_19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333750"/>
            <a:ext cx="2426272" cy="1619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09285"/>
            <a:ext cx="20199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17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18.2.2015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7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85750" y="1047750"/>
            <a:ext cx="8534400" cy="685799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dirty="0" smtClean="0">
                <a:effectLst/>
              </a:rPr>
              <a:t>Segelyacht Mary Read</a:t>
            </a:r>
          </a:p>
          <a:p>
            <a:pPr marL="0" indent="0">
              <a:buNone/>
            </a:pPr>
            <a:r>
              <a:rPr lang="de-DE" sz="1600" b="1" dirty="0" smtClean="0">
                <a:effectLst/>
              </a:rPr>
              <a:t>Typ </a:t>
            </a:r>
            <a:r>
              <a:rPr lang="de-DE" sz="1600" b="1" dirty="0" err="1" smtClean="0">
                <a:effectLst/>
              </a:rPr>
              <a:t>Hornet</a:t>
            </a:r>
            <a:r>
              <a:rPr lang="de-DE" sz="1600" b="1" dirty="0" smtClean="0">
                <a:effectLst/>
              </a:rPr>
              <a:t> 32</a:t>
            </a:r>
          </a:p>
        </p:txBody>
      </p:sp>
      <p:pic>
        <p:nvPicPr>
          <p:cNvPr id="6147" name="Picture 3" descr="C:\Users\Gisela Müller-Plath\Pictures\Mary Read\Ostseefahrt 2014\08_23-26_Vitte\P1030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8" y="1760169"/>
            <a:ext cx="3966402" cy="318330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Gisela Müller-Plath\Pictures\Mary Read\Ostseefahrt 2014\09_04_Seedorf-Swinemünde\P1030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34" y="1752600"/>
            <a:ext cx="4244407" cy="318330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013">
            <a:off x="4562913" y="1722382"/>
            <a:ext cx="2333213" cy="1626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734">
            <a:off x="336045" y="1768848"/>
            <a:ext cx="2291359" cy="160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3"/>
          <p:cNvSpPr/>
          <p:nvPr/>
        </p:nvSpPr>
        <p:spPr>
          <a:xfrm>
            <a:off x="5029200" y="209550"/>
            <a:ext cx="3276600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4  Das Fahrtenboot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21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feld 21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19.1.2015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0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/>
          <p:nvPr/>
        </p:nvSpPr>
        <p:spPr>
          <a:xfrm>
            <a:off x="5029200" y="209550"/>
            <a:ext cx="3276600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4  Das Fahrtenboot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52550"/>
            <a:ext cx="2381250" cy="3394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0" name="Gruppieren 29"/>
          <p:cNvGrpSpPr/>
          <p:nvPr/>
        </p:nvGrpSpPr>
        <p:grpSpPr>
          <a:xfrm>
            <a:off x="3962400" y="1348650"/>
            <a:ext cx="4876800" cy="3394800"/>
            <a:chOff x="3962400" y="1348650"/>
            <a:chExt cx="4876800" cy="3394800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3962400" y="1348650"/>
              <a:ext cx="4603969" cy="3394800"/>
              <a:chOff x="3505200" y="1348650"/>
              <a:chExt cx="4603969" cy="3394800"/>
            </a:xfrm>
          </p:grpSpPr>
          <p:pic>
            <p:nvPicPr>
              <p:cNvPr id="11265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1348650"/>
                <a:ext cx="4603969" cy="33948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feld 2"/>
              <p:cNvSpPr txBox="1"/>
              <p:nvPr/>
            </p:nvSpPr>
            <p:spPr>
              <a:xfrm>
                <a:off x="6526660" y="4202668"/>
                <a:ext cx="1398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/>
                    </a:solidFill>
                  </a:rPr>
                  <a:t>3 Gästekojen</a:t>
                </a:r>
                <a:endParaRPr lang="de-DE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0" name="Gerade Verbindung mit Pfeil 9"/>
              <p:cNvCxnSpPr/>
              <p:nvPr/>
            </p:nvCxnSpPr>
            <p:spPr>
              <a:xfrm flipH="1" flipV="1">
                <a:off x="6526660" y="3046050"/>
                <a:ext cx="559940" cy="1049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/>
              <p:cNvCxnSpPr/>
              <p:nvPr/>
            </p:nvCxnSpPr>
            <p:spPr>
              <a:xfrm flipH="1" flipV="1">
                <a:off x="5715000" y="2647950"/>
                <a:ext cx="1091630" cy="1447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/>
              <p:cNvCxnSpPr/>
              <p:nvPr/>
            </p:nvCxnSpPr>
            <p:spPr>
              <a:xfrm flipH="1" flipV="1">
                <a:off x="5638800" y="3550682"/>
                <a:ext cx="990600" cy="6519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feld 20"/>
              <p:cNvSpPr txBox="1"/>
              <p:nvPr/>
            </p:nvSpPr>
            <p:spPr>
              <a:xfrm>
                <a:off x="4419600" y="1472684"/>
                <a:ext cx="1044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/>
                    </a:solidFill>
                  </a:rPr>
                  <a:t>Nasszelle</a:t>
                </a:r>
                <a:endParaRPr lang="de-DE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3733800" y="2047875"/>
                <a:ext cx="791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/>
                    </a:solidFill>
                  </a:rPr>
                  <a:t>Pantry</a:t>
                </a:r>
                <a:endParaRPr lang="de-DE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4" name="Gerade Verbindung mit Pfeil 23"/>
              <p:cNvCxnSpPr/>
              <p:nvPr/>
            </p:nvCxnSpPr>
            <p:spPr>
              <a:xfrm>
                <a:off x="5105400" y="1842016"/>
                <a:ext cx="1155415" cy="5751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/>
              <p:cNvCxnSpPr>
                <a:stCxn id="22" idx="2"/>
              </p:cNvCxnSpPr>
              <p:nvPr/>
            </p:nvCxnSpPr>
            <p:spPr>
              <a:xfrm>
                <a:off x="4129357" y="2417207"/>
                <a:ext cx="976043" cy="3831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feld 13"/>
            <p:cNvSpPr txBox="1"/>
            <p:nvPr/>
          </p:nvSpPr>
          <p:spPr>
            <a:xfrm>
              <a:off x="7329620" y="3257550"/>
              <a:ext cx="1509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accent1"/>
                  </a:solidFill>
                </a:rPr>
                <a:t>Skipperkabine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V="1">
              <a:off x="7696200" y="2343150"/>
              <a:ext cx="76200" cy="8382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hteck 26"/>
          <p:cNvSpPr/>
          <p:nvPr/>
        </p:nvSpPr>
        <p:spPr>
          <a:xfrm>
            <a:off x="161386" y="1205775"/>
            <a:ext cx="2124614" cy="1015663"/>
          </a:xfrm>
          <a:prstGeom prst="rect">
            <a:avLst/>
          </a:prstGeom>
          <a:solidFill>
            <a:srgbClr val="EBC2AD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  <a:t>Mary Read, Typ </a:t>
            </a:r>
            <a:r>
              <a:rPr lang="de-DE" sz="1200" b="1" dirty="0" err="1" smtClean="0">
                <a:latin typeface="Microsoft Sans Serif" pitchFamily="34" charset="0"/>
                <a:cs typeface="Microsoft Sans Serif" pitchFamily="34" charset="0"/>
              </a:rPr>
              <a:t>Hornet</a:t>
            </a:r>
            <a: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  <a:t> 32</a:t>
            </a:r>
          </a:p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Länge 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ü.a.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9,72m</a:t>
            </a:r>
          </a:p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Tiefgang 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1,75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 </a:t>
            </a:r>
          </a:p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Segelfläche 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43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m²</a:t>
            </a:r>
          </a:p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Motor 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Volvo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Penta,16,9 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kW</a:t>
            </a:r>
          </a:p>
        </p:txBody>
      </p:sp>
      <p:sp>
        <p:nvSpPr>
          <p:cNvPr id="31" name="Rechteck 30"/>
          <p:cNvSpPr/>
          <p:nvPr/>
        </p:nvSpPr>
        <p:spPr>
          <a:xfrm>
            <a:off x="152400" y="2608778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37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feld 37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19.1.2015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6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sp>
        <p:nvSpPr>
          <p:cNvPr id="19" name="Rectangle 13"/>
          <p:cNvSpPr/>
          <p:nvPr/>
        </p:nvSpPr>
        <p:spPr>
          <a:xfrm>
            <a:off x="4724400" y="209550"/>
            <a:ext cx="3200400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4  Törns: Überblick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31" name="Picture 7" descr="C:\Users\Gisela Müller-Plath\Documents\Berlin TU\Anemos\Törnplanu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" y="1013309"/>
            <a:ext cx="9109077" cy="41210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12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1.2.2015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3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sp>
        <p:nvSpPr>
          <p:cNvPr id="19" name="Rectangle 13"/>
          <p:cNvSpPr/>
          <p:nvPr/>
        </p:nvSpPr>
        <p:spPr>
          <a:xfrm>
            <a:off x="4724400" y="209550"/>
            <a:ext cx="3200400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Törn 1 Dänische Südsee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2054" name="Picture 6" descr="C:\Users\Gisela Müller-Plath\Documents\Berlin TU\Anemos\Tör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4925"/>
            <a:ext cx="6755408" cy="397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4114800" y="3522055"/>
            <a:ext cx="1939363" cy="1467705"/>
            <a:chOff x="4342183" y="3296174"/>
            <a:chExt cx="1939363" cy="1467705"/>
          </a:xfrm>
        </p:grpSpPr>
        <p:pic>
          <p:nvPicPr>
            <p:cNvPr id="2056" name="Picture 8" descr="Drej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5297">
              <a:off x="4342183" y="3296174"/>
              <a:ext cx="1939363" cy="1467705"/>
            </a:xfrm>
            <a:prstGeom prst="ellipse">
              <a:avLst/>
            </a:prstGeom>
            <a:ln w="19050" cap="rnd">
              <a:solidFill>
                <a:srgbClr val="008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 rot="765297">
              <a:off x="4762288" y="4435955"/>
              <a:ext cx="852669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Insel </a:t>
              </a:r>
              <a:r>
                <a:rPr lang="de-DE" sz="1200" dirty="0" err="1">
                  <a:solidFill>
                    <a:schemeClr val="bg1"/>
                  </a:solidFill>
                </a:rPr>
                <a:t>Drejø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704937" y="819150"/>
            <a:ext cx="2409863" cy="1355548"/>
            <a:chOff x="-457200" y="2038350"/>
            <a:chExt cx="2409863" cy="1355548"/>
          </a:xfrm>
        </p:grpSpPr>
        <p:pic>
          <p:nvPicPr>
            <p:cNvPr id="2058" name="Picture 10" descr="http://www.visitfyn.dk/sites/default/files/styles/galleries_ratio/public/asp/visitfyn/Oehavsstien/dsc_0030-fotograf-erik-m_ller-nielsen-udsigt-svendborgsund-broen.jpg?itok=gYbaOQ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2038350"/>
              <a:ext cx="2409863" cy="1355548"/>
            </a:xfrm>
            <a:prstGeom prst="ellipse">
              <a:avLst/>
            </a:prstGeom>
            <a:ln w="19050" cap="rnd">
              <a:solidFill>
                <a:srgbClr val="008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114976" y="3060046"/>
              <a:ext cx="114435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solidFill>
                    <a:schemeClr val="bg1"/>
                  </a:solidFill>
                </a:rPr>
                <a:t>Svendborgsund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76200" y="1621998"/>
            <a:ext cx="1752600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de-DE" sz="1400" dirty="0" err="1" smtClean="0">
                <a:latin typeface="Microsoft Sans Serif" pitchFamily="34" charset="0"/>
                <a:cs typeface="Microsoft Sans Serif" pitchFamily="34" charset="0"/>
              </a:rPr>
              <a:t>S</a:t>
            </a:r>
            <a:r>
              <a:rPr lang="de-DE" sz="1400" dirty="0" err="1">
                <a:latin typeface="Microsoft Sans Serif" pitchFamily="34" charset="0"/>
                <a:cs typeface="Microsoft Sans Serif" pitchFamily="34" charset="0"/>
              </a:rPr>
              <a:t>ø</a:t>
            </a:r>
            <a:r>
              <a:rPr lang="de-DE" sz="1400" dirty="0" err="1" smtClean="0">
                <a:latin typeface="Microsoft Sans Serif" pitchFamily="34" charset="0"/>
                <a:cs typeface="Microsoft Sans Serif" pitchFamily="34" charset="0"/>
              </a:rPr>
              <a:t>nderborg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de-DE" sz="1400" dirty="0">
                <a:latin typeface="Microsoft Sans Serif" pitchFamily="34" charset="0"/>
                <a:cs typeface="Microsoft Sans Serif" pitchFamily="34" charset="0"/>
              </a:rPr>
              <a:t>–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Kiel</a:t>
            </a:r>
          </a:p>
          <a:p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Sa. 1.8. - Sa. 8.8.</a:t>
            </a:r>
            <a:endParaRPr lang="de-DE" sz="1400" dirty="0">
              <a:latin typeface="Microsoft Sans Serif" pitchFamily="34" charset="0"/>
              <a:cs typeface="Microsoft Sans Serif" pitchFamily="34" charset="0"/>
            </a:endParaRPr>
          </a:p>
          <a:p>
            <a:endParaRPr lang="de-DE" sz="1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Navigatorische Herausforderung:</a:t>
            </a:r>
          </a:p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Viele 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kleine Inseln und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Sandbänke</a:t>
            </a:r>
          </a:p>
          <a:p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  <a:p>
            <a:pPr marL="171450" indent="-171450">
              <a:buFont typeface="Trebuchet MS" pitchFamily="34" charset="0"/>
              <a:buChar char="+"/>
            </a:pP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Ein Meer von zauberhaften kleinen und kleinsten Inseln, Abgeschiedenheit, schöne kleine Badestrände</a:t>
            </a:r>
          </a:p>
          <a:p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  <a:p>
            <a:pPr marL="171450" indent="-171450">
              <a:buFont typeface="Symbol" pitchFamily="18" charset="2"/>
              <a:buChar char="-"/>
            </a:pP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Relativ weite An- und Abreise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16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1.2.2015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4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sp>
        <p:nvSpPr>
          <p:cNvPr id="19" name="Rectangle 13"/>
          <p:cNvSpPr/>
          <p:nvPr/>
        </p:nvSpPr>
        <p:spPr>
          <a:xfrm>
            <a:off x="4724400" y="209550"/>
            <a:ext cx="3200400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Törn 2 Über die Ostsee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3075" name="Picture 3" descr="C:\Users\Gisela Müller-Plath\Documents\Berlin TU\Anemos\Tör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47750"/>
            <a:ext cx="5314950" cy="39776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6200" y="2277583"/>
            <a:ext cx="2971800" cy="27699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Travemünde </a:t>
            </a:r>
            <a:r>
              <a:rPr lang="de-DE" sz="1400" dirty="0">
                <a:latin typeface="Microsoft Sans Serif" pitchFamily="34" charset="0"/>
                <a:cs typeface="Microsoft Sans Serif" pitchFamily="34" charset="0"/>
              </a:rPr>
              <a:t>–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Dänemark - Rostock</a:t>
            </a:r>
          </a:p>
          <a:p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Do. 13.8. - Do. 20.8.</a:t>
            </a:r>
            <a:endParaRPr lang="de-DE" sz="1400" dirty="0">
              <a:latin typeface="Microsoft Sans Serif" pitchFamily="34" charset="0"/>
              <a:cs typeface="Microsoft Sans Serif" pitchFamily="34" charset="0"/>
            </a:endParaRPr>
          </a:p>
          <a:p>
            <a:endParaRPr lang="de-DE" sz="1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Navigatorische Herausforderung:</a:t>
            </a:r>
          </a:p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Kurse über die offene See, </a:t>
            </a:r>
            <a:br>
              <a:rPr lang="de-DE" sz="12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Queren von Großschifffahrtswegen, 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Sandbank und Windpark </a:t>
            </a:r>
            <a:r>
              <a:rPr lang="de-DE" sz="1200" dirty="0" err="1" smtClean="0">
                <a:latin typeface="Microsoft Sans Serif" pitchFamily="34" charset="0"/>
                <a:cs typeface="Microsoft Sans Serif" pitchFamily="34" charset="0"/>
              </a:rPr>
              <a:t>Rødsand</a:t>
            </a:r>
            <a:endParaRPr lang="de-DE" sz="12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  <a:p>
            <a:pPr marL="171450" indent="-171450">
              <a:buFont typeface="Trebuchet MS" pitchFamily="34" charset="0"/>
              <a:buChar char="+"/>
            </a:pP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Lange Strecken reiner Segelgenuss ohne ständig auf Untiefen achten zu müssen, gute Infrastruktur in den Zielhäfen mit Badestränden</a:t>
            </a:r>
          </a:p>
          <a:p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  <a:p>
            <a:pPr marL="171450" indent="-171450">
              <a:buFont typeface="Symbol" pitchFamily="18" charset="2"/>
              <a:buChar char="-"/>
            </a:pP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Wenig landschaftliche 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B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esonderheiten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 rot="531586">
            <a:off x="5738238" y="3379738"/>
            <a:ext cx="1920000" cy="1440000"/>
            <a:chOff x="533400" y="1609725"/>
            <a:chExt cx="1920000" cy="1440000"/>
          </a:xfrm>
        </p:grpSpPr>
        <p:pic>
          <p:nvPicPr>
            <p:cNvPr id="3077" name="Picture 5" descr="Insel Poel Timmendorfer Strand pictu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9725"/>
              <a:ext cx="1920000" cy="1440000"/>
            </a:xfrm>
            <a:prstGeom prst="ellipse">
              <a:avLst/>
            </a:prstGeom>
            <a:ln w="19050" cap="rnd">
              <a:solidFill>
                <a:srgbClr val="FF3399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838200" y="2647950"/>
              <a:ext cx="13613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solidFill>
                    <a:schemeClr val="bg1"/>
                  </a:solidFill>
                </a:rPr>
                <a:t>Timmendorf</a:t>
              </a:r>
              <a:r>
                <a:rPr lang="de-DE" sz="1200" dirty="0" smtClean="0">
                  <a:solidFill>
                    <a:schemeClr val="bg1"/>
                  </a:solidFill>
                </a:rPr>
                <a:t> /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Poel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AutoShape 7" descr="data:image/jpeg;base64,/9j/4AAQSkZJRgABAQAAAQABAAD/2wCEAAkGBxQTEhQUEhQVFRUUFhQWFBUVFBcUFBYUFRQXFhQXFBYYHCggGBolHBQVITEhJSkrLi4uFx8zODMsNygtLisBCgoKDg0OFxAQGiwcHCUsLCwsLCwsLCwsLCwsLCwsLCwsLCwsLCwsLCwsLCwsLCwsLCwsLCw3LDcsLDcsNzcsLP/AABEIALcBFAMBIgACEQEDEQH/xAAbAAADAQEBAQEAAAAAAAAAAAAAAQIDBQQGB//EADsQAAEDAgMFBQYGAQQDAQAAAAEAAhEDIRIxQVFhcYGRBBMiobEFBjJSwfAUFkLR4fFyI1NigjOSshX/xAAYAQEBAQEBAAAAAAAAAAAAAAAAAQIDBP/EACARAQACAgICAwEAAAAAAAAAAAABEQIhEhMDQTFRYQT/2gAMAwEAAhEDEQA/AG0K2hIKwvc8awFYaoBVAoUqFWJQChCjKzVpQgkIVQnCCJTCeBMBVChU1UAnCAVAqEiVCluKSmUiUWIUUpUOcgFRVIKUpFVDxJhygpBFaSkVEp4lFOUpUlyWJEXKUqJRiQUUpSxJEqoZKgplJBJQhCgsKwEsKoBUJOUQiEDxJyphNFVKUpSlKguUAqJVSgqU5USmqiwUYlEoQUSplCEASkUFIIWUphPChBbUKQU0CcFC0JUOCCCVMq8KMKCElsylIcflAPUgfVRCCJSVEKYQEoCA1OEAhUpKCShVCFBq1UswFYVDhBCJSQBKmUyEoQBUkqiFJCBSraVIC0DEDCZCGhUgQakQqQgloVQhCCSknCSBoQpUU0SlKFUMFEpJqKEk4Xo7N3Uf6mOf+IafUhLKX2OmDSqmRYMnO3jG7cvCV9D2Tuwx+BrywBveOcAHRJiAD4tV8l7yds7G2pStWcWl1h3TQLsPizIy9VzjP5b4fDd9QAgamY5KoXzXu9Wxdqqm8GSMWbs7r6orcSxMUza1XhTlBKCYSIVSpJQKEkIQWFSkJytIaakJoGhJCAQQmFQCCAxUE4SUBKJQhA5TlSgFFVKUpSkiHKEkwgSRVQkQgmE0QkqHKJSTYwkgDM2CABTVOpEEtcIcADhNjfck2kTpvWbhXv7J20Ck9mF5cYxR8Jb6yOC/Ne2UzWqvqCQCSWg52gQdi/YPYTwOzvEiYedIiIkr839t+zqrH2bUGN1YjA3GDcEG3+S4XuXeI+HN9lNNGvTxA+KRa+ds+YX2S+a9qU6jXdkL8eO5djBa6CWCSNmi+p/DOwY4hsxJtJ3bV0xnW2PJG9M1JKmUiujkrElKSmUFShShBuAnCEIABMIlc9vbD3uEuEEuEcBIgqTLGWcY1ft0UkIVbNNSnKBqSmhAIAQnKAIShUhAg1BCcoQTCcJoQJBCCiUChKE5QgULp0KgBFH8M2o4geJz2iXFriBHEAc1zV9J7qxFZ7wX4ADHxHU+EbVz8vw6eP5VXbXhhHY6bsg6arRgaIiCWnFrbclUb2gAlvY6RIIAHesEtOKTPd2/Tbeu5FN1Ev7vCDNnjC4Q4tuOSyHamFstouHiAg05JGEukDZaJ2rzbd3Po/iZcPw1JrcIv3zbmB4SBTymRyXR7PQmniqsY2oA6Ggtc3d4sIseC9bKQkju22GeCxyyvv8AJbV6FPCQWNmJyhSVcE06zh4qNGZA+JpGGLn4fJeGv2nEXB9K7MUFoN4iwOEZyV9b2qixgEUg7cGjivivf/sw72nBDYZkDFy514FzlwViL0zM8duXV7A+XOeQ2XE4W+PCLACds+q89ehhggkg7ovYx5r3dj7ZVa0EBpGp8QJOUyCdmxY+0O2OqEYhBaNoMzwA813wmY05Z1O3hhGFWkV2ckwhNCWNE1MpoGuv27tHZfwzA19HvfCCQ5uKZ8W9cfEuNTe0vpkQf9V48o+q55+nLyeWfHWrvTtlJCa6OoQhNzY5iUCTSQgaEkIKRKSaByhJCgEISQCEIQCEkKhr6L3V7UGMreJjXEDBjMCYMTulfOJFZyi4prGam32Pb/a5NIDHRqOMh4YZbdxA1n4SOi9XsysXth+YtawI4BfG+x2WFhnMzzhfZdjqNEeJo5heXOK09GM3tfb+0PyauQ/t9QOMYQ7AWAuyzm5N812K9ZnzN/8AYL5n2+wPaWtc2XS0eIWJECb2UxWX0b/eBuAYq1Gm+f1mxteOa+c98O30K1RuBwqQwAFvivicSCQVzvaAY5z2ktjE6IItc5Ll0GYHO8QkCxBGq64Ye3PLK9PZUY1tTAcpBBb/AMgM4RVaJkOLjcQSSQAd4XjrTjBk2DRnbL91rTtzXWIcplokUIK0ySEIRHxzveitHwHdYc1oz3pqkjwnSbNbu0C59v3TkbCunRH2nd+OnU94qgsWzvBHqs+0+3y9mBzHBuYwwINjmL5jzK54I2IBGz1Un+bGfax/RMenTZ7zVGgNFOYAEk3ta+9N/vTVGVIdfqFy8Q/tMOGzJajwxHtnt/HWb70VCP8AxtG6Vv2r22+nhIDTjaHkGfCTNguFI2Jk/ewbAtdUOU5ZTlE26v5mq/I3zTPvPU+RnmuRbYpkbFeuGucuyPeip/tt++aD7z1f9tvUrjghNOuDnLrO96amlNv3zQPeir8jfP8AdcjEFJcNkp1wc5dv8z1fkb1Kl3vRV0Y375rkDggOGzXenXBzl1x7z1flZy/tL80VfkaPviuRi3cM0NI2eScIOcuv+Zq3yN++aPzPV+Rv3zXJkfYSxbvJOEHOXX/NFT5G/fNL801Pkb5rk4wmXD7CdcHKXW/M9WYDG+aD7fruBGBokGD9lcjENqRdv8lOuF5n7XbVIY0zJH6TbYL8l5qPsLtDryANrqoA9c16S8anrZTiG1Z65+248v4D7s9o0cwzl/qiPMpH2J2imD4Qc5PeAi2yDuWnCfvYoDuKnVP2vbH0kU6urXa6amJ9Aik2oDOUR6qiePS6HHceiseKftO2Pp1m9tGZqDeMFxzlZ1u3kQaVQ4pzIGV5z4rluP3CQPluV62Obuj2/U17vqj/APfqAW7vrdcIkbD0UyNAeivCE5bt3D7yVPlZ1KFw8Q2HohThBzl6ROk2VGbEg9D5rBjznpp4RI4obVJNjePl+q7Wy9DXnKD0SxnYse9NhY8RHRV3pByPklosOOz7Kp5OkjT+1kHEzuzn7yQyuTIjysg2xkWv0TxnQHoPosQ92zqNEGodkb4EpY2xmNeiGPJ0PGFi6p9xEblAcTsN9JKWPT3hGn3qk1/HosjUNrHomax256QJSxoKmVj0CeI7D0Cx747ZHBHeb5nl/aWNcW2Z5Qgn7sshU2mPMfwgu1GWuxBoAf2y1VQdhjosm1LWkboEFBrTu2iEG2+/kpcJ+wbrLHz/AI80xVtqDviOiDXDn6KGs/lT3gMR5RPog1NLjjmguQdPTzSDdxHCICYqAaE78/QKHVpvBv1QXhG252wng0z6aLJ1UTrbgc9qGP2dEF92D/YRgG88FnIyjjP7pNIvpGQUVbaO+/8AkB6p93E69FFOs3U30WZqbDl9yg2NPl0j0R3e/Tb9FnjMzNvTzUk889fREalg14pACdevossUZeefIoNUHKCTpKKotG/1TWbRtB6x9UKBlpB06qWCcjfXMQvU8s0c0bZIgpMaDMEW8+eao84BE521H9Kw2DecrXlamo0/CSSLAQR53WopDVwGv3ISkeIf9vRM8885t5lewNc4gt+HacIHOSqNPPFlllbqlK8RYdhIznXzKp1MxImOX7r21OzyROCItnJ4G0J/gzABEzvAPS0q0lvAaepnf9lSbSDPHTkV7x2Ujw222EiNZMqz2e0SNlg5x5wpS28DKRImOtuaXdDiV0KvZNrw3dabLLuB8QLnDUgACyUlvI2kBcpupH5YGpJXpNHI6b7Z7Nq0LG2Eg7iDbifpKtFuc0XkC/XlCruy4b+MRylenCySGmJ2C3XJHcQ74gdkC++4KlLbHuzBM5XgmPVYtfabQMwSLTvXrr9mghwI3z8SmrVEXEgbYBPIfshDztBjMjUERHWEwyRiIETfOSd8L0U2TBg7hYH6Kahh2s5kOwm+66FoFO03Hp/SrujqZ9OYzWjiXbPKJ5XWYBbYNb0PkSRCDMs0tOQCYoicyTsggrau8kAgDZkSB0KhzRIxCNARP1Si090TEhzYOsXPNHcSYBg7LfZVOcQIGnzg+aGuMQ6D5DyCFkGG9pPkdNCk5paNIjzOYKrESIhpGUiRw0VNmZPrn9ERlRpF17c7CyotExF9so7QdBijcCRzOiAwC4nrPkioaJkAEnbM3HRW5h2bs7+WifekXbedggc7FS8ncNvhN+KB4MTdnEi3VThvDSC7ds4E3TId/IMQNt1Dnm83OQki43AWlA20wLTPAn9kIwOGTY1uSmpS21rB0EYSQeDfRehgxEAOyF7X6zZYCrFpgbSfSCoFQaEz/iT1WmW1YYbYXQciADKhsNzcADuMjlFkzXOQI5l3ogPcBcgxmQDPKUFjEWiII0tPqM03A5RlszngCsvx7MsRngVZ7QJMGTYwYB3qo1cyAMZg7ZMnzlJ5mCHSNwlS103IFtSSetlOIHKNnhMSN8IGwmfE4nfMTsC0YDqI3YzHkssQOjiBxEeaH3MkuIvOpHPMoEaLQZaLztM8sWfNPtAdYRYxY+ZgWSa5ud3RkC0W6pitOo3eKB0hQWKZggWjhA8p5qmNgWIO0CD0yWTmuIPiwgWnMHyRjhvxExx87KiyQDnuiT6AFKs7YAN8ws6dad5nPMjfEKjVAtiOsTIH8oK7txNj9Y5hPuxJBsY2nnbVZCs4Xxf9S3+Vb65F8YG4D7hQQ2iTOHCdpcSNMgAJVhoInwEztP7Sg15jxMvoc+aVP4rubyB9UUdwcVmxOQkYfNU1l4JvuyjZlCzqdpb85PBwy3TBVu7SAPDzkkg8TtRNpqYQbgzzHmrpukbOTj6hAqjUxb7uAoLiIMBw25xu480EktGVycxAj0Wr6ZEExEZEjDHJSztFtRnYwAg1LA4gNniEWQRTcXSGwCNMxysmxhHxGfKPL6p+KfivsDrHoE6jalowzuB9Tmiq7v8AuR6LB9O8TwEwZ5JjHrMjfN+MJ1KTnEXIO4wY6IjV1O3xEc7RxOqxbSI/VI2HPzuh733GQ1MmTxIASZWIEtIOqKPwp/VlnP7pOfhMl0AaXISNQuzA3CJjdAKbqVrgdc+SgbGBwlpMHYCheVtcC0ttu/lCltU2IMAiXAnJpiN9ytTRjiRe0+qhrZydYRY3PKCvQ5gIhzeoJP8ACsIinhGsHfa6p9ZsXc3fP9oNFkXFuF1jT7pps0nb4DI6lVGz3AiGtxDfEHhMlS9sQWC9vhvPXJbBtF4kjzj1WD61Fp+LdEE9EsBLtrgev1F0nMdiFndT6AL1U6sNOFsjaM502LKjVeTOAgbXZ+qFEKbhPiEDcY5gq6L9r28p80qTngzjkatgEdFqxw/WI/64R6ojNzBm1pJOzZqdFgwSDLdcpMj6L2vAnwkYc7ceigOn5QJzBv5BUt5g1o0eDnMYo4XWtOlivieOOIcVb3Bv6iR/mP2UvrNiQ0GflcXeQaoHUpuO9vFZ06L2wACB+ogC46q3uNQWpgRaS4g//Nl5zRaCYIk5DvCYPKLoratRkgljn/5Yf3WndEfpj/iAIHTNFCo6BJM+fqlWYZAOMD/MfVyGx3mpYc88IHklrYCRuBB4mFXdibPbMdON7qw3QuYLbCQfNVHkr6iJ2kMj1CzYS0SYuLAkz0hemrTxE3ne3XrKwosJMRGWR/hRfTapSkZRbKMzx0WVGk2DiBEnU2+i9NVgPxeIRlClwbFmkWNiQBzBGSIZezICJ3SeMyswWzGKTmJ/ZQaGroIzDWtN+MGCraxuYBiMiRHQIKOE5lts7EHyWdSmP0ttz/hQRTJsGg7cQAnWy9JoTFm23i42ZWQQa5GUb8UnklIM3AItIM+l1YpwQcIkZ4SLcousqwkk3HDZwsUGb6jgQCZEWt9lbB0Ntacpt5rOmxxkyQRwETxKmpUqyG2O+QPoimyrJjOM7gg8kqkN+FoEXPiw+iTqlQHKd/8ARTaXgnwg7pH0UEY2HUcwE1m1538mz5koUU2drYLEHzV92LOgHm5CEgy0X4xmRx8GkBbCmwyMD+bh6ShCsFE3sw0a62uIN9DKrumnLENomehKaFUlvhiACYO+PIKu6zLR1i/NCFWWMwQSP43rL8QTJLoAmQSTbk1CFJVtSpFwxNAA2gkHfO1RTDAYME6SXFCEG9SlN4DQRmP2XnwNi5ibTJJ5WsmhEUxrgLOlv/ISQN11g6q0Hxwcv038kkJOmsdvQe009MQtIm45QVkyuHiSxro+bNCFI2sxTai+ZsGgDIAeoTLmTeeIt5fuhCrHtDxiPi0yBNh0V1LAb9hI9UIQlNPZigxOpUnG0xjDpyxA/RCEEVaGC73AbQA6b75haBzYkQBtgz5FJClge+8RiG8xnyU0KBmA1rb/ADF1tbIQqvpqadowsJ2wQY4zKl2wHxRblvIKSEkhPZ+zGQXC5uPhy6IqEtbIym8ZjhMeiaEPbyudiiBJNvF+4K270N1E8/oEIWWvw2kbY6/uhCEt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9" descr="data:image/jpeg;base64,/9j/4AAQSkZJRgABAQAAAQABAAD/2wCEAAkGBxQTEhQUEhQVFRUUFhQWFBUVFBcUFBYUFRQXFhQXFBYYHCggGBolHBQVITEhJSkrLi4uFx8zODMsNygtLisBCgoKDg0OFxAQGiwcHCUsLCwsLCwsLCwsLCwsLCwsLCwsLCwsLCwsLCwsLCwsLCwsLCwsLCw3LDcsLDcsNzcsLP/AABEIALcBFAMBIgACEQEDEQH/xAAbAAADAQEBAQEAAAAAAAAAAAAAAQIDBQQGB//EADsQAAEDAgMFBQYGAQQDAQAAAAEAAhEDIRIxQVFhcYGRBBMiobEFBjJSwfAUFkLR4fFyI1NigjOSshX/xAAYAQEBAQEBAAAAAAAAAAAAAAAAAQIDBP/EACARAQACAgICAwEAAAAAAAAAAAABEQIhEhMDQTFRYQT/2gAMAwEAAhEDEQA/AG0K2hIKwvc8awFYaoBVAoUqFWJQChCjKzVpQgkIVQnCCJTCeBMBVChU1UAnCAVAqEiVCluKSmUiUWIUUpUOcgFRVIKUpFVDxJhygpBFaSkVEp4lFOUpUlyWJEXKUqJRiQUUpSxJEqoZKgplJBJQhCgsKwEsKoBUJOUQiEDxJyphNFVKUpSlKguUAqJVSgqU5USmqiwUYlEoQUSplCEASkUFIIWUphPChBbUKQU0CcFC0JUOCCCVMq8KMKCElsylIcflAPUgfVRCCJSVEKYQEoCA1OEAhUpKCShVCFBq1UswFYVDhBCJSQBKmUyEoQBUkqiFJCBSraVIC0DEDCZCGhUgQakQqQgloVQhCCSknCSBoQpUU0SlKFUMFEpJqKEk4Xo7N3Uf6mOf+IafUhLKX2OmDSqmRYMnO3jG7cvCV9D2Tuwx+BrywBveOcAHRJiAD4tV8l7yds7G2pStWcWl1h3TQLsPizIy9VzjP5b4fDd9QAgamY5KoXzXu9Wxdqqm8GSMWbs7r6orcSxMUza1XhTlBKCYSIVSpJQKEkIQWFSkJytIaakJoGhJCAQQmFQCCAxUE4SUBKJQhA5TlSgFFVKUpSkiHKEkwgSRVQkQgmE0QkqHKJSTYwkgDM2CABTVOpEEtcIcADhNjfck2kTpvWbhXv7J20Ck9mF5cYxR8Jb6yOC/Ne2UzWqvqCQCSWg52gQdi/YPYTwOzvEiYedIiIkr839t+zqrH2bUGN1YjA3GDcEG3+S4XuXeI+HN9lNNGvTxA+KRa+ds+YX2S+a9qU6jXdkL8eO5djBa6CWCSNmi+p/DOwY4hsxJtJ3bV0xnW2PJG9M1JKmUiujkrElKSmUFShShBuAnCEIABMIlc9vbD3uEuEEuEcBIgqTLGWcY1ft0UkIVbNNSnKBqSmhAIAQnKAIShUhAg1BCcoQTCcJoQJBCCiUChKE5QgULp0KgBFH8M2o4geJz2iXFriBHEAc1zV9J7qxFZ7wX4ADHxHU+EbVz8vw6eP5VXbXhhHY6bsg6arRgaIiCWnFrbclUb2gAlvY6RIIAHesEtOKTPd2/Tbeu5FN1Ev7vCDNnjC4Q4tuOSyHamFstouHiAg05JGEukDZaJ2rzbd3Po/iZcPw1JrcIv3zbmB4SBTymRyXR7PQmniqsY2oA6Ggtc3d4sIseC9bKQkju22GeCxyyvv8AJbV6FPCQWNmJyhSVcE06zh4qNGZA+JpGGLn4fJeGv2nEXB9K7MUFoN4iwOEZyV9b2qixgEUg7cGjivivf/sw72nBDYZkDFy514FzlwViL0zM8duXV7A+XOeQ2XE4W+PCLACds+q89ehhggkg7ovYx5r3dj7ZVa0EBpGp8QJOUyCdmxY+0O2OqEYhBaNoMzwA813wmY05Z1O3hhGFWkV2ckwhNCWNE1MpoGuv27tHZfwzA19HvfCCQ5uKZ8W9cfEuNTe0vpkQf9V48o+q55+nLyeWfHWrvTtlJCa6OoQhNzY5iUCTSQgaEkIKRKSaByhJCgEISQCEIQCEkKhr6L3V7UGMreJjXEDBjMCYMTulfOJFZyi4prGam32Pb/a5NIDHRqOMh4YZbdxA1n4SOi9XsysXth+YtawI4BfG+x2WFhnMzzhfZdjqNEeJo5heXOK09GM3tfb+0PyauQ/t9QOMYQ7AWAuyzm5N812K9ZnzN/8AYL5n2+wPaWtc2XS0eIWJECb2UxWX0b/eBuAYq1Gm+f1mxteOa+c98O30K1RuBwqQwAFvivicSCQVzvaAY5z2ktjE6IItc5Ll0GYHO8QkCxBGq64Ye3PLK9PZUY1tTAcpBBb/AMgM4RVaJkOLjcQSSQAd4XjrTjBk2DRnbL91rTtzXWIcplokUIK0ySEIRHxzveitHwHdYc1oz3pqkjwnSbNbu0C59v3TkbCunRH2nd+OnU94qgsWzvBHqs+0+3y9mBzHBuYwwINjmL5jzK54I2IBGz1Un+bGfax/RMenTZ7zVGgNFOYAEk3ta+9N/vTVGVIdfqFy8Q/tMOGzJajwxHtnt/HWb70VCP8AxtG6Vv2r22+nhIDTjaHkGfCTNguFI2Jk/ewbAtdUOU5ZTlE26v5mq/I3zTPvPU+RnmuRbYpkbFeuGucuyPeip/tt++aD7z1f9tvUrjghNOuDnLrO96amlNv3zQPeir8jfP8AdcjEFJcNkp1wc5dv8z1fkb1Kl3vRV0Y375rkDggOGzXenXBzl1x7z1flZy/tL80VfkaPviuRi3cM0NI2eScIOcuv+Zq3yN++aPzPV+Rv3zXJkfYSxbvJOEHOXX/NFT5G/fNL801Pkb5rk4wmXD7CdcHKXW/M9WYDG+aD7fruBGBokGD9lcjENqRdv8lOuF5n7XbVIY0zJH6TbYL8l5qPsLtDryANrqoA9c16S8anrZTiG1Z65+248v4D7s9o0cwzl/qiPMpH2J2imD4Qc5PeAi2yDuWnCfvYoDuKnVP2vbH0kU6urXa6amJ9Aik2oDOUR6qiePS6HHceiseKftO2Pp1m9tGZqDeMFxzlZ1u3kQaVQ4pzIGV5z4rluP3CQPluV62Obuj2/U17vqj/APfqAW7vrdcIkbD0UyNAeivCE5bt3D7yVPlZ1KFw8Q2HohThBzl6ROk2VGbEg9D5rBjznpp4RI4obVJNjePl+q7Wy9DXnKD0SxnYse9NhY8RHRV3pByPklosOOz7Kp5OkjT+1kHEzuzn7yQyuTIjysg2xkWv0TxnQHoPosQ92zqNEGodkb4EpY2xmNeiGPJ0PGFi6p9xEblAcTsN9JKWPT3hGn3qk1/HosjUNrHomax256QJSxoKmVj0CeI7D0Cx747ZHBHeb5nl/aWNcW2Z5Qgn7sshU2mPMfwgu1GWuxBoAf2y1VQdhjosm1LWkboEFBrTu2iEG2+/kpcJ+wbrLHz/AI80xVtqDviOiDXDn6KGs/lT3gMR5RPog1NLjjmguQdPTzSDdxHCICYqAaE78/QKHVpvBv1QXhG252wng0z6aLJ1UTrbgc9qGP2dEF92D/YRgG88FnIyjjP7pNIvpGQUVbaO+/8AkB6p93E69FFOs3U30WZqbDl9yg2NPl0j0R3e/Tb9FnjMzNvTzUk889fREalg14pACdevossUZeefIoNUHKCTpKKotG/1TWbRtB6x9UKBlpB06qWCcjfXMQvU8s0c0bZIgpMaDMEW8+eao84BE521H9Kw2DecrXlamo0/CSSLAQR53WopDVwGv3ISkeIf9vRM8885t5lewNc4gt+HacIHOSqNPPFlllbqlK8RYdhIznXzKp1MxImOX7r21OzyROCItnJ4G0J/gzABEzvAPS0q0lvAaepnf9lSbSDPHTkV7x2Ujw222EiNZMqz2e0SNlg5x5wpS28DKRImOtuaXdDiV0KvZNrw3dabLLuB8QLnDUgACyUlvI2kBcpupH5YGpJXpNHI6b7Z7Nq0LG2Eg7iDbifpKtFuc0XkC/XlCruy4b+MRylenCySGmJ2C3XJHcQ74gdkC++4KlLbHuzBM5XgmPVYtfabQMwSLTvXrr9mghwI3z8SmrVEXEgbYBPIfshDztBjMjUERHWEwyRiIETfOSd8L0U2TBg7hYH6Kahh2s5kOwm+66FoFO03Hp/SrujqZ9OYzWjiXbPKJ5XWYBbYNb0PkSRCDMs0tOQCYoicyTsggrau8kAgDZkSB0KhzRIxCNARP1Si090TEhzYOsXPNHcSYBg7LfZVOcQIGnzg+aGuMQ6D5DyCFkGG9pPkdNCk5paNIjzOYKrESIhpGUiRw0VNmZPrn9ERlRpF17c7CyotExF9so7QdBijcCRzOiAwC4nrPkioaJkAEnbM3HRW5h2bs7+WifekXbedggc7FS8ncNvhN+KB4MTdnEi3VThvDSC7ds4E3TId/IMQNt1Dnm83OQki43AWlA20wLTPAn9kIwOGTY1uSmpS21rB0EYSQeDfRehgxEAOyF7X6zZYCrFpgbSfSCoFQaEz/iT1WmW1YYbYXQciADKhsNzcADuMjlFkzXOQI5l3ogPcBcgxmQDPKUFjEWiII0tPqM03A5RlszngCsvx7MsRngVZ7QJMGTYwYB3qo1cyAMZg7ZMnzlJ5mCHSNwlS103IFtSSetlOIHKNnhMSN8IGwmfE4nfMTsC0YDqI3YzHkssQOjiBxEeaH3MkuIvOpHPMoEaLQZaLztM8sWfNPtAdYRYxY+ZgWSa5ud3RkC0W6pitOo3eKB0hQWKZggWjhA8p5qmNgWIO0CD0yWTmuIPiwgWnMHyRjhvxExx87KiyQDnuiT6AFKs7YAN8ws6dad5nPMjfEKjVAtiOsTIH8oK7txNj9Y5hPuxJBsY2nnbVZCs4Xxf9S3+Vb65F8YG4D7hQQ2iTOHCdpcSNMgAJVhoInwEztP7Sg15jxMvoc+aVP4rubyB9UUdwcVmxOQkYfNU1l4JvuyjZlCzqdpb85PBwy3TBVu7SAPDzkkg8TtRNpqYQbgzzHmrpukbOTj6hAqjUxb7uAoLiIMBw25xu480EktGVycxAj0Wr6ZEExEZEjDHJSztFtRnYwAg1LA4gNniEWQRTcXSGwCNMxysmxhHxGfKPL6p+KfivsDrHoE6jalowzuB9Tmiq7v8AuR6LB9O8TwEwZ5JjHrMjfN+MJ1KTnEXIO4wY6IjV1O3xEc7RxOqxbSI/VI2HPzuh733GQ1MmTxIASZWIEtIOqKPwp/VlnP7pOfhMl0AaXISNQuzA3CJjdAKbqVrgdc+SgbGBwlpMHYCheVtcC0ttu/lCltU2IMAiXAnJpiN9ytTRjiRe0+qhrZydYRY3PKCvQ5gIhzeoJP8ACsIinhGsHfa6p9ZsXc3fP9oNFkXFuF1jT7pps0nb4DI6lVGz3AiGtxDfEHhMlS9sQWC9vhvPXJbBtF4kjzj1WD61Fp+LdEE9EsBLtrgev1F0nMdiFndT6AL1U6sNOFsjaM502LKjVeTOAgbXZ+qFEKbhPiEDcY5gq6L9r28p80qTngzjkatgEdFqxw/WI/64R6ojNzBm1pJOzZqdFgwSDLdcpMj6L2vAnwkYc7ceigOn5QJzBv5BUt5g1o0eDnMYo4XWtOlivieOOIcVb3Bv6iR/mP2UvrNiQ0GflcXeQaoHUpuO9vFZ06L2wACB+ogC46q3uNQWpgRaS4g//Nl5zRaCYIk5DvCYPKLoratRkgljn/5Yf3WndEfpj/iAIHTNFCo6BJM+fqlWYZAOMD/MfVyGx3mpYc88IHklrYCRuBB4mFXdibPbMdON7qw3QuYLbCQfNVHkr6iJ2kMj1CzYS0SYuLAkz0hemrTxE3ne3XrKwosJMRGWR/hRfTapSkZRbKMzx0WVGk2DiBEnU2+i9NVgPxeIRlClwbFmkWNiQBzBGSIZezICJ3SeMyswWzGKTmJ/ZQaGroIzDWtN+MGCraxuYBiMiRHQIKOE5lts7EHyWdSmP0ttz/hQRTJsGg7cQAnWy9JoTFm23i42ZWQQa5GUb8UnklIM3AItIM+l1YpwQcIkZ4SLcousqwkk3HDZwsUGb6jgQCZEWt9lbB0Ntacpt5rOmxxkyQRwETxKmpUqyG2O+QPoimyrJjOM7gg8kqkN+FoEXPiw+iTqlQHKd/8ARTaXgnwg7pH0UEY2HUcwE1m1538mz5koUU2drYLEHzV92LOgHm5CEgy0X4xmRx8GkBbCmwyMD+bh6ShCsFE3sw0a62uIN9DKrumnLENomehKaFUlvhiACYO+PIKu6zLR1i/NCFWWMwQSP43rL8QTJLoAmQSTbk1CFJVtSpFwxNAA2gkHfO1RTDAYME6SXFCEG9SlN4DQRmP2XnwNi5ibTJJ5WsmhEUxrgLOlv/ISQN11g6q0Hxwcv038kkJOmsdvQe009MQtIm45QVkyuHiSxro+bNCFI2sxTai+ZsGgDIAeoTLmTeeIt5fuhCrHtDxiPi0yBNh0V1LAb9hI9UIQlNPZigxOpUnG0xjDpyxA/RCEEVaGC73AbQA6b75haBzYkQBtgz5FJClge+8RiG8xnyU0KBmA1rb/ADF1tbIQqvpqadowsJ2wQY4zKl2wHxRblvIKSEkhPZ+zGQXC5uPhy6IqEtbIym8ZjhMeiaEPbyudiiBJNvF+4K270N1E8/oEIWWvw2kbY6/uhCEt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11" descr="data:image/jpeg;base64,/9j/4AAQSkZJRgABAQAAAQABAAD/2wCEAAkGBxQTEhQUEhQVFRUUFhQWFBUVFBcUFBYUFRQXFhQXFBYYHCggGBolHBQVITEhJSkrLi4uFx8zODMsNygtLisBCgoKDg0OFxAQGiwcHCUsLCwsLCwsLCwsLCwsLCwsLCwsLCwsLCwsLCwsLCwsLCwsLCwsLCw3LDcsLDcsNzcsLP/AABEIALcBFAMBIgACEQEDEQH/xAAbAAADAQEBAQEAAAAAAAAAAAAAAQIDBQQGB//EADsQAAEDAgMFBQYGAQQDAQAAAAEAAhEDIRIxQVFhcYGRBBMiobEFBjJSwfAUFkLR4fFyI1NigjOSshX/xAAYAQEBAQEBAAAAAAAAAAAAAAAAAQIDBP/EACARAQACAgICAwEAAAAAAAAAAAABEQIhEhMDQTFRYQT/2gAMAwEAAhEDEQA/AG0K2hIKwvc8awFYaoBVAoUqFWJQChCjKzVpQgkIVQnCCJTCeBMBVChU1UAnCAVAqEiVCluKSmUiUWIUUpUOcgFRVIKUpFVDxJhygpBFaSkVEp4lFOUpUlyWJEXKUqJRiQUUpSxJEqoZKgplJBJQhCgsKwEsKoBUJOUQiEDxJyphNFVKUpSlKguUAqJVSgqU5USmqiwUYlEoQUSplCEASkUFIIWUphPChBbUKQU0CcFC0JUOCCCVMq8KMKCElsylIcflAPUgfVRCCJSVEKYQEoCA1OEAhUpKCShVCFBq1UswFYVDhBCJSQBKmUyEoQBUkqiFJCBSraVIC0DEDCZCGhUgQakQqQgloVQhCCSknCSBoQpUU0SlKFUMFEpJqKEk4Xo7N3Uf6mOf+IafUhLKX2OmDSqmRYMnO3jG7cvCV9D2Tuwx+BrywBveOcAHRJiAD4tV8l7yds7G2pStWcWl1h3TQLsPizIy9VzjP5b4fDd9QAgamY5KoXzXu9Wxdqqm8GSMWbs7r6orcSxMUza1XhTlBKCYSIVSpJQKEkIQWFSkJytIaakJoGhJCAQQmFQCCAxUE4SUBKJQhA5TlSgFFVKUpSkiHKEkwgSRVQkQgmE0QkqHKJSTYwkgDM2CABTVOpEEtcIcADhNjfck2kTpvWbhXv7J20Ck9mF5cYxR8Jb6yOC/Ne2UzWqvqCQCSWg52gQdi/YPYTwOzvEiYedIiIkr839t+zqrH2bUGN1YjA3GDcEG3+S4XuXeI+HN9lNNGvTxA+KRa+ds+YX2S+a9qU6jXdkL8eO5djBa6CWCSNmi+p/DOwY4hsxJtJ3bV0xnW2PJG9M1JKmUiujkrElKSmUFShShBuAnCEIABMIlc9vbD3uEuEEuEcBIgqTLGWcY1ft0UkIVbNNSnKBqSmhAIAQnKAIShUhAg1BCcoQTCcJoQJBCCiUChKE5QgULp0KgBFH8M2o4geJz2iXFriBHEAc1zV9J7qxFZ7wX4ADHxHU+EbVz8vw6eP5VXbXhhHY6bsg6arRgaIiCWnFrbclUb2gAlvY6RIIAHesEtOKTPd2/Tbeu5FN1Ev7vCDNnjC4Q4tuOSyHamFstouHiAg05JGEukDZaJ2rzbd3Po/iZcPw1JrcIv3zbmB4SBTymRyXR7PQmniqsY2oA6Ggtc3d4sIseC9bKQkju22GeCxyyvv8AJbV6FPCQWNmJyhSVcE06zh4qNGZA+JpGGLn4fJeGv2nEXB9K7MUFoN4iwOEZyV9b2qixgEUg7cGjivivf/sw72nBDYZkDFy514FzlwViL0zM8duXV7A+XOeQ2XE4W+PCLACds+q89ehhggkg7ovYx5r3dj7ZVa0EBpGp8QJOUyCdmxY+0O2OqEYhBaNoMzwA813wmY05Z1O3hhGFWkV2ckwhNCWNE1MpoGuv27tHZfwzA19HvfCCQ5uKZ8W9cfEuNTe0vpkQf9V48o+q55+nLyeWfHWrvTtlJCa6OoQhNzY5iUCTSQgaEkIKRKSaByhJCgEISQCEIQCEkKhr6L3V7UGMreJjXEDBjMCYMTulfOJFZyi4prGam32Pb/a5NIDHRqOMh4YZbdxA1n4SOi9XsysXth+YtawI4BfG+x2WFhnMzzhfZdjqNEeJo5heXOK09GM3tfb+0PyauQ/t9QOMYQ7AWAuyzm5N812K9ZnzN/8AYL5n2+wPaWtc2XS0eIWJECb2UxWX0b/eBuAYq1Gm+f1mxteOa+c98O30K1RuBwqQwAFvivicSCQVzvaAY5z2ktjE6IItc5Ll0GYHO8QkCxBGq64Ye3PLK9PZUY1tTAcpBBb/AMgM4RVaJkOLjcQSSQAd4XjrTjBk2DRnbL91rTtzXWIcplokUIK0ySEIRHxzveitHwHdYc1oz3pqkjwnSbNbu0C59v3TkbCunRH2nd+OnU94qgsWzvBHqs+0+3y9mBzHBuYwwINjmL5jzK54I2IBGz1Un+bGfax/RMenTZ7zVGgNFOYAEk3ta+9N/vTVGVIdfqFy8Q/tMOGzJajwxHtnt/HWb70VCP8AxtG6Vv2r22+nhIDTjaHkGfCTNguFI2Jk/ewbAtdUOU5ZTlE26v5mq/I3zTPvPU+RnmuRbYpkbFeuGucuyPeip/tt++aD7z1f9tvUrjghNOuDnLrO96amlNv3zQPeir8jfP8AdcjEFJcNkp1wc5dv8z1fkb1Kl3vRV0Y375rkDggOGzXenXBzl1x7z1flZy/tL80VfkaPviuRi3cM0NI2eScIOcuv+Zq3yN++aPzPV+Rv3zXJkfYSxbvJOEHOXX/NFT5G/fNL801Pkb5rk4wmXD7CdcHKXW/M9WYDG+aD7fruBGBokGD9lcjENqRdv8lOuF5n7XbVIY0zJH6TbYL8l5qPsLtDryANrqoA9c16S8anrZTiG1Z65+248v4D7s9o0cwzl/qiPMpH2J2imD4Qc5PeAi2yDuWnCfvYoDuKnVP2vbH0kU6urXa6amJ9Aik2oDOUR6qiePS6HHceiseKftO2Pp1m9tGZqDeMFxzlZ1u3kQaVQ4pzIGV5z4rluP3CQPluV62Obuj2/U17vqj/APfqAW7vrdcIkbD0UyNAeivCE5bt3D7yVPlZ1KFw8Q2HohThBzl6ROk2VGbEg9D5rBjznpp4RI4obVJNjePl+q7Wy9DXnKD0SxnYse9NhY8RHRV3pByPklosOOz7Kp5OkjT+1kHEzuzn7yQyuTIjysg2xkWv0TxnQHoPosQ92zqNEGodkb4EpY2xmNeiGPJ0PGFi6p9xEblAcTsN9JKWPT3hGn3qk1/HosjUNrHomax256QJSxoKmVj0CeI7D0Cx747ZHBHeb5nl/aWNcW2Z5Qgn7sshU2mPMfwgu1GWuxBoAf2y1VQdhjosm1LWkboEFBrTu2iEG2+/kpcJ+wbrLHz/AI80xVtqDviOiDXDn6KGs/lT3gMR5RPog1NLjjmguQdPTzSDdxHCICYqAaE78/QKHVpvBv1QXhG252wng0z6aLJ1UTrbgc9qGP2dEF92D/YRgG88FnIyjjP7pNIvpGQUVbaO+/8AkB6p93E69FFOs3U30WZqbDl9yg2NPl0j0R3e/Tb9FnjMzNvTzUk889fREalg14pACdevossUZeefIoNUHKCTpKKotG/1TWbRtB6x9UKBlpB06qWCcjfXMQvU8s0c0bZIgpMaDMEW8+eao84BE521H9Kw2DecrXlamo0/CSSLAQR53WopDVwGv3ISkeIf9vRM8885t5lewNc4gt+HacIHOSqNPPFlllbqlK8RYdhIznXzKp1MxImOX7r21OzyROCItnJ4G0J/gzABEzvAPS0q0lvAaepnf9lSbSDPHTkV7x2Ujw222EiNZMqz2e0SNlg5x5wpS28DKRImOtuaXdDiV0KvZNrw3dabLLuB8QLnDUgACyUlvI2kBcpupH5YGpJXpNHI6b7Z7Nq0LG2Eg7iDbifpKtFuc0XkC/XlCruy4b+MRylenCySGmJ2C3XJHcQ74gdkC++4KlLbHuzBM5XgmPVYtfabQMwSLTvXrr9mghwI3z8SmrVEXEgbYBPIfshDztBjMjUERHWEwyRiIETfOSd8L0U2TBg7hYH6Kahh2s5kOwm+66FoFO03Hp/SrujqZ9OYzWjiXbPKJ5XWYBbYNb0PkSRCDMs0tOQCYoicyTsggrau8kAgDZkSB0KhzRIxCNARP1Si090TEhzYOsXPNHcSYBg7LfZVOcQIGnzg+aGuMQ6D5DyCFkGG9pPkdNCk5paNIjzOYKrESIhpGUiRw0VNmZPrn9ERlRpF17c7CyotExF9so7QdBijcCRzOiAwC4nrPkioaJkAEnbM3HRW5h2bs7+WifekXbedggc7FS8ncNvhN+KB4MTdnEi3VThvDSC7ds4E3TId/IMQNt1Dnm83OQki43AWlA20wLTPAn9kIwOGTY1uSmpS21rB0EYSQeDfRehgxEAOyF7X6zZYCrFpgbSfSCoFQaEz/iT1WmW1YYbYXQciADKhsNzcADuMjlFkzXOQI5l3ogPcBcgxmQDPKUFjEWiII0tPqM03A5RlszngCsvx7MsRngVZ7QJMGTYwYB3qo1cyAMZg7ZMnzlJ5mCHSNwlS103IFtSSetlOIHKNnhMSN8IGwmfE4nfMTsC0YDqI3YzHkssQOjiBxEeaH3MkuIvOpHPMoEaLQZaLztM8sWfNPtAdYRYxY+ZgWSa5ud3RkC0W6pitOo3eKB0hQWKZggWjhA8p5qmNgWIO0CD0yWTmuIPiwgWnMHyRjhvxExx87KiyQDnuiT6AFKs7YAN8ws6dad5nPMjfEKjVAtiOsTIH8oK7txNj9Y5hPuxJBsY2nnbVZCs4Xxf9S3+Vb65F8YG4D7hQQ2iTOHCdpcSNMgAJVhoInwEztP7Sg15jxMvoc+aVP4rubyB9UUdwcVmxOQkYfNU1l4JvuyjZlCzqdpb85PBwy3TBVu7SAPDzkkg8TtRNpqYQbgzzHmrpukbOTj6hAqjUxb7uAoLiIMBw25xu480EktGVycxAj0Wr6ZEExEZEjDHJSztFtRnYwAg1LA4gNniEWQRTcXSGwCNMxysmxhHxGfKPL6p+KfivsDrHoE6jalowzuB9Tmiq7v8AuR6LB9O8TwEwZ5JjHrMjfN+MJ1KTnEXIO4wY6IjV1O3xEc7RxOqxbSI/VI2HPzuh733GQ1MmTxIASZWIEtIOqKPwp/VlnP7pOfhMl0AaXISNQuzA3CJjdAKbqVrgdc+SgbGBwlpMHYCheVtcC0ttu/lCltU2IMAiXAnJpiN9ytTRjiRe0+qhrZydYRY3PKCvQ5gIhzeoJP8ACsIinhGsHfa6p9ZsXc3fP9oNFkXFuF1jT7pps0nb4DI6lVGz3AiGtxDfEHhMlS9sQWC9vhvPXJbBtF4kjzj1WD61Fp+LdEE9EsBLtrgev1F0nMdiFndT6AL1U6sNOFsjaM502LKjVeTOAgbXZ+qFEKbhPiEDcY5gq6L9r28p80qTngzjkatgEdFqxw/WI/64R6ojNzBm1pJOzZqdFgwSDLdcpMj6L2vAnwkYc7ceigOn5QJzBv5BUt5g1o0eDnMYo4XWtOlivieOOIcVb3Bv6iR/mP2UvrNiQ0GflcXeQaoHUpuO9vFZ06L2wACB+ogC46q3uNQWpgRaS4g//Nl5zRaCYIk5DvCYPKLoratRkgljn/5Yf3WndEfpj/iAIHTNFCo6BJM+fqlWYZAOMD/MfVyGx3mpYc88IHklrYCRuBB4mFXdibPbMdON7qw3QuYLbCQfNVHkr6iJ2kMj1CzYS0SYuLAkz0hemrTxE3ne3XrKwosJMRGWR/hRfTapSkZRbKMzx0WVGk2DiBEnU2+i9NVgPxeIRlClwbFmkWNiQBzBGSIZezICJ3SeMyswWzGKTmJ/ZQaGroIzDWtN+MGCraxuYBiMiRHQIKOE5lts7EHyWdSmP0ttz/hQRTJsGg7cQAnWy9JoTFm23i42ZWQQa5GUb8UnklIM3AItIM+l1YpwQcIkZ4SLcousqwkk3HDZwsUGb6jgQCZEWt9lbB0Ntacpt5rOmxxkyQRwETxKmpUqyG2O+QPoimyrJjOM7gg8kqkN+FoEXPiw+iTqlQHKd/8ARTaXgnwg7pH0UEY2HUcwE1m1538mz5koUU2drYLEHzV92LOgHm5CEgy0X4xmRx8GkBbCmwyMD+bh6ShCsFE3sw0a62uIN9DKrumnLENomehKaFUlvhiACYO+PIKu6zLR1i/NCFWWMwQSP43rL8QTJLoAmQSTbk1CFJVtSpFwxNAA2gkHfO1RTDAYME6SXFCEG9SlN4DQRmP2XnwNi5ibTJJ5WsmhEUxrgLOlv/ISQN11g6q0Hxwcv038kkJOmsdvQe009MQtIm45QVkyuHiSxro+bNCFI2sxTai+ZsGgDIAeoTLmTeeIt5fuhCrHtDxiPi0yBNh0V1LAb9hI9UIQlNPZigxOpUnG0xjDpyxA/RCEEVaGC73AbQA6b75haBzYkQBtgz5FJClge+8RiG8xnyU0KBmA1rb/ADF1tbIQqvpqadowsJ2wQY4zKl2wHxRblvIKSEkhPZ+zGQXC5uPhy6IqEtbIym8ZjhMeiaEPbyudiiBJNvF+4K270N1E8/oEIWWvw2kbY6/uhCEtl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2438400" y="1018645"/>
            <a:ext cx="2165413" cy="1440000"/>
            <a:chOff x="2636618" y="1018645"/>
            <a:chExt cx="2165413" cy="1440000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618" y="1018645"/>
              <a:ext cx="2165413" cy="1440000"/>
            </a:xfrm>
            <a:prstGeom prst="ellipse">
              <a:avLst/>
            </a:prstGeom>
            <a:ln w="19050">
              <a:solidFill>
                <a:srgbClr val="FF3399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2964469" y="1965298"/>
              <a:ext cx="154914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Fähre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Gedser</a:t>
              </a:r>
              <a:r>
                <a:rPr lang="de-DE" sz="1200" dirty="0" smtClean="0">
                  <a:solidFill>
                    <a:schemeClr val="bg1"/>
                  </a:solidFill>
                </a:rPr>
                <a:t>-Rostock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20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1.2.2015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8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sp>
        <p:nvSpPr>
          <p:cNvPr id="19" name="Rectangle 13"/>
          <p:cNvSpPr/>
          <p:nvPr/>
        </p:nvSpPr>
        <p:spPr>
          <a:xfrm>
            <a:off x="4724400" y="209550"/>
            <a:ext cx="3200400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Törn 3 Rund Rügen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9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1.2.2015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  <p:pic>
        <p:nvPicPr>
          <p:cNvPr id="4099" name="Picture 3" descr="C:\Users\Gisela Müller-Plath\Documents\Berlin TU\Anemos\Törn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1019235"/>
            <a:ext cx="5124449" cy="40713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04554" y="1983416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Stralsund </a:t>
            </a:r>
            <a:r>
              <a:rPr lang="de-DE" sz="1400" dirty="0">
                <a:latin typeface="Microsoft Sans Serif" pitchFamily="34" charset="0"/>
                <a:cs typeface="Microsoft Sans Serif" pitchFamily="34" charset="0"/>
              </a:rPr>
              <a:t>–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Greifswald</a:t>
            </a:r>
          </a:p>
          <a:p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Di. 25.8. - Di. 1.9.</a:t>
            </a:r>
            <a:endParaRPr lang="de-DE" sz="1400" dirty="0">
              <a:latin typeface="Microsoft Sans Serif" pitchFamily="34" charset="0"/>
              <a:cs typeface="Microsoft Sans Serif" pitchFamily="34" charset="0"/>
            </a:endParaRPr>
          </a:p>
          <a:p>
            <a:endParaRPr lang="de-DE" sz="1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Navigatorische Herausforderung:</a:t>
            </a:r>
          </a:p>
          <a:p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Enge Fahrwasser, Versandungen, Kaps, Steine und Wracks im Greifswalder Bodden</a:t>
            </a:r>
          </a:p>
          <a:p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  <a:p>
            <a:pPr marL="171450" indent="-171450">
              <a:buFont typeface="Trebuchet MS" pitchFamily="34" charset="0"/>
              <a:buChar char="+"/>
            </a:pP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Beeindruckende Landschaften, ruhige Insel Hiddensee, </a:t>
            </a:r>
            <a:br>
              <a:rPr lang="de-DE" sz="12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lange feinsandige 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B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adestrände</a:t>
            </a:r>
          </a:p>
          <a:p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  <a:p>
            <a:pPr marL="171450" indent="-171450">
              <a:buFont typeface="Symbol" pitchFamily="18" charset="2"/>
              <a:buChar char="-"/>
            </a:pP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Enge Fahrwasser, z.B. zwischen Rügen und Hiddensee, müssen unter Motor gefahren werden; oft erhebliche Welle nördlich Arkona.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 rot="754428">
            <a:off x="6933971" y="2209889"/>
            <a:ext cx="2154613" cy="1440000"/>
            <a:chOff x="617298" y="2070151"/>
            <a:chExt cx="2154613" cy="1440000"/>
          </a:xfrm>
        </p:grpSpPr>
        <p:pic>
          <p:nvPicPr>
            <p:cNvPr id="4101" name="Picture 5" descr="http://www.mv-travel.de/images/stories/freizeit/koenigsstuhl/nationalpark_jasmund_koenigsstuhl_kreidekueste_im_somm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98" y="2070151"/>
              <a:ext cx="2154613" cy="1440000"/>
            </a:xfrm>
            <a:prstGeom prst="ellipse">
              <a:avLst/>
            </a:prstGeom>
            <a:ln w="19050" cap="rnd">
              <a:solidFill>
                <a:srgbClr val="8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1143000" y="3056751"/>
              <a:ext cx="954044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Kreidefelsen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771868" y="800130"/>
            <a:ext cx="2169492" cy="1440000"/>
            <a:chOff x="1771868" y="800130"/>
            <a:chExt cx="2169492" cy="1440000"/>
          </a:xfrm>
        </p:grpSpPr>
        <p:pic>
          <p:nvPicPr>
            <p:cNvPr id="4105" name="Picture 9" descr="File:Hiddensee (2011-05-21), Bakenberg, Kloster, Vitt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868" y="800130"/>
              <a:ext cx="2169492" cy="1440000"/>
            </a:xfrm>
            <a:prstGeom prst="ellipse">
              <a:avLst/>
            </a:prstGeom>
            <a:ln w="1905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2260093" y="1801333"/>
              <a:ext cx="1175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Insel Hiddensee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3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/>
          <p:nvPr/>
        </p:nvSpPr>
        <p:spPr>
          <a:xfrm>
            <a:off x="4724400" y="209550"/>
            <a:ext cx="3200400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4  Törns und Termine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4800" y="1047750"/>
            <a:ext cx="818252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Microsoft Sans Serif" pitchFamily="34" charset="0"/>
                <a:cs typeface="Microsoft Sans Serif" pitchFamily="34" charset="0"/>
              </a:rPr>
              <a:t>Termine und Teilnehmer</a:t>
            </a:r>
            <a: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</a:br>
            <a:endParaRPr lang="de-DE" sz="1200" b="1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  <a:t>Vorbesprechung Berlin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: 16.4., 16-18 Uhr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200" b="1" dirty="0">
                <a:latin typeface="Microsoft Sans Serif" pitchFamily="34" charset="0"/>
                <a:cs typeface="Microsoft Sans Serif" pitchFamily="34" charset="0"/>
              </a:rPr>
              <a:t>Blockseminar </a:t>
            </a:r>
            <a: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  <a:t>Berlin: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12./13. 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Juni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2015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de-DE" sz="12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			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  <a:t>Törn 1 „Dänische Südsee“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de-DE" sz="12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de-DE" sz="1200" dirty="0" err="1">
                <a:latin typeface="Microsoft Sans Serif" pitchFamily="34" charset="0"/>
                <a:cs typeface="Microsoft Sans Serif" pitchFamily="34" charset="0"/>
              </a:rPr>
              <a:t>Sønderborg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 –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Kiel, Sa. 1.8. – Sa. 8.8. 	Crew: 	Imke </a:t>
            </a:r>
            <a:r>
              <a:rPr lang="de-DE" sz="1200" dirty="0" err="1" smtClean="0">
                <a:latin typeface="Microsoft Sans Serif" pitchFamily="34" charset="0"/>
                <a:cs typeface="Microsoft Sans Serif" pitchFamily="34" charset="0"/>
              </a:rPr>
              <a:t>Bewersdorf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 (Seminar PNM)</a:t>
            </a:r>
          </a:p>
          <a:p>
            <a:pPr lvl="3"/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			Xenia Maier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 (Seminar PNM)</a:t>
            </a:r>
            <a:endParaRPr lang="de-DE" sz="1200" dirty="0" smtClean="0">
              <a:latin typeface="Microsoft Sans Serif" pitchFamily="34" charset="0"/>
              <a:cs typeface="Microsoft Sans Serif" pitchFamily="34" charset="0"/>
            </a:endParaRPr>
          </a:p>
          <a:p>
            <a:pPr lvl="3"/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			Michael Weng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 (Seminar PNM)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  <a:t>Törn 2 „Über die Ostsee“</a:t>
            </a:r>
            <a:b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Travemünde – Rostock, Do. 13.8. – Do. 20.8.	Crew: 	Benjamin Müller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(ohne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Prüfungsleistung)</a:t>
            </a:r>
            <a:endParaRPr lang="de-DE" sz="1200" dirty="0" smtClean="0">
              <a:latin typeface="Microsoft Sans Serif" pitchFamily="34" charset="0"/>
              <a:cs typeface="Microsoft Sans Serif" pitchFamily="34" charset="0"/>
            </a:endParaRPr>
          </a:p>
          <a:p>
            <a:pPr lvl="8"/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Kristin </a:t>
            </a:r>
            <a:r>
              <a:rPr lang="de-DE" sz="1200" dirty="0" err="1" smtClean="0">
                <a:latin typeface="Microsoft Sans Serif" pitchFamily="34" charset="0"/>
                <a:cs typeface="Microsoft Sans Serif" pitchFamily="34" charset="0"/>
              </a:rPr>
              <a:t>Seigies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(Testtheorie </a:t>
            </a:r>
            <a:r>
              <a:rPr lang="de-DE" sz="1200" i="1" dirty="0" smtClean="0">
                <a:latin typeface="Microsoft Sans Serif" pitchFamily="34" charset="0"/>
                <a:cs typeface="Microsoft Sans Serif" pitchFamily="34" charset="0"/>
              </a:rPr>
              <a:t>Technikvertrauen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)</a:t>
            </a:r>
          </a:p>
          <a:p>
            <a:pPr lvl="8"/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Julian Ohm (Masterarbeit </a:t>
            </a:r>
            <a:r>
              <a:rPr lang="de-DE" sz="1200" i="1" dirty="0" smtClean="0">
                <a:latin typeface="Microsoft Sans Serif" pitchFamily="34" charset="0"/>
                <a:cs typeface="Microsoft Sans Serif" pitchFamily="34" charset="0"/>
              </a:rPr>
              <a:t>Evaluationsmethoden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)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  <a:t>Törn 3 „Rund Rügen“</a:t>
            </a:r>
            <a:b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Stralsund -Greifswald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Di. 25.8. – Di. 1.9.	Crew: 	David Jung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(Masterarbeit </a:t>
            </a:r>
            <a:r>
              <a:rPr lang="de-DE" sz="1200" i="1" dirty="0" err="1" smtClean="0">
                <a:latin typeface="Microsoft Sans Serif" pitchFamily="34" charset="0"/>
                <a:cs typeface="Microsoft Sans Serif" pitchFamily="34" charset="0"/>
              </a:rPr>
              <a:t>Usability</a:t>
            </a:r>
            <a:r>
              <a:rPr lang="de-DE" sz="1200" i="1" dirty="0" smtClean="0">
                <a:latin typeface="Microsoft Sans Serif" pitchFamily="34" charset="0"/>
                <a:cs typeface="Microsoft Sans Serif" pitchFamily="34" charset="0"/>
              </a:rPr>
              <a:t>-Test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)</a:t>
            </a:r>
          </a:p>
          <a:p>
            <a:pPr lvl="8"/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Markus Pellhammer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 (Seminar PNM)</a:t>
            </a:r>
            <a:endParaRPr lang="de-DE" sz="1200" dirty="0" smtClean="0">
              <a:latin typeface="Microsoft Sans Serif" pitchFamily="34" charset="0"/>
              <a:cs typeface="Microsoft Sans Serif" pitchFamily="34" charset="0"/>
            </a:endParaRPr>
          </a:p>
          <a:p>
            <a:pPr lvl="8"/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	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Lennart </a:t>
            </a:r>
            <a:r>
              <a:rPr lang="de-DE" sz="1200" dirty="0" err="1" smtClean="0">
                <a:latin typeface="Microsoft Sans Serif" pitchFamily="34" charset="0"/>
                <a:cs typeface="Microsoft Sans Serif" pitchFamily="34" charset="0"/>
              </a:rPr>
              <a:t>Schorling</a:t>
            </a:r>
            <a:r>
              <a:rPr lang="de-DE" sz="1200" dirty="0">
                <a:latin typeface="Microsoft Sans Serif" pitchFamily="34" charset="0"/>
                <a:cs typeface="Microsoft Sans Serif" pitchFamily="34" charset="0"/>
              </a:rPr>
              <a:t> (Seminar PNM)</a:t>
            </a:r>
            <a:endParaRPr lang="de-DE" sz="12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de-DE" sz="1200" b="1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  <a:t>    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Skipper für alle drei Törns: Gisela Müller-Plath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200" b="1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200" b="1" dirty="0" smtClean="0">
                <a:latin typeface="Microsoft Sans Serif" pitchFamily="34" charset="0"/>
                <a:cs typeface="Microsoft Sans Serif" pitchFamily="34" charset="0"/>
              </a:rPr>
              <a:t>Ergebnispräsentation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de-DE" sz="1200" dirty="0" smtClean="0">
                <a:latin typeface="Microsoft Sans Serif" pitchFamily="34" charset="0"/>
                <a:cs typeface="Microsoft Sans Serif" pitchFamily="34" charset="0"/>
              </a:rPr>
            </a:b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ca. 3 Std.,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Ende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Oktober 2015 nach Absprache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9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24.6.2015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2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7150"/>
            <a:ext cx="7696200" cy="857250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   </a:t>
            </a:r>
            <a:r>
              <a:rPr lang="de-DE" sz="2000" dirty="0" smtClean="0">
                <a:solidFill>
                  <a:prstClr val="white"/>
                </a:solidFill>
                <a:effectLst/>
                <a:latin typeface="Trebuchet MS"/>
              </a:rPr>
              <a:t>Informations- und Planungstreffen 19.1.2015</a:t>
            </a:r>
            <a:endParaRPr lang="en-US" sz="20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6960" y="2172627"/>
            <a:ext cx="5562600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164058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6960" y="3121355"/>
            <a:ext cx="5562600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112786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6960" y="4062493"/>
            <a:ext cx="5562600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4053924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4580" y="1208719"/>
            <a:ext cx="5562600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80" y="1315024"/>
            <a:ext cx="442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Trebuchet MS" pitchFamily="34" charset="0"/>
                <a:cs typeface="Arial" pitchFamily="34" charset="0"/>
              </a:rPr>
              <a:t>Das </a:t>
            </a:r>
            <a:r>
              <a:rPr lang="de-DE" sz="2000" dirty="0" smtClean="0">
                <a:effectLst/>
                <a:latin typeface="Trebuchet MS" pitchFamily="34" charset="0"/>
                <a:cs typeface="Arial" pitchFamily="34" charset="0"/>
              </a:rPr>
              <a:t>Projekt</a:t>
            </a:r>
            <a:endParaRPr lang="de-DE" sz="2000" dirty="0"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6820" y="1200150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0960" y="2305600"/>
            <a:ext cx="456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effectLst/>
                <a:latin typeface="Trebuchet MS" pitchFamily="34" charset="0"/>
                <a:cs typeface="Arial" pitchFamily="34" charset="0"/>
              </a:rPr>
              <a:t>Der</a:t>
            </a:r>
            <a:r>
              <a:rPr lang="en-US" sz="2000" dirty="0" smtClean="0"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lang="de-DE" sz="2000" dirty="0" smtClean="0">
                <a:effectLst/>
                <a:latin typeface="Trebuchet MS" pitchFamily="34" charset="0"/>
                <a:cs typeface="Arial" pitchFamily="34" charset="0"/>
              </a:rPr>
              <a:t>Arbeitsplan</a:t>
            </a:r>
            <a:r>
              <a:rPr lang="en-US" sz="2000" dirty="0" smtClean="0">
                <a:effectLst/>
                <a:latin typeface="Trebuchet MS" pitchFamily="34" charset="0"/>
                <a:cs typeface="Arial" pitchFamily="34" charset="0"/>
              </a:rPr>
              <a:t>  SS 2015</a:t>
            </a:r>
            <a:endParaRPr lang="en-US" sz="2000" dirty="0"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0960" y="4186536"/>
            <a:ext cx="5247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effectLst/>
                <a:latin typeface="Trebuchet MS" pitchFamily="34" charset="0"/>
                <a:cs typeface="Arial" pitchFamily="34" charset="0"/>
              </a:rPr>
              <a:t>Das Fahrtenboot, Törns und Termine</a:t>
            </a:r>
            <a:endParaRPr lang="de-DE" sz="2000" dirty="0">
              <a:effectLst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0960" y="3244803"/>
            <a:ext cx="456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rebuchet MS" pitchFamily="34" charset="0"/>
                <a:cs typeface="Arial" pitchFamily="34" charset="0"/>
              </a:rPr>
              <a:t>Die Navigationsgeräte</a:t>
            </a:r>
            <a:endParaRPr lang="de-DE" sz="2000" dirty="0" smtClean="0">
              <a:effectLst/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21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feld 21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19.1.2015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04800" y="1085850"/>
            <a:ext cx="8229600" cy="45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Erste Projektphase – Fragestellungen				2015</a:t>
            </a:r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15" name="Rectangle 13"/>
          <p:cNvSpPr/>
          <p:nvPr/>
        </p:nvSpPr>
        <p:spPr>
          <a:xfrm>
            <a:off x="5638800" y="209550"/>
            <a:ext cx="2621072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1</a:t>
            </a:r>
            <a:r>
              <a:rPr lang="de-DE" sz="2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Das Projekt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3850" y="1495425"/>
            <a:ext cx="81534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Microsoft Sans Serif" pitchFamily="34" charset="0"/>
                <a:cs typeface="Microsoft Sans Serif" pitchFamily="34" charset="0"/>
              </a:rPr>
              <a:t>Nutzungsgewohnheiten und </a:t>
            </a:r>
            <a:r>
              <a:rPr lang="de-DE" sz="1400" b="1" dirty="0" smtClean="0">
                <a:latin typeface="Microsoft Sans Serif" pitchFamily="34" charset="0"/>
                <a:cs typeface="Microsoft Sans Serif" pitchFamily="34" charset="0"/>
              </a:rPr>
              <a:t>Gebrauchstauglichkeit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von MFD</a:t>
            </a:r>
            <a:r>
              <a:rPr lang="de-DE" sz="1400" baseline="30000" dirty="0" smtClean="0">
                <a:latin typeface="Microsoft Sans Serif" pitchFamily="34" charset="0"/>
                <a:cs typeface="Microsoft Sans Serif" pitchFamily="34" charset="0"/>
              </a:rPr>
              <a:t>*)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s auf Segelyachten: </a:t>
            </a:r>
            <a:endParaRPr lang="de-DE" sz="1400" dirty="0">
              <a:latin typeface="Microsoft Sans Serif" pitchFamily="34" charset="0"/>
              <a:cs typeface="Microsoft Sans Serif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Welche </a:t>
            </a:r>
            <a:r>
              <a:rPr lang="de-DE" sz="1400" dirty="0">
                <a:latin typeface="Microsoft Sans Serif" pitchFamily="34" charset="0"/>
                <a:cs typeface="Microsoft Sans Serif" pitchFamily="34" charset="0"/>
              </a:rPr>
              <a:t>Hard- und Softwarelösungen werden von Fahrtenseglern im deutschen und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benachbarten </a:t>
            </a:r>
            <a:r>
              <a:rPr lang="de-DE" sz="1400" dirty="0" err="1">
                <a:latin typeface="Microsoft Sans Serif" pitchFamily="34" charset="0"/>
                <a:cs typeface="Microsoft Sans Serif" pitchFamily="34" charset="0"/>
              </a:rPr>
              <a:t>Seeraum</a:t>
            </a:r>
            <a:r>
              <a:rPr lang="de-DE" sz="1400" dirty="0">
                <a:latin typeface="Microsoft Sans Serif" pitchFamily="34" charset="0"/>
                <a:cs typeface="Microsoft Sans Serif" pitchFamily="34" charset="0"/>
              </a:rPr>
              <a:t> derzeit verwendet? 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Welche </a:t>
            </a:r>
            <a:r>
              <a:rPr lang="de-DE" sz="1400" dirty="0">
                <a:latin typeface="Microsoft Sans Serif" pitchFamily="34" charset="0"/>
                <a:cs typeface="Microsoft Sans Serif" pitchFamily="34" charset="0"/>
              </a:rPr>
              <a:t>der in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MFDs </a:t>
            </a:r>
            <a:r>
              <a:rPr lang="de-DE" sz="1400" dirty="0">
                <a:latin typeface="Microsoft Sans Serif" pitchFamily="34" charset="0"/>
                <a:cs typeface="Microsoft Sans Serif" pitchFamily="34" charset="0"/>
              </a:rPr>
              <a:t>angebotenen Funktionen werden genutzt, und gibt es hier Unterschiede nach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Nutzergruppen? (</a:t>
            </a:r>
            <a:r>
              <a:rPr lang="de-DE" sz="1400" dirty="0">
                <a:latin typeface="Microsoft Sans Serif" pitchFamily="34" charset="0"/>
                <a:cs typeface="Microsoft Sans Serif" pitchFamily="34" charset="0"/>
              </a:rPr>
              <a:t>z.B. </a:t>
            </a:r>
            <a:r>
              <a:rPr lang="de-DE" sz="1400" dirty="0" err="1">
                <a:latin typeface="Microsoft Sans Serif" pitchFamily="34" charset="0"/>
                <a:cs typeface="Microsoft Sans Serif" pitchFamily="34" charset="0"/>
              </a:rPr>
              <a:t>Bootstyp</a:t>
            </a:r>
            <a:r>
              <a:rPr lang="de-DE" sz="1400" dirty="0">
                <a:latin typeface="Microsoft Sans Serif" pitchFamily="34" charset="0"/>
                <a:cs typeface="Microsoft Sans Serif" pitchFamily="34" charset="0"/>
              </a:rPr>
              <a:t>, Fahrtgebiet,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Alter,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Erfahrung) </a:t>
            </a:r>
            <a:endParaRPr lang="de-DE" sz="14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User Experience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(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z.B.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+ Orientierung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bei schlechter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Sicht, - fehlerhafte Angaben)</a:t>
            </a:r>
            <a:endParaRPr lang="de-DE" sz="1400" dirty="0">
              <a:latin typeface="Microsoft Sans Serif" pitchFamily="34" charset="0"/>
              <a:cs typeface="Microsoft Sans Serif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Welche </a:t>
            </a:r>
            <a:r>
              <a:rPr lang="de-DE" sz="1400" dirty="0">
                <a:latin typeface="Microsoft Sans Serif" pitchFamily="34" charset="0"/>
                <a:cs typeface="Microsoft Sans Serif" pitchFamily="34" charset="0"/>
              </a:rPr>
              <a:t>Anzeigen und Bedienelemente sind unter den Bedingungen des Segelns auf See kognitiv-ergonomisch günstig, welche weniger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?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Wie können die Auswirkungen der Nutzung von MFDs experimentell auf See untersucht werden?</a:t>
            </a:r>
            <a:endParaRPr lang="de-DE" sz="1400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spcBef>
                <a:spcPts val="1800"/>
              </a:spcBef>
            </a:pPr>
            <a:r>
              <a:rPr lang="de-DE" sz="1600" baseline="30000" dirty="0" smtClean="0">
                <a:latin typeface="Microsoft Sans Serif" pitchFamily="34" charset="0"/>
                <a:cs typeface="Microsoft Sans Serif" pitchFamily="34" charset="0"/>
              </a:rPr>
              <a:t>*) </a:t>
            </a:r>
            <a:r>
              <a:rPr lang="de-DE" sz="1200" dirty="0" smtClean="0">
                <a:latin typeface="Microsoft Sans Serif" pitchFamily="34" charset="0"/>
                <a:cs typeface="Microsoft Sans Serif" pitchFamily="34" charset="0"/>
              </a:rPr>
              <a:t>MFD = Multifunktionsdisplay, vereinigt interaktive Kartenelemente, Position, Wind, Fahrt, Tiefe u.a.</a:t>
            </a: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16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1.4.2015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6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04800" y="1085850"/>
            <a:ext cx="8229600" cy="45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Erste Projektphase – Fragestellungen				2015</a:t>
            </a:r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15" name="Rectangle 13"/>
          <p:cNvSpPr/>
          <p:nvPr/>
        </p:nvSpPr>
        <p:spPr>
          <a:xfrm>
            <a:off x="5638800" y="209550"/>
            <a:ext cx="2621072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1</a:t>
            </a:r>
            <a:r>
              <a:rPr lang="de-DE" sz="2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Das Projekt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3850" y="1495425"/>
            <a:ext cx="81534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Microsoft Sans Serif" pitchFamily="34" charset="0"/>
                <a:cs typeface="Microsoft Sans Serif" pitchFamily="34" charset="0"/>
              </a:rPr>
              <a:t>Nutzungsgewohnheiten und </a:t>
            </a:r>
            <a:r>
              <a:rPr lang="de-DE" sz="1400" b="1" dirty="0" smtClean="0">
                <a:latin typeface="Microsoft Sans Serif" pitchFamily="34" charset="0"/>
                <a:cs typeface="Microsoft Sans Serif" pitchFamily="34" charset="0"/>
              </a:rPr>
              <a:t>Gebrauchstauglichkeit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von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MFDs </a:t>
            </a:r>
            <a:r>
              <a:rPr lang="de-DE" sz="1400" dirty="0" smtClean="0">
                <a:latin typeface="Microsoft Sans Serif" pitchFamily="34" charset="0"/>
                <a:cs typeface="Microsoft Sans Serif" pitchFamily="34" charset="0"/>
              </a:rPr>
              <a:t>auf Segelyachten: </a:t>
            </a:r>
            <a:endParaRPr lang="de-DE" sz="1400" dirty="0">
              <a:latin typeface="Microsoft Sans Serif" pitchFamily="34" charset="0"/>
              <a:cs typeface="Microsoft Sans Serif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Welche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Hard- und Softwarelösungen werden von Fahrtenseglern im deutschen und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benachbarten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Seeraum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 derzeit verwendet? 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Welche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der in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MFDs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angebotenen Funktionen werden genutzt, und gibt es hier Unterschiede nach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Nutzergruppen? (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z.B.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Bootstyp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, Fahrtgebiet,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Alter,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Erfahrung) </a:t>
            </a:r>
            <a:endParaRPr lang="de-DE" sz="1400" dirty="0" smtClean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User Experience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(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z.B.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+ Orientierung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bei schlechter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Sicht, - fehlerhafte Angaben)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Welche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Anzeigen und Bedienelemente sind unter den Bedingungen des Segelns auf See kognitiv-ergonomisch günstig, welche weniger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?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Wie können die Auswirkungen der Nutzung von MFDs experimentell auf See untersucht werden?</a:t>
            </a:r>
            <a:endParaRPr lang="de-DE" sz="1400" dirty="0" smtClean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>
              <a:spcBef>
                <a:spcPts val="1800"/>
              </a:spcBef>
            </a:pPr>
            <a:endParaRPr lang="de-DE" sz="12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16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1.4.2015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800100" y="2274986"/>
            <a:ext cx="5727700" cy="307777"/>
            <a:chOff x="762000" y="2300386"/>
            <a:chExt cx="5727700" cy="307777"/>
          </a:xfrm>
        </p:grpSpPr>
        <p:sp>
          <p:nvSpPr>
            <p:cNvPr id="9" name="Pfeil nach rechts 8"/>
            <p:cNvSpPr/>
            <p:nvPr/>
          </p:nvSpPr>
          <p:spPr>
            <a:xfrm>
              <a:off x="762000" y="2390775"/>
              <a:ext cx="152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/>
            <p:cNvSpPr/>
            <p:nvPr/>
          </p:nvSpPr>
          <p:spPr>
            <a:xfrm>
              <a:off x="955675" y="2300386"/>
              <a:ext cx="55340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de-DE" sz="1400" b="1" dirty="0">
                  <a:latin typeface="Microsoft Sans Serif" pitchFamily="34" charset="0"/>
                  <a:cs typeface="Microsoft Sans Serif" pitchFamily="34" charset="0"/>
                </a:rPr>
                <a:t>Befragung von Seglern auf Fahrt, n=100</a:t>
              </a:r>
              <a:endParaRPr lang="de-DE" sz="1400" b="1" dirty="0"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787400" y="2948086"/>
            <a:ext cx="5727700" cy="307777"/>
            <a:chOff x="762000" y="2300386"/>
            <a:chExt cx="5727700" cy="307777"/>
          </a:xfrm>
        </p:grpSpPr>
        <p:sp>
          <p:nvSpPr>
            <p:cNvPr id="20" name="Pfeil nach rechts 19"/>
            <p:cNvSpPr/>
            <p:nvPr/>
          </p:nvSpPr>
          <p:spPr>
            <a:xfrm>
              <a:off x="762000" y="2390775"/>
              <a:ext cx="152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955675" y="2300386"/>
              <a:ext cx="55340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de-DE" sz="1400" b="1" dirty="0">
                  <a:latin typeface="Microsoft Sans Serif" pitchFamily="34" charset="0"/>
                  <a:cs typeface="Microsoft Sans Serif" pitchFamily="34" charset="0"/>
                </a:rPr>
                <a:t>Befragung von Seglern auf Fahrt, n=100</a:t>
              </a:r>
              <a:endParaRPr lang="de-DE" sz="1400" b="1" dirty="0"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803275" y="3384550"/>
            <a:ext cx="5727700" cy="307777"/>
            <a:chOff x="762000" y="2300386"/>
            <a:chExt cx="5727700" cy="307777"/>
          </a:xfrm>
        </p:grpSpPr>
        <p:sp>
          <p:nvSpPr>
            <p:cNvPr id="23" name="Pfeil nach rechts 22"/>
            <p:cNvSpPr/>
            <p:nvPr/>
          </p:nvSpPr>
          <p:spPr>
            <a:xfrm>
              <a:off x="762000" y="2390775"/>
              <a:ext cx="152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955675" y="2300386"/>
              <a:ext cx="55340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de-DE" sz="1400" b="1" dirty="0">
                  <a:latin typeface="Microsoft Sans Serif" pitchFamily="34" charset="0"/>
                  <a:cs typeface="Microsoft Sans Serif" pitchFamily="34" charset="0"/>
                </a:rPr>
                <a:t>Befragung von Seglern auf Fahrt, n=100</a:t>
              </a:r>
              <a:endParaRPr lang="de-DE" sz="1400" b="1" dirty="0"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777875" y="4050784"/>
            <a:ext cx="3417417" cy="307777"/>
            <a:chOff x="777875" y="4038084"/>
            <a:chExt cx="3417417" cy="307777"/>
          </a:xfrm>
        </p:grpSpPr>
        <p:sp>
          <p:nvSpPr>
            <p:cNvPr id="12" name="Pfeil nach rechts 11"/>
            <p:cNvSpPr/>
            <p:nvPr/>
          </p:nvSpPr>
          <p:spPr>
            <a:xfrm>
              <a:off x="777875" y="4108450"/>
              <a:ext cx="152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993775" y="4038084"/>
              <a:ext cx="32015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>
                  <a:latin typeface="Microsoft Sans Serif" pitchFamily="34" charset="0"/>
                  <a:cs typeface="Microsoft Sans Serif" pitchFamily="34" charset="0"/>
                </a:rPr>
                <a:t>Experten-Evaluation, n=3 pro System</a:t>
              </a:r>
              <a:r>
                <a:rPr lang="de-DE" sz="1400" b="1" dirty="0">
                  <a:solidFill>
                    <a:schemeClr val="bg1">
                      <a:lumMod val="50000"/>
                    </a:schemeClr>
                  </a:solidFill>
                  <a:latin typeface="Microsoft Sans Serif" pitchFamily="34" charset="0"/>
                  <a:cs typeface="Microsoft Sans Serif" pitchFamily="34" charset="0"/>
                </a:rPr>
                <a:t> </a:t>
              </a:r>
              <a:endParaRPr lang="en-US" sz="1400" b="1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762000" y="4500661"/>
            <a:ext cx="8149296" cy="523220"/>
            <a:chOff x="762000" y="4475261"/>
            <a:chExt cx="8149296" cy="523220"/>
          </a:xfrm>
        </p:grpSpPr>
        <p:sp>
          <p:nvSpPr>
            <p:cNvPr id="13" name="Pfeil nach rechts 12"/>
            <p:cNvSpPr/>
            <p:nvPr/>
          </p:nvSpPr>
          <p:spPr>
            <a:xfrm>
              <a:off x="762000" y="4552950"/>
              <a:ext cx="152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996950" y="4475261"/>
              <a:ext cx="7914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Pilotexperimente</a:t>
              </a:r>
              <a:r>
                <a:rPr lang="en-US" sz="1400" b="1" dirty="0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1400" b="1" dirty="0" err="1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zur</a:t>
              </a:r>
              <a:r>
                <a:rPr lang="en-US" sz="1400" b="1" dirty="0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1400" b="1" dirty="0" err="1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Steuergenauigkeit</a:t>
              </a:r>
              <a:r>
                <a:rPr lang="en-US" sz="1400" b="1" dirty="0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, </a:t>
              </a:r>
              <a:r>
                <a:rPr lang="en-US" sz="1400" b="1" dirty="0" err="1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Segelleistung</a:t>
              </a:r>
              <a:r>
                <a:rPr lang="en-US" sz="1400" b="1" dirty="0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und Situation Awareness </a:t>
              </a:r>
              <a:r>
                <a:rPr lang="en-US" sz="1400" b="1" dirty="0" err="1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beim</a:t>
              </a:r>
              <a:r>
                <a:rPr lang="en-US" sz="1400" b="1" dirty="0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1400" b="1" dirty="0" err="1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Navigieren</a:t>
              </a:r>
              <a:r>
                <a:rPr lang="en-US" sz="1400" b="1" dirty="0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</a:p>
            <a:p>
              <a:r>
                <a:rPr lang="en-US" sz="1400" b="1" dirty="0" err="1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mit</a:t>
              </a:r>
              <a:r>
                <a:rPr lang="en-US" sz="1400" b="1" dirty="0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1400" b="1" dirty="0" err="1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klassischen</a:t>
              </a:r>
              <a:r>
                <a:rPr lang="en-US" sz="1400" b="1" dirty="0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1400" b="1" dirty="0" err="1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Medien</a:t>
              </a:r>
              <a:r>
                <a:rPr lang="en-US" sz="1400" b="1" dirty="0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versus MFDs </a:t>
              </a:r>
              <a:r>
                <a:rPr lang="en-US" sz="1400" b="1" dirty="0" err="1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im</a:t>
              </a:r>
              <a:r>
                <a:rPr lang="en-US" sz="1400" b="1" dirty="0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1400" b="1" dirty="0" err="1" smtClean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Vergleich</a:t>
              </a:r>
              <a:endParaRPr lang="en-US" sz="1400" b="1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4325467" y="4061023"/>
            <a:ext cx="4515475" cy="307777"/>
            <a:chOff x="777875" y="4038084"/>
            <a:chExt cx="4515475" cy="307777"/>
          </a:xfrm>
        </p:grpSpPr>
        <p:sp>
          <p:nvSpPr>
            <p:cNvPr id="27" name="Pfeil nach rechts 26"/>
            <p:cNvSpPr/>
            <p:nvPr/>
          </p:nvSpPr>
          <p:spPr>
            <a:xfrm>
              <a:off x="777875" y="4108450"/>
              <a:ext cx="152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993775" y="4038084"/>
              <a:ext cx="42995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latin typeface="Microsoft Sans Serif" pitchFamily="34" charset="0"/>
                  <a:cs typeface="Microsoft Sans Serif" pitchFamily="34" charset="0"/>
                </a:rPr>
                <a:t>Standardisierte Usability-Tests in Projektphasen 2/3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305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04799" y="1076325"/>
            <a:ext cx="8334919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Zweite und dritte Projektphase – Fragestellungen		            2015/16</a:t>
            </a:r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15" name="Rectangle 13"/>
          <p:cNvSpPr/>
          <p:nvPr/>
        </p:nvSpPr>
        <p:spPr>
          <a:xfrm>
            <a:off x="5638800" y="209550"/>
            <a:ext cx="2621072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1</a:t>
            </a:r>
            <a:r>
              <a:rPr lang="de-DE" sz="2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Das Projekt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2899" y="1485900"/>
            <a:ext cx="85725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Microsoft Sans Serif" pitchFamily="34" charset="0"/>
                <a:cs typeface="Microsoft Sans Serif" pitchFamily="34" charset="0"/>
              </a:rPr>
              <a:t>Kognitive und </a:t>
            </a:r>
            <a:r>
              <a:rPr lang="de-DE" sz="1600" b="1" dirty="0" err="1">
                <a:latin typeface="Microsoft Sans Serif" pitchFamily="34" charset="0"/>
                <a:cs typeface="Microsoft Sans Serif" pitchFamily="34" charset="0"/>
              </a:rPr>
              <a:t>seglerische</a:t>
            </a:r>
            <a:r>
              <a:rPr lang="de-DE" sz="1600" b="1" dirty="0">
                <a:latin typeface="Microsoft Sans Serif" pitchFamily="34" charset="0"/>
                <a:cs typeface="Microsoft Sans Serif" pitchFamily="34" charset="0"/>
              </a:rPr>
              <a:t> Auswirkungen der Nutzung von MFDs: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1600" b="1" dirty="0">
                <a:latin typeface="Microsoft Sans Serif" pitchFamily="34" charset="0"/>
                <a:cs typeface="Microsoft Sans Serif" pitchFamily="34" charset="0"/>
              </a:rPr>
              <a:t>Raumkognition</a:t>
            </a:r>
            <a:r>
              <a:rPr lang="de-DE" sz="1600" dirty="0">
                <a:latin typeface="Microsoft Sans Serif" pitchFamily="34" charset="0"/>
                <a:cs typeface="Microsoft Sans Serif" pitchFamily="34" charset="0"/>
              </a:rPr>
              <a:t>: Beeinflusst die (ausschließliche) Verwendung von </a:t>
            </a:r>
            <a:r>
              <a:rPr lang="de-DE" sz="1600" dirty="0" smtClean="0">
                <a:latin typeface="Microsoft Sans Serif" pitchFamily="34" charset="0"/>
                <a:cs typeface="Microsoft Sans Serif" pitchFamily="34" charset="0"/>
              </a:rPr>
              <a:t>MFDs </a:t>
            </a:r>
            <a:r>
              <a:rPr lang="de-DE" sz="1600" dirty="0">
                <a:latin typeface="Microsoft Sans Serif" pitchFamily="34" charset="0"/>
                <a:cs typeface="Microsoft Sans Serif" pitchFamily="34" charset="0"/>
              </a:rPr>
              <a:t>anstelle von Papierseekarten die räumliche </a:t>
            </a:r>
            <a:r>
              <a:rPr lang="de-DE" sz="1600" dirty="0" smtClean="0">
                <a:latin typeface="Microsoft Sans Serif" pitchFamily="34" charset="0"/>
                <a:cs typeface="Microsoft Sans Serif" pitchFamily="34" charset="0"/>
              </a:rPr>
              <a:t>Orientierung </a:t>
            </a:r>
            <a:r>
              <a:rPr lang="de-DE" sz="1600" dirty="0">
                <a:latin typeface="Microsoft Sans Serif" pitchFamily="34" charset="0"/>
                <a:cs typeface="Microsoft Sans Serif" pitchFamily="34" charset="0"/>
              </a:rPr>
              <a:t>auf See, und/oder die mentale Repräsentation von Richtung und Geschwindigkeit von Schiff, Wind und </a:t>
            </a:r>
            <a:r>
              <a:rPr lang="de-DE" sz="1600" dirty="0" smtClean="0">
                <a:latin typeface="Microsoft Sans Serif" pitchFamily="34" charset="0"/>
                <a:cs typeface="Microsoft Sans Serif" pitchFamily="34" charset="0"/>
              </a:rPr>
              <a:t>Strom? </a:t>
            </a:r>
            <a:r>
              <a:rPr lang="de-DE" sz="1600" dirty="0">
                <a:latin typeface="Microsoft Sans Serif" pitchFamily="34" charset="0"/>
                <a:cs typeface="Microsoft Sans Serif" pitchFamily="34" charset="0"/>
              </a:rPr>
              <a:t>Ist dies ab­hängig von Nutzungsgewohnheiten (z.B. </a:t>
            </a:r>
            <a:r>
              <a:rPr lang="de-DE" sz="1600" dirty="0" smtClean="0">
                <a:latin typeface="Microsoft Sans Serif" pitchFamily="34" charset="0"/>
                <a:cs typeface="Microsoft Sans Serif" pitchFamily="34" charset="0"/>
              </a:rPr>
              <a:t>Kartenausrichtung, Nutzungsintensität)? </a:t>
            </a:r>
            <a:endParaRPr lang="de-DE" sz="1600" dirty="0">
              <a:latin typeface="Microsoft Sans Serif" pitchFamily="34" charset="0"/>
              <a:cs typeface="Microsoft Sans Serif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1600" b="1" dirty="0">
                <a:latin typeface="Microsoft Sans Serif" pitchFamily="34" charset="0"/>
                <a:cs typeface="Microsoft Sans Serif" pitchFamily="34" charset="0"/>
              </a:rPr>
              <a:t>Aufmerksamkeit</a:t>
            </a:r>
            <a:r>
              <a:rPr lang="de-DE" sz="1600" dirty="0">
                <a:latin typeface="Microsoft Sans Serif" pitchFamily="34" charset="0"/>
                <a:cs typeface="Microsoft Sans Serif" pitchFamily="34" charset="0"/>
              </a:rPr>
              <a:t>: Verbessert sich die Kapazität und Effizienz visuell-räumlicher </a:t>
            </a:r>
            <a:r>
              <a:rPr lang="de-DE" sz="1600" dirty="0" smtClean="0">
                <a:latin typeface="Microsoft Sans Serif" pitchFamily="34" charset="0"/>
                <a:cs typeface="Microsoft Sans Serif" pitchFamily="34" charset="0"/>
              </a:rPr>
              <a:t>Aufmerksamkeit </a:t>
            </a:r>
            <a:r>
              <a:rPr lang="de-DE" sz="1600" dirty="0">
                <a:latin typeface="Microsoft Sans Serif" pitchFamily="34" charset="0"/>
                <a:cs typeface="Microsoft Sans Serif" pitchFamily="34" charset="0"/>
              </a:rPr>
              <a:t>durch Verwendung des MFDs am Steuerstand im Vergleich zur traditionellen Teilung von Aufgabe und Arbeitsplatz zwischen Steuermann und Navigator?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1600" b="1" dirty="0">
                <a:latin typeface="Microsoft Sans Serif" pitchFamily="34" charset="0"/>
                <a:cs typeface="Microsoft Sans Serif" pitchFamily="34" charset="0"/>
              </a:rPr>
              <a:t>Belastung, Multitasking</a:t>
            </a:r>
            <a:r>
              <a:rPr lang="de-DE" sz="1600" dirty="0">
                <a:latin typeface="Microsoft Sans Serif" pitchFamily="34" charset="0"/>
                <a:cs typeface="Microsoft Sans Serif" pitchFamily="34" charset="0"/>
              </a:rPr>
              <a:t>: Werden insbesondere kleine Crews durch das MFD effizient von aufwändiger Navigationsarbeit unter Deck entlastet und dadurch leistungsfähiger und sicherer in der Bootsbeherrschung, oder überfordert das Multitasking den Steuermann?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10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19.1.2015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8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04799" y="1076325"/>
            <a:ext cx="8334919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Zweite und dritte Projektphase – Fragestellungen		            2015/16</a:t>
            </a:r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15" name="Rectangle 13"/>
          <p:cNvSpPr/>
          <p:nvPr/>
        </p:nvSpPr>
        <p:spPr>
          <a:xfrm>
            <a:off x="5638800" y="209550"/>
            <a:ext cx="2621072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1</a:t>
            </a:r>
            <a:r>
              <a:rPr lang="de-DE" sz="2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Das Projekt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2899" y="1485900"/>
            <a:ext cx="85725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Microsoft Sans Serif" pitchFamily="34" charset="0"/>
                <a:cs typeface="Microsoft Sans Serif" pitchFamily="34" charset="0"/>
              </a:rPr>
              <a:t>Kognitive und </a:t>
            </a:r>
            <a:r>
              <a:rPr lang="de-DE" sz="1600" b="1" dirty="0" err="1">
                <a:latin typeface="Microsoft Sans Serif" pitchFamily="34" charset="0"/>
                <a:cs typeface="Microsoft Sans Serif" pitchFamily="34" charset="0"/>
              </a:rPr>
              <a:t>seglerische</a:t>
            </a:r>
            <a:r>
              <a:rPr lang="de-DE" sz="1600" b="1" dirty="0">
                <a:latin typeface="Microsoft Sans Serif" pitchFamily="34" charset="0"/>
                <a:cs typeface="Microsoft Sans Serif" pitchFamily="34" charset="0"/>
              </a:rPr>
              <a:t> Auswirkungen der Nutzung von MFDs: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Raumkognition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: Beeinflusst die (ausschließliche) Verwendung von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MFDs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anstelle von Papierseekarten die räumliche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Orientierung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auf See, und/oder die mentale Repräsentation von Richtung und Geschwindigkeit von Schiff, Wind und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Strom?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Ist dies ab­hängig von Nutzungsgewohnheiten (z.B.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Kartenausrichtung, Nutzungsintensität)? 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Aufmerksamkeit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: Verbessert sich die Kapazität und Effizienz visuell-räumlicher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Aufmerksamkeit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durch Verwendung des MFDs am Steuerstand im Vergleich zur traditionellen Teilung von Aufgabe und Arbeitsplatz zwischen Steuermann und Navigator?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Belastung, Multitasking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: Werden insbesondere kleine Crews durch das MFD effizient von aufwändiger Navigationsarbeit unter Deck entlastet und dadurch leistungsfähiger und sicherer in der Bootsbeherrschung, oder überfordert das Multitasking den Steuermann?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743200" y="2571750"/>
            <a:ext cx="573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362200" y="2276475"/>
            <a:ext cx="6705600" cy="1631216"/>
            <a:chOff x="2362200" y="2540734"/>
            <a:chExt cx="6705600" cy="163121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 useBgFill="1">
          <p:nvSpPr>
            <p:cNvPr id="5" name="Textfeld 4"/>
            <p:cNvSpPr txBox="1"/>
            <p:nvPr/>
          </p:nvSpPr>
          <p:spPr>
            <a:xfrm>
              <a:off x="2362200" y="2540734"/>
              <a:ext cx="6705600" cy="163121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lvl="0">
                <a:spcBef>
                  <a:spcPts val="1200"/>
                </a:spcBef>
              </a:pPr>
              <a:r>
                <a:rPr lang="de-DE" b="1" dirty="0" smtClean="0">
                  <a:latin typeface="Microsoft Sans Serif" pitchFamily="34" charset="0"/>
                  <a:cs typeface="Microsoft Sans Serif" pitchFamily="34" charset="0"/>
                </a:rPr>
                <a:t>     Phase </a:t>
              </a:r>
              <a:r>
                <a:rPr lang="de-DE" b="1" dirty="0">
                  <a:latin typeface="Microsoft Sans Serif" pitchFamily="34" charset="0"/>
                  <a:cs typeface="Microsoft Sans Serif" pitchFamily="34" charset="0"/>
                </a:rPr>
                <a:t>2 (Winter 2015/16): </a:t>
              </a:r>
              <a:br>
                <a:rPr lang="de-DE" b="1" dirty="0">
                  <a:latin typeface="Microsoft Sans Serif" pitchFamily="34" charset="0"/>
                  <a:cs typeface="Microsoft Sans Serif" pitchFamily="34" charset="0"/>
                </a:rPr>
              </a:br>
              <a:r>
                <a:rPr lang="de-DE" b="1" dirty="0" smtClean="0">
                  <a:latin typeface="Microsoft Sans Serif" pitchFamily="34" charset="0"/>
                  <a:cs typeface="Microsoft Sans Serif" pitchFamily="34" charset="0"/>
                </a:rPr>
                <a:t>Laborexperimente </a:t>
              </a:r>
              <a:r>
                <a:rPr lang="de-DE" b="1" dirty="0">
                  <a:latin typeface="Microsoft Sans Serif" pitchFamily="34" charset="0"/>
                  <a:cs typeface="Microsoft Sans Serif" pitchFamily="34" charset="0"/>
                </a:rPr>
                <a:t>mit simulierten Umgebungen</a:t>
              </a:r>
            </a:p>
            <a:p>
              <a:pPr lvl="0">
                <a:spcBef>
                  <a:spcPts val="1200"/>
                </a:spcBef>
              </a:pPr>
              <a:r>
                <a:rPr lang="de-DE" b="1" dirty="0" smtClean="0">
                  <a:latin typeface="Microsoft Sans Serif" pitchFamily="34" charset="0"/>
                  <a:cs typeface="Microsoft Sans Serif" pitchFamily="34" charset="0"/>
                </a:rPr>
                <a:t>     Phase </a:t>
              </a:r>
              <a:r>
                <a:rPr lang="de-DE" b="1" dirty="0">
                  <a:latin typeface="Microsoft Sans Serif" pitchFamily="34" charset="0"/>
                  <a:cs typeface="Microsoft Sans Serif" pitchFamily="34" charset="0"/>
                </a:rPr>
                <a:t>3 (Sommer 2016): </a:t>
              </a:r>
              <a:r>
                <a:rPr lang="de-DE" b="1" dirty="0" smtClean="0">
                  <a:latin typeface="Microsoft Sans Serif" pitchFamily="34" charset="0"/>
                  <a:cs typeface="Microsoft Sans Serif" pitchFamily="34" charset="0"/>
                </a:rPr>
                <a:t/>
              </a:r>
              <a:br>
                <a:rPr lang="de-DE" b="1" dirty="0" smtClean="0">
                  <a:latin typeface="Microsoft Sans Serif" pitchFamily="34" charset="0"/>
                  <a:cs typeface="Microsoft Sans Serif" pitchFamily="34" charset="0"/>
                </a:rPr>
              </a:br>
              <a:r>
                <a:rPr lang="de-DE" b="1" dirty="0" smtClean="0">
                  <a:latin typeface="Microsoft Sans Serif" pitchFamily="34" charset="0"/>
                  <a:cs typeface="Microsoft Sans Serif" pitchFamily="34" charset="0"/>
                </a:rPr>
                <a:t>Feldstudien </a:t>
              </a:r>
              <a:r>
                <a:rPr lang="de-DE" b="1" dirty="0">
                  <a:latin typeface="Microsoft Sans Serif" pitchFamily="34" charset="0"/>
                  <a:cs typeface="Microsoft Sans Serif" pitchFamily="34" charset="0"/>
                </a:rPr>
                <a:t>mit standardisierten Segel- und </a:t>
              </a:r>
              <a:r>
                <a:rPr lang="de-DE" b="1" dirty="0" smtClean="0">
                  <a:latin typeface="Microsoft Sans Serif" pitchFamily="34" charset="0"/>
                  <a:cs typeface="Microsoft Sans Serif" pitchFamily="34" charset="0"/>
                </a:rPr>
                <a:t>Navigationsaufgaben</a:t>
              </a:r>
              <a:endParaRPr lang="de-DE" dirty="0"/>
            </a:p>
          </p:txBody>
        </p:sp>
        <p:sp>
          <p:nvSpPr>
            <p:cNvPr id="14" name="Pfeil nach rechts 13"/>
            <p:cNvSpPr/>
            <p:nvPr/>
          </p:nvSpPr>
          <p:spPr>
            <a:xfrm>
              <a:off x="2486025" y="2661166"/>
              <a:ext cx="152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2486025" y="3371850"/>
              <a:ext cx="152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19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19.1.2015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04800" y="1047750"/>
            <a:ext cx="8686800" cy="4105275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de-DE" sz="1600" dirty="0" smtClean="0"/>
              <a:t>Berlin, Juni-Juli</a:t>
            </a:r>
          </a:p>
          <a:p>
            <a:pPr lvl="1">
              <a:buFont typeface="Wingdings" pitchFamily="2" charset="2"/>
              <a:buChar char="Ø"/>
            </a:pPr>
            <a:r>
              <a:rPr lang="de-DE" sz="1200" dirty="0" smtClean="0"/>
              <a:t>Kompaktseminar ½ -1 Tag: </a:t>
            </a:r>
            <a:r>
              <a:rPr lang="de-DE" sz="1200" dirty="0"/>
              <a:t>Einführung in die Navigation auf der Seekarte, die Theorie des Segelns, elektronische Navigationsmedien, </a:t>
            </a:r>
            <a:r>
              <a:rPr lang="de-DE" sz="1200" dirty="0" smtClean="0"/>
              <a:t>Auffrischung </a:t>
            </a:r>
            <a:r>
              <a:rPr lang="de-DE" sz="1200" dirty="0" err="1" smtClean="0"/>
              <a:t>Usability</a:t>
            </a:r>
            <a:r>
              <a:rPr lang="de-DE" sz="1200" dirty="0" smtClean="0"/>
              <a:t>-Methoden</a:t>
            </a:r>
            <a:endParaRPr lang="de-DE" sz="1200" dirty="0"/>
          </a:p>
          <a:p>
            <a:pPr lvl="1">
              <a:buFont typeface="Wingdings" pitchFamily="2" charset="2"/>
              <a:buChar char="Ø"/>
            </a:pPr>
            <a:r>
              <a:rPr lang="de-DE" sz="1200" dirty="0" smtClean="0"/>
              <a:t>Planung der </a:t>
            </a:r>
            <a:r>
              <a:rPr lang="de-DE" sz="1200" dirty="0" err="1" smtClean="0"/>
              <a:t>Usability</a:t>
            </a:r>
            <a:r>
              <a:rPr lang="de-DE" sz="1200" dirty="0" smtClean="0"/>
              <a:t>-Analyse</a:t>
            </a:r>
          </a:p>
          <a:p>
            <a:pPr lvl="1">
              <a:buFont typeface="Wingdings" pitchFamily="2" charset="2"/>
              <a:buChar char="Ø"/>
            </a:pPr>
            <a:r>
              <a:rPr lang="de-DE" sz="1200" dirty="0" smtClean="0"/>
              <a:t>Einarbeitung in die Testgeräte: Jeder Teilnehmer erhält verantwortlich ein Gerät </a:t>
            </a:r>
          </a:p>
          <a:p>
            <a:pPr>
              <a:buAutoNum type="arabicPeriod"/>
            </a:pPr>
            <a:r>
              <a:rPr lang="de-DE" sz="1600" dirty="0" smtClean="0"/>
              <a:t>Auf See, Juli</a:t>
            </a:r>
          </a:p>
          <a:p>
            <a:pPr lvl="1">
              <a:buFont typeface="Wingdings" pitchFamily="2" charset="2"/>
              <a:buChar char="Ø"/>
            </a:pPr>
            <a:r>
              <a:rPr lang="de-DE" sz="1200" dirty="0" smtClean="0"/>
              <a:t>Erprobung der Geräte, Endfassung </a:t>
            </a:r>
            <a:r>
              <a:rPr lang="de-DE" sz="1200" dirty="0"/>
              <a:t>des Fragebogens (</a:t>
            </a:r>
            <a:r>
              <a:rPr lang="de-DE" sz="1200" dirty="0" smtClean="0"/>
              <a:t>GMP)</a:t>
            </a:r>
            <a:endParaRPr lang="de-DE" sz="1200" dirty="0"/>
          </a:p>
          <a:p>
            <a:pPr>
              <a:buAutoNum type="arabicPeriod"/>
            </a:pPr>
            <a:r>
              <a:rPr lang="de-DE" sz="1600" dirty="0" smtClean="0"/>
              <a:t>Auf See, August</a:t>
            </a:r>
          </a:p>
          <a:p>
            <a:pPr lvl="1">
              <a:buFont typeface="Wingdings" pitchFamily="2" charset="2"/>
              <a:buChar char="Ø"/>
            </a:pPr>
            <a:r>
              <a:rPr lang="de-DE" sz="1200" dirty="0" smtClean="0"/>
              <a:t>Drei </a:t>
            </a:r>
            <a:r>
              <a:rPr lang="de-DE" sz="1200" dirty="0"/>
              <a:t>einwöchige Segeltörns mit studentischer Crew</a:t>
            </a:r>
          </a:p>
          <a:p>
            <a:pPr marL="1200150" lvl="2" indent="-285750">
              <a:buFont typeface="+mj-lt"/>
              <a:buAutoNum type="romanLcPeriod"/>
            </a:pPr>
            <a:r>
              <a:rPr lang="de-DE" sz="1200" dirty="0"/>
              <a:t>Befragung von Seglern </a:t>
            </a:r>
            <a:r>
              <a:rPr lang="de-DE" sz="1200" dirty="0" smtClean="0"/>
              <a:t>zu Nutzung </a:t>
            </a:r>
            <a:r>
              <a:rPr lang="de-DE" sz="1200" dirty="0"/>
              <a:t>und Gebrauchstauglichkeit elektronischer </a:t>
            </a:r>
            <a:r>
              <a:rPr lang="de-DE" sz="1200" dirty="0" smtClean="0"/>
              <a:t>Navigationsmedien</a:t>
            </a:r>
            <a:endParaRPr lang="de-DE" sz="1200" dirty="0"/>
          </a:p>
          <a:p>
            <a:pPr marL="1200150" lvl="2" indent="-285750">
              <a:buFont typeface="+mj-lt"/>
              <a:buAutoNum type="romanLcPeriod"/>
            </a:pPr>
            <a:r>
              <a:rPr lang="de-DE" sz="1200" dirty="0"/>
              <a:t>Usability-Analyse der drei Testgeräte: Jedes Crewmitglied erhält für die Dauer der Reise „sein“ </a:t>
            </a:r>
            <a:r>
              <a:rPr lang="de-DE" sz="1200" dirty="0" smtClean="0"/>
              <a:t>Gerät</a:t>
            </a:r>
          </a:p>
          <a:p>
            <a:pPr marL="1200150" lvl="2" indent="-285750">
              <a:buFont typeface="+mj-lt"/>
              <a:buAutoNum type="romanLcPeriod"/>
            </a:pPr>
            <a:r>
              <a:rPr lang="de-DE" sz="1200" dirty="0" smtClean="0"/>
              <a:t>Experimente zur Steuergenauigkeit, Segelleistung und Situation Awareness mit Blickfeldanalyse</a:t>
            </a:r>
            <a:endParaRPr lang="de-DE" sz="1200" dirty="0"/>
          </a:p>
          <a:p>
            <a:pPr lvl="1">
              <a:buFont typeface="Wingdings" pitchFamily="2" charset="2"/>
              <a:buChar char="Ø"/>
            </a:pPr>
            <a:r>
              <a:rPr lang="de-DE" sz="1200" dirty="0"/>
              <a:t>Typischer Tagesablauf </a:t>
            </a:r>
            <a:r>
              <a:rPr lang="de-DE" sz="1200" dirty="0" err="1"/>
              <a:t>z.B</a:t>
            </a:r>
            <a:r>
              <a:rPr lang="de-DE" sz="1200" dirty="0"/>
              <a:t>: Fahrt zum nächsten </a:t>
            </a:r>
            <a:r>
              <a:rPr lang="de-DE" sz="1200" dirty="0" smtClean="0"/>
              <a:t>Zielhafen </a:t>
            </a:r>
            <a:r>
              <a:rPr lang="de-DE" sz="1200" dirty="0"/>
              <a:t>(2-6 Std.); </a:t>
            </a:r>
            <a:r>
              <a:rPr lang="de-DE" sz="1200" dirty="0" smtClean="0"/>
              <a:t>Befragung </a:t>
            </a:r>
            <a:r>
              <a:rPr lang="de-DE" sz="1200" dirty="0"/>
              <a:t>einkommender Segler (6-10 Boote/Tag); Vorbereitung der Navigation für den nächsten Tag (GMP: Seekarte, Studenten: jeder sein </a:t>
            </a:r>
            <a:r>
              <a:rPr lang="de-DE" sz="1200" dirty="0" smtClean="0"/>
              <a:t>Gerät); </a:t>
            </a:r>
            <a:r>
              <a:rPr lang="de-DE" sz="1200" dirty="0"/>
              <a:t>Abendessen; ggf. </a:t>
            </a:r>
            <a:r>
              <a:rPr lang="de-DE" sz="1200" dirty="0" smtClean="0"/>
              <a:t>Referat</a:t>
            </a:r>
            <a:endParaRPr lang="de-DE" sz="1600" dirty="0" smtClean="0"/>
          </a:p>
          <a:p>
            <a:pPr>
              <a:buAutoNum type="arabicPeriod"/>
            </a:pPr>
            <a:r>
              <a:rPr lang="de-DE" sz="1600" dirty="0" smtClean="0"/>
              <a:t>Berlin, September-Oktober</a:t>
            </a:r>
          </a:p>
          <a:p>
            <a:pPr lvl="1">
              <a:buFont typeface="Wingdings" pitchFamily="2" charset="2"/>
              <a:buChar char="Ø"/>
            </a:pPr>
            <a:r>
              <a:rPr lang="de-DE" sz="1200" dirty="0" smtClean="0"/>
              <a:t>Auswertungen, </a:t>
            </a:r>
            <a:r>
              <a:rPr lang="de-DE" sz="1200" dirty="0" smtClean="0"/>
              <a:t>Präsentation</a:t>
            </a:r>
            <a:endParaRPr lang="de-DE" sz="12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4084528" y="209550"/>
            <a:ext cx="4221272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2</a:t>
            </a:r>
            <a:r>
              <a:rPr lang="de-DE" sz="2000" b="1" kern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 </a:t>
            </a: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Der </a:t>
            </a:r>
            <a:r>
              <a:rPr lang="de-DE" sz="2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Arbeitsplan  SS 2015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14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19.1.2015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0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04800" y="1200151"/>
            <a:ext cx="8610600" cy="304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600" dirty="0" smtClean="0"/>
              <a:t>Folgende </a:t>
            </a:r>
            <a:r>
              <a:rPr lang="de-DE" sz="1600" b="1" dirty="0" smtClean="0"/>
              <a:t>Prüfungsleistungen </a:t>
            </a:r>
            <a:r>
              <a:rPr lang="de-DE" sz="1600" dirty="0" smtClean="0"/>
              <a:t>sind möglich:</a:t>
            </a:r>
          </a:p>
          <a:p>
            <a:pPr marL="0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r>
              <a:rPr lang="de-DE" sz="1300" b="1" dirty="0" smtClean="0"/>
              <a:t>Masterarbeit (18 LP): </a:t>
            </a:r>
            <a:br>
              <a:rPr lang="de-DE" sz="1300" b="1" dirty="0" smtClean="0"/>
            </a:br>
            <a:r>
              <a:rPr lang="de-DE" sz="1300" b="1" dirty="0" smtClean="0"/>
              <a:t/>
            </a:r>
            <a:br>
              <a:rPr lang="de-DE" sz="1300" b="1" dirty="0" smtClean="0"/>
            </a:br>
            <a:r>
              <a:rPr lang="de-DE" sz="1300" b="1" dirty="0" smtClean="0"/>
              <a:t>	</a:t>
            </a:r>
            <a:r>
              <a:rPr lang="de-DE" sz="1300" dirty="0" smtClean="0"/>
              <a:t>Kompaktseminar, Segeltörn, Referat, umfangreiche eigenständige Literaturarbeit und Auswertungen,</a:t>
            </a:r>
          </a:p>
          <a:p>
            <a:pPr marL="457200" lvl="1" indent="0">
              <a:buNone/>
            </a:pPr>
            <a:r>
              <a:rPr lang="de-DE" sz="1300" dirty="0"/>
              <a:t>	</a:t>
            </a:r>
            <a:r>
              <a:rPr lang="de-DE" sz="1300" dirty="0" smtClean="0"/>
              <a:t>eigener weiterführender Forschungsbeitrag (z.B. Entwicklung des </a:t>
            </a:r>
            <a:r>
              <a:rPr lang="de-DE" sz="1300" dirty="0" err="1" smtClean="0"/>
              <a:t>Usability</a:t>
            </a:r>
            <a:r>
              <a:rPr lang="de-DE" sz="1300" dirty="0" smtClean="0"/>
              <a:t>-Tests/Fragebogens, </a:t>
            </a:r>
          </a:p>
          <a:p>
            <a:pPr marL="457200" lvl="1" indent="0">
              <a:buNone/>
            </a:pPr>
            <a:r>
              <a:rPr lang="de-DE" sz="1300" dirty="0"/>
              <a:t>	</a:t>
            </a:r>
            <a:r>
              <a:rPr lang="de-DE" sz="1300" dirty="0" smtClean="0"/>
              <a:t>Programmierung  einer Simulation, Konzeption und Erprobung kognitiver Aufgaben); </a:t>
            </a:r>
            <a:endParaRPr lang="de-DE" sz="1300" dirty="0"/>
          </a:p>
          <a:p>
            <a:pPr marL="457200" lvl="1" indent="0">
              <a:buNone/>
            </a:pPr>
            <a:r>
              <a:rPr lang="de-DE" sz="1300" dirty="0" smtClean="0"/>
              <a:t>	regelmäßige Teilnahme und Präsentation im Kolloquium</a:t>
            </a:r>
          </a:p>
          <a:p>
            <a:pPr marL="457200" lvl="1" indent="0">
              <a:buNone/>
            </a:pPr>
            <a:endParaRPr lang="de-DE" sz="1300" dirty="0" smtClean="0"/>
          </a:p>
          <a:p>
            <a:pPr marL="457200" lvl="1" indent="0">
              <a:lnSpc>
                <a:spcPct val="170000"/>
              </a:lnSpc>
              <a:buNone/>
            </a:pPr>
            <a:r>
              <a:rPr lang="de-DE" sz="1300" b="1" dirty="0" smtClean="0"/>
              <a:t>Seminar Psychologie Neuer Medien (4 LP): </a:t>
            </a:r>
            <a:r>
              <a:rPr lang="de-DE" sz="1300" dirty="0" smtClean="0"/>
              <a:t/>
            </a:r>
            <a:br>
              <a:rPr lang="de-DE" sz="1300" dirty="0" smtClean="0"/>
            </a:br>
            <a:r>
              <a:rPr lang="de-DE" sz="1300" dirty="0" smtClean="0"/>
              <a:t>	</a:t>
            </a:r>
            <a:r>
              <a:rPr lang="de-DE" sz="1300" dirty="0"/>
              <a:t> Kompaktseminar, </a:t>
            </a:r>
            <a:r>
              <a:rPr lang="de-DE" sz="1300" dirty="0" smtClean="0"/>
              <a:t>Referat,  Segeltörn, Auswertung eines Teilthemas mit Präsentation als Gruppenleistung</a:t>
            </a:r>
          </a:p>
          <a:p>
            <a:pPr marL="457200" lvl="1" indent="0">
              <a:buNone/>
            </a:pPr>
            <a:endParaRPr lang="de-DE" sz="1300" dirty="0" smtClean="0"/>
          </a:p>
          <a:p>
            <a:pPr marL="457200" lvl="1" indent="0">
              <a:buNone/>
            </a:pPr>
            <a:r>
              <a:rPr lang="de-DE" sz="1300" b="1" dirty="0" smtClean="0"/>
              <a:t>Seminar Testtheorie (3 LP): </a:t>
            </a:r>
            <a:br>
              <a:rPr lang="de-DE" sz="1300" b="1" dirty="0" smtClean="0"/>
            </a:br>
            <a:r>
              <a:rPr lang="de-DE" sz="1300" dirty="0" smtClean="0"/>
              <a:t/>
            </a:r>
            <a:br>
              <a:rPr lang="de-DE" sz="1300" dirty="0" smtClean="0"/>
            </a:br>
            <a:r>
              <a:rPr lang="de-DE" sz="1300" dirty="0" smtClean="0"/>
              <a:t>	Vorlesung Testtheorie mit Testat, Segeltörn, testtheoretische Hausarbeit als Gruppenleistung</a:t>
            </a:r>
            <a:endParaRPr lang="de-DE" sz="13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2133600" cy="85725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4084528" y="209550"/>
            <a:ext cx="4221272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2</a:t>
            </a:r>
            <a:r>
              <a:rPr lang="de-DE" sz="2000" b="1" kern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 </a:t>
            </a: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Der </a:t>
            </a:r>
            <a:r>
              <a:rPr lang="de-DE" sz="2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Arbeitsplan  SS 2015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14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19.1.2015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4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28600" y="1200150"/>
            <a:ext cx="8610600" cy="3733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 dirty="0" smtClean="0"/>
              <a:t>Mögliche Themen für Referate</a:t>
            </a:r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 smtClean="0"/>
              <a:t>Navigation auf Seekarten: Positionsbestimmung, Kursbestimmung, Koppeln </a:t>
            </a:r>
            <a:r>
              <a:rPr lang="de-DE" sz="1200" dirty="0" smtClean="0"/>
              <a:t>(G. Müller-Plath)</a:t>
            </a:r>
          </a:p>
          <a:p>
            <a:r>
              <a:rPr lang="de-DE" sz="1600" dirty="0" smtClean="0"/>
              <a:t>Segeltheorie: Windantrieb, Kurse zum Wind, wahrer und scheinbarer Wind</a:t>
            </a:r>
          </a:p>
          <a:p>
            <a:r>
              <a:rPr lang="de-DE" sz="1600" dirty="0" smtClean="0"/>
              <a:t>GPS, Radar: Technischer Hintergrund</a:t>
            </a:r>
          </a:p>
          <a:p>
            <a:r>
              <a:rPr lang="de-DE" sz="1600" dirty="0" smtClean="0"/>
              <a:t>Elektronische Navigation in der Sportschifffahrt: Gerätespektrum, Funktionen</a:t>
            </a:r>
          </a:p>
          <a:p>
            <a:r>
              <a:rPr lang="de-DE" sz="1600" dirty="0" err="1" smtClean="0"/>
              <a:t>Usability</a:t>
            </a:r>
            <a:r>
              <a:rPr lang="de-DE" sz="1600" dirty="0" smtClean="0"/>
              <a:t>-Methoden</a:t>
            </a:r>
          </a:p>
          <a:p>
            <a:r>
              <a:rPr lang="de-DE" sz="1600" dirty="0" smtClean="0"/>
              <a:t>Raumkognitionsleistungen bei Nutzung von Navigationsmedien im Straßenverkehr</a:t>
            </a:r>
          </a:p>
          <a:p>
            <a:r>
              <a:rPr lang="de-DE" sz="1600" dirty="0" smtClean="0"/>
              <a:t>Visuelle Aufmerksamkeit und Ablenkung bei der Nutzung elektronischer Medien</a:t>
            </a:r>
          </a:p>
          <a:p>
            <a:r>
              <a:rPr lang="de-DE" sz="1600" dirty="0" smtClean="0"/>
              <a:t>Multitasking bei Flugzeugpiloten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Die Referate können in Berlin oder ggf. auch im August an Bord gehalten werden.</a:t>
            </a:r>
            <a:endParaRPr lang="de-DE" sz="1600" dirty="0"/>
          </a:p>
        </p:txBody>
      </p:sp>
      <p:sp>
        <p:nvSpPr>
          <p:cNvPr id="15" name="Rectangle 13"/>
          <p:cNvSpPr/>
          <p:nvPr/>
        </p:nvSpPr>
        <p:spPr>
          <a:xfrm>
            <a:off x="4084528" y="209550"/>
            <a:ext cx="4221272" cy="6181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cs typeface="Arial" pitchFamily="34" charset="0"/>
              </a:rPr>
              <a:t>2</a:t>
            </a:r>
            <a:r>
              <a:rPr lang="de-DE" sz="2000" b="1" kern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 </a:t>
            </a:r>
            <a:r>
              <a:rPr lang="de-DE" sz="20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Der </a:t>
            </a:r>
            <a:r>
              <a:rPr lang="de-DE" sz="2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Arbeitsplan  SS 2015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2400" y="76200"/>
            <a:ext cx="2133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r>
              <a:rPr lang="de-DE" sz="24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>ANeMos</a:t>
            </a:r>
            <a:endParaRPr lang="en-US" sz="2400" dirty="0">
              <a:effectLst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7820025" y="133350"/>
            <a:ext cx="1061509" cy="885885"/>
            <a:chOff x="7820025" y="85725"/>
            <a:chExt cx="1061509" cy="885885"/>
          </a:xfrm>
        </p:grpSpPr>
        <p:pic>
          <p:nvPicPr>
            <p:cNvPr id="17" name="Picture 2" descr="C:\Users\Gisela Müller-Plath\Documents\Berlin TU\Lehre\WS14_15\Psychologie Neuer Medien VL\v3_5.11\tu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85725"/>
              <a:ext cx="651087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7820025" y="571500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latin typeface="Trebuchet MS" pitchFamily="34" charset="0"/>
                </a:rPr>
                <a:t>G. Müller-Plath</a:t>
              </a:r>
              <a:br>
                <a:rPr lang="de-DE" sz="1000" dirty="0" smtClean="0">
                  <a:latin typeface="Trebuchet MS" pitchFamily="34" charset="0"/>
                </a:rPr>
              </a:br>
              <a:r>
                <a:rPr lang="de-DE" sz="1000" dirty="0" smtClean="0">
                  <a:latin typeface="Trebuchet MS" pitchFamily="34" charset="0"/>
                </a:rPr>
                <a:t>19.1.2015</a:t>
              </a:r>
              <a:endParaRPr lang="de-DE" sz="10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0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3E88"/>
      </a:accent1>
      <a:accent2>
        <a:srgbClr val="CC9933"/>
      </a:accent2>
      <a:accent3>
        <a:srgbClr val="CC9966"/>
      </a:accent3>
      <a:accent4>
        <a:srgbClr val="996633"/>
      </a:accent4>
      <a:accent5>
        <a:srgbClr val="CC6633"/>
      </a:accent5>
      <a:accent6>
        <a:srgbClr val="CCCC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Microsoft Office PowerPoint</Application>
  <PresentationFormat>Bildschirmpräsentation (16:9)</PresentationFormat>
  <Paragraphs>202</Paragraphs>
  <Slides>17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 Theme</vt:lpstr>
      <vt:lpstr>ANeMos</vt:lpstr>
      <vt:lpstr>ANeMos   Informations- und Planungstreffen 19.1.2015</vt:lpstr>
      <vt:lpstr>ANeMos</vt:lpstr>
      <vt:lpstr>ANeMos</vt:lpstr>
      <vt:lpstr>ANeMos</vt:lpstr>
      <vt:lpstr>ANeMos</vt:lpstr>
      <vt:lpstr>ANeMos</vt:lpstr>
      <vt:lpstr>ANeMos</vt:lpstr>
      <vt:lpstr>PowerPoint-Präsentation</vt:lpstr>
      <vt:lpstr>ANeMos</vt:lpstr>
      <vt:lpstr>ANeMos</vt:lpstr>
      <vt:lpstr>ANeMos</vt:lpstr>
      <vt:lpstr>ANeMos</vt:lpstr>
      <vt:lpstr>ANeMos</vt:lpstr>
      <vt:lpstr>ANeMos</vt:lpstr>
      <vt:lpstr>ANeMos</vt:lpstr>
      <vt:lpstr>ANeMos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</dc:creator>
  <cp:lastModifiedBy>gmuellerplath</cp:lastModifiedBy>
  <cp:revision>293</cp:revision>
  <dcterms:created xsi:type="dcterms:W3CDTF">2013-12-25T12:45:28Z</dcterms:created>
  <dcterms:modified xsi:type="dcterms:W3CDTF">2015-09-10T10:11:27Z</dcterms:modified>
</cp:coreProperties>
</file>