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63" r:id="rId3"/>
  </p:sldMasterIdLst>
  <p:notesMasterIdLst>
    <p:notesMasterId r:id="rId54"/>
  </p:notesMasterIdLst>
  <p:sldIdLst>
    <p:sldId id="273" r:id="rId4"/>
    <p:sldId id="272" r:id="rId5"/>
    <p:sldId id="284" r:id="rId6"/>
    <p:sldId id="286" r:id="rId7"/>
    <p:sldId id="275" r:id="rId8"/>
    <p:sldId id="291" r:id="rId9"/>
    <p:sldId id="276" r:id="rId10"/>
    <p:sldId id="292" r:id="rId11"/>
    <p:sldId id="293" r:id="rId12"/>
    <p:sldId id="294" r:id="rId13"/>
    <p:sldId id="295" r:id="rId14"/>
    <p:sldId id="297" r:id="rId15"/>
    <p:sldId id="328" r:id="rId16"/>
    <p:sldId id="327" r:id="rId17"/>
    <p:sldId id="299" r:id="rId18"/>
    <p:sldId id="329" r:id="rId19"/>
    <p:sldId id="302" r:id="rId20"/>
    <p:sldId id="303" r:id="rId21"/>
    <p:sldId id="305" r:id="rId22"/>
    <p:sldId id="306" r:id="rId23"/>
    <p:sldId id="307" r:id="rId24"/>
    <p:sldId id="310" r:id="rId25"/>
    <p:sldId id="311" r:id="rId26"/>
    <p:sldId id="315" r:id="rId27"/>
    <p:sldId id="317" r:id="rId28"/>
    <p:sldId id="316" r:id="rId29"/>
    <p:sldId id="318" r:id="rId30"/>
    <p:sldId id="319" r:id="rId31"/>
    <p:sldId id="320" r:id="rId32"/>
    <p:sldId id="322" r:id="rId33"/>
    <p:sldId id="326" r:id="rId34"/>
    <p:sldId id="330" r:id="rId35"/>
    <p:sldId id="361" r:id="rId36"/>
    <p:sldId id="362" r:id="rId37"/>
    <p:sldId id="360" r:id="rId38"/>
    <p:sldId id="325" r:id="rId39"/>
    <p:sldId id="345" r:id="rId40"/>
    <p:sldId id="346" r:id="rId41"/>
    <p:sldId id="357" r:id="rId42"/>
    <p:sldId id="348" r:id="rId43"/>
    <p:sldId id="349" r:id="rId44"/>
    <p:sldId id="350" r:id="rId45"/>
    <p:sldId id="351" r:id="rId46"/>
    <p:sldId id="353" r:id="rId47"/>
    <p:sldId id="352" r:id="rId48"/>
    <p:sldId id="355" r:id="rId49"/>
    <p:sldId id="354" r:id="rId50"/>
    <p:sldId id="344" r:id="rId51"/>
    <p:sldId id="338" r:id="rId52"/>
    <p:sldId id="358" r:id="rId53"/>
  </p:sldIdLst>
  <p:sldSz cx="9144000" cy="6858000" type="screen4x3"/>
  <p:notesSz cx="6858000" cy="91440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1D90B9"/>
    <a:srgbClr val="008000"/>
    <a:srgbClr val="666666"/>
    <a:srgbClr val="0000FF"/>
    <a:srgbClr val="D8E4BC"/>
    <a:srgbClr val="339966"/>
    <a:srgbClr val="99CC00"/>
    <a:srgbClr val="91D05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44" autoAdjust="0"/>
    <p:restoredTop sz="94681" autoAdjust="0"/>
  </p:normalViewPr>
  <p:slideViewPr>
    <p:cSldViewPr>
      <p:cViewPr>
        <p:scale>
          <a:sx n="110" d="100"/>
          <a:sy n="110" d="100"/>
        </p:scale>
        <p:origin x="-514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isela%20M&#252;ller-Plath\Dropbox\Anemos\Ergebnisse%20Projektphase%201\anemos_neg.erf_fehler.xlsx" TargetMode="External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isela%20M&#252;ller-Plath\Dropbox\Anemos\Ergebnisse%20Projektphase%201\anemos_ausrichtung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isela%20M&#252;ller-Plath\Dropbox\Anemos\Ergebnisse%20Projektphase%201\anemos_neg.erf_fehler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isela%20M&#252;ller-Plath\Dropbox\Anemos\Ergebnisse%20Projektphase%201\anemos_neg.erf_fehler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isela%20M&#252;ller-Plath\Dropbox\Anemos\Ergebnisse%20Projektphase%201\anemos_neg.erf_fehler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6337980326579294"/>
          <c:y val="0.16690422469625948"/>
          <c:w val="0.5927357049727553"/>
          <c:h val="0.637637022893341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'Digitale Medien (2)'!$C$17</c:f>
              <c:strCache>
                <c:ptCount val="1"/>
                <c:pt idx="0">
                  <c:v>heute benutzt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200" b="1">
                    <a:latin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'Digitale Medien (2)'!$A$18:$A$28</c:f>
              <c:strCache>
                <c:ptCount val="11"/>
                <c:pt idx="0">
                  <c:v>Digitaler Peilkompass</c:v>
                </c:pt>
                <c:pt idx="1">
                  <c:v>Radar mit Digitalbildschirm</c:v>
                </c:pt>
                <c:pt idx="2">
                  <c:v>Laptop mit digitaler Seekarte</c:v>
                </c:pt>
                <c:pt idx="3">
                  <c:v>AIS</c:v>
                </c:pt>
                <c:pt idx="4">
                  <c:v>Tablet mit Seekarten App</c:v>
                </c:pt>
                <c:pt idx="5">
                  <c:v>Digitaler Steuerkompass</c:v>
                </c:pt>
                <c:pt idx="6">
                  <c:v>Windeinheit am Masttopp</c:v>
                </c:pt>
                <c:pt idx="7">
                  <c:v>Autopilot</c:v>
                </c:pt>
                <c:pt idx="8">
                  <c:v>Seekartenplotter</c:v>
                </c:pt>
                <c:pt idx="9">
                  <c:v>GPS-Empfänger</c:v>
                </c:pt>
                <c:pt idx="10">
                  <c:v>Echolot</c:v>
                </c:pt>
              </c:strCache>
            </c:strRef>
          </c:cat>
          <c:val>
            <c:numRef>
              <c:f>'Digitale Medien (2)'!$C$18:$C$28</c:f>
              <c:numCache>
                <c:formatCode>0%</c:formatCode>
                <c:ptCount val="11"/>
                <c:pt idx="0">
                  <c:v>0.14849428868120457</c:v>
                </c:pt>
                <c:pt idx="1">
                  <c:v>5.3937432578209273E-2</c:v>
                </c:pt>
                <c:pt idx="2">
                  <c:v>0.13707165109034267</c:v>
                </c:pt>
                <c:pt idx="3">
                  <c:v>0.24523007856341192</c:v>
                </c:pt>
                <c:pt idx="4">
                  <c:v>0.31007751937984496</c:v>
                </c:pt>
                <c:pt idx="5">
                  <c:v>0.33333333333333331</c:v>
                </c:pt>
                <c:pt idx="6">
                  <c:v>0.64872798434442258</c:v>
                </c:pt>
                <c:pt idx="7">
                  <c:v>0.48236092265943015</c:v>
                </c:pt>
                <c:pt idx="8">
                  <c:v>0.65565749235474013</c:v>
                </c:pt>
                <c:pt idx="9">
                  <c:v>0.78120199692780334</c:v>
                </c:pt>
                <c:pt idx="10">
                  <c:v>0.90338345864661662</c:v>
                </c:pt>
              </c:numCache>
            </c:numRef>
          </c:val>
        </c:ser>
        <c:ser>
          <c:idx val="1"/>
          <c:order val="1"/>
          <c:tx>
            <c:strRef>
              <c:f>'Digitale Medien (2)'!$D$17</c:f>
              <c:strCache>
                <c:ptCount val="1"/>
                <c:pt idx="0">
                  <c:v>heute nicht, aber mindestens einmal auf dem Törn benutzt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cat>
            <c:strRef>
              <c:f>'Digitale Medien (2)'!$A$18:$A$28</c:f>
              <c:strCache>
                <c:ptCount val="11"/>
                <c:pt idx="0">
                  <c:v>Digitaler Peilkompass</c:v>
                </c:pt>
                <c:pt idx="1">
                  <c:v>Radar mit Digitalbildschirm</c:v>
                </c:pt>
                <c:pt idx="2">
                  <c:v>Laptop mit digitaler Seekarte</c:v>
                </c:pt>
                <c:pt idx="3">
                  <c:v>AIS</c:v>
                </c:pt>
                <c:pt idx="4">
                  <c:v>Tablet mit Seekarten App</c:v>
                </c:pt>
                <c:pt idx="5">
                  <c:v>Digitaler Steuerkompass</c:v>
                </c:pt>
                <c:pt idx="6">
                  <c:v>Windeinheit am Masttopp</c:v>
                </c:pt>
                <c:pt idx="7">
                  <c:v>Autopilot</c:v>
                </c:pt>
                <c:pt idx="8">
                  <c:v>Seekartenplotter</c:v>
                </c:pt>
                <c:pt idx="9">
                  <c:v>GPS-Empfänger</c:v>
                </c:pt>
                <c:pt idx="10">
                  <c:v>Echolot</c:v>
                </c:pt>
              </c:strCache>
            </c:strRef>
          </c:cat>
          <c:val>
            <c:numRef>
              <c:f>'Digitale Medien (2)'!$D$18:$D$28</c:f>
              <c:numCache>
                <c:formatCode>0%</c:formatCode>
                <c:ptCount val="11"/>
                <c:pt idx="0">
                  <c:v>4.569055036344756E-2</c:v>
                </c:pt>
                <c:pt idx="1">
                  <c:v>0.12135922330097089</c:v>
                </c:pt>
                <c:pt idx="2">
                  <c:v>0.11214953271028037</c:v>
                </c:pt>
                <c:pt idx="3">
                  <c:v>7.4635241301907962E-2</c:v>
                </c:pt>
                <c:pt idx="4">
                  <c:v>8.2687338501291979E-2</c:v>
                </c:pt>
                <c:pt idx="5">
                  <c:v>8.8888888888888878E-2</c:v>
                </c:pt>
                <c:pt idx="6">
                  <c:v>4.7700587084148816E-2</c:v>
                </c:pt>
                <c:pt idx="7">
                  <c:v>0.16078697421980997</c:v>
                </c:pt>
                <c:pt idx="8">
                  <c:v>6.8501529051987739E-2</c:v>
                </c:pt>
                <c:pt idx="9">
                  <c:v>0.10877496159754224</c:v>
                </c:pt>
                <c:pt idx="10">
                  <c:v>5.0751879699248055E-2</c:v>
                </c:pt>
              </c:numCache>
            </c:numRef>
          </c:val>
        </c:ser>
        <c:ser>
          <c:idx val="2"/>
          <c:order val="2"/>
          <c:tx>
            <c:strRef>
              <c:f>'Digitale Medien (2)'!$E$17</c:f>
              <c:strCache>
                <c:ptCount val="1"/>
                <c:pt idx="0">
                  <c:v>auf dem ganzen Törn nicht benutzt</c:v>
                </c:pt>
              </c:strCache>
            </c:strRef>
          </c:tx>
          <c:spPr>
            <a:solidFill>
              <a:srgbClr val="CC33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200" b="1">
                    <a:latin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'Digitale Medien (2)'!$A$18:$A$28</c:f>
              <c:strCache>
                <c:ptCount val="11"/>
                <c:pt idx="0">
                  <c:v>Digitaler Peilkompass</c:v>
                </c:pt>
                <c:pt idx="1">
                  <c:v>Radar mit Digitalbildschirm</c:v>
                </c:pt>
                <c:pt idx="2">
                  <c:v>Laptop mit digitaler Seekarte</c:v>
                </c:pt>
                <c:pt idx="3">
                  <c:v>AIS</c:v>
                </c:pt>
                <c:pt idx="4">
                  <c:v>Tablet mit Seekarten App</c:v>
                </c:pt>
                <c:pt idx="5">
                  <c:v>Digitaler Steuerkompass</c:v>
                </c:pt>
                <c:pt idx="6">
                  <c:v>Windeinheit am Masttopp</c:v>
                </c:pt>
                <c:pt idx="7">
                  <c:v>Autopilot</c:v>
                </c:pt>
                <c:pt idx="8">
                  <c:v>Seekartenplotter</c:v>
                </c:pt>
                <c:pt idx="9">
                  <c:v>GPS-Empfänger</c:v>
                </c:pt>
                <c:pt idx="10">
                  <c:v>Echolot</c:v>
                </c:pt>
              </c:strCache>
            </c:strRef>
          </c:cat>
          <c:val>
            <c:numRef>
              <c:f>'Digitale Medien (2)'!$E$18:$E$28</c:f>
              <c:numCache>
                <c:formatCode>0%</c:formatCode>
                <c:ptCount val="11"/>
                <c:pt idx="0">
                  <c:v>1.1422637590861888E-2</c:v>
                </c:pt>
                <c:pt idx="1">
                  <c:v>6.7421790722761596E-2</c:v>
                </c:pt>
                <c:pt idx="2">
                  <c:v>4.9844236760124602E-2</c:v>
                </c:pt>
                <c:pt idx="3">
                  <c:v>3.1986531986531987E-2</c:v>
                </c:pt>
                <c:pt idx="4">
                  <c:v>5.1679586563307491E-2</c:v>
                </c:pt>
                <c:pt idx="5">
                  <c:v>2.2222222222222223E-2</c:v>
                </c:pt>
                <c:pt idx="6">
                  <c:v>0</c:v>
                </c:pt>
                <c:pt idx="7">
                  <c:v>7.5033921302578008E-2</c:v>
                </c:pt>
                <c:pt idx="8">
                  <c:v>9.7859327217125393E-3</c:v>
                </c:pt>
                <c:pt idx="9">
                  <c:v>2.9665898617511517E-2</c:v>
                </c:pt>
                <c:pt idx="10">
                  <c:v>1.0150375939849623E-2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90653184"/>
        <c:axId val="190711296"/>
      </c:barChart>
      <c:catAx>
        <c:axId val="19065318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190711296"/>
        <c:crosses val="autoZero"/>
        <c:auto val="1"/>
        <c:lblAlgn val="ctr"/>
        <c:lblOffset val="100"/>
        <c:noMultiLvlLbl val="0"/>
      </c:catAx>
      <c:valAx>
        <c:axId val="190711296"/>
        <c:scaling>
          <c:orientation val="minMax"/>
          <c:max val="1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190653184"/>
        <c:crosses val="autoZero"/>
        <c:crossBetween val="between"/>
        <c:majorUnit val="0.2"/>
      </c:valAx>
    </c:plotArea>
    <c:legend>
      <c:legendPos val="t"/>
      <c:layout>
        <c:manualLayout>
          <c:xMode val="edge"/>
          <c:yMode val="edge"/>
          <c:x val="0.33840397044006604"/>
          <c:y val="1.1035936958826254E-2"/>
          <c:w val="0.64189036467212446"/>
          <c:h val="0.14627267772572874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 baseline="0"/>
              <a:t>Kategorien der Probleme </a:t>
            </a:r>
          </a:p>
          <a:p>
            <a:pPr>
              <a:defRPr sz="1400"/>
            </a:pPr>
            <a:r>
              <a:rPr lang="en-US" sz="1400" baseline="0"/>
              <a:t>(135 Probleme wurden von 74 Seglern berichtet) </a:t>
            </a:r>
            <a:endParaRPr lang="en-US" sz="1400"/>
          </a:p>
        </c:rich>
      </c:tx>
      <c:layout>
        <c:manualLayout>
          <c:xMode val="edge"/>
          <c:yMode val="edge"/>
          <c:x val="0.12194395346720559"/>
          <c:y val="0.1040462112037955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0168737057701872"/>
          <c:y val="0.32077547046091953"/>
          <c:w val="0.34430195774762767"/>
          <c:h val="0.5084922523653141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rgbClr val="FFCC99"/>
              </a:solidFill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explosion val="21"/>
            <c:spPr>
              <a:solidFill>
                <a:srgbClr val="C50E1F"/>
              </a:solidFill>
            </c:spPr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Lbls>
            <c:dLbl>
              <c:idx val="0"/>
              <c:layout>
                <c:manualLayout>
                  <c:x val="8.3111204803285474E-2"/>
                  <c:y val="8.266509233850682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7.599156571528598E-2"/>
                  <c:y val="2.906588106568322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6.3505837041943569E-2"/>
                  <c:y val="1.22352154399843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4.8209240067953234E-2"/>
                  <c:y val="1.3213964692769568E-3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C00000"/>
                      </a:solidFill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5.8474995361883039E-2"/>
                  <c:y val="7.278926075606913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neg.Erf.mehrfach!$N$38:$N$42</c:f>
              <c:strCache>
                <c:ptCount val="5"/>
                <c:pt idx="0">
                  <c:v>Strom-versorgung</c:v>
                </c:pt>
                <c:pt idx="1">
                  <c:v>GPS-Ungenauigkeit oder Kartenfehler</c:v>
                </c:pt>
                <c:pt idx="2">
                  <c:v>Gerätefehler</c:v>
                </c:pt>
                <c:pt idx="3">
                  <c:v>Usability</c:v>
                </c:pt>
                <c:pt idx="4">
                  <c:v>Sonstige</c:v>
                </c:pt>
              </c:strCache>
            </c:strRef>
          </c:cat>
          <c:val>
            <c:numRef>
              <c:f>neg.Erf.mehrfach!$O$38:$O$42</c:f>
              <c:numCache>
                <c:formatCode>0%</c:formatCode>
                <c:ptCount val="5"/>
                <c:pt idx="0">
                  <c:v>0.1111111111111111</c:v>
                </c:pt>
                <c:pt idx="1">
                  <c:v>0.34814814814814815</c:v>
                </c:pt>
                <c:pt idx="2">
                  <c:v>8.1481481481481488E-2</c:v>
                </c:pt>
                <c:pt idx="3">
                  <c:v>0.22222222222222221</c:v>
                </c:pt>
                <c:pt idx="4">
                  <c:v>0.23703703703703705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3107333050105745"/>
          <c:y val="0.20003543307086616"/>
          <c:w val="0.52518578521086368"/>
          <c:h val="0.6171086614173227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'Klassische Medien (2)'!$C$15</c:f>
              <c:strCache>
                <c:ptCount val="1"/>
                <c:pt idx="0">
                  <c:v>heute benutzt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200" b="1">
                    <a:latin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'Klassische Medien (2)'!$A$16:$A$25</c:f>
              <c:strCache>
                <c:ptCount val="10"/>
                <c:pt idx="0">
                  <c:v>Radar-Plotspinne auf Papier</c:v>
                </c:pt>
                <c:pt idx="1">
                  <c:v>Handlot (Blei)</c:v>
                </c:pt>
                <c:pt idx="2">
                  <c:v>Hand-Anemometer</c:v>
                </c:pt>
                <c:pt idx="3">
                  <c:v>Windbändsel an den Wanten</c:v>
                </c:pt>
                <c:pt idx="4">
                  <c:v>Mechanische Logge</c:v>
                </c:pt>
                <c:pt idx="5">
                  <c:v>Peilkompass (analog)</c:v>
                </c:pt>
                <c:pt idx="6">
                  <c:v>Windfahne am Masttopp (Verklicker/Windex)</c:v>
                </c:pt>
                <c:pt idx="7">
                  <c:v>Steuerkompass (analog)</c:v>
                </c:pt>
                <c:pt idx="8">
                  <c:v>Zirkel und Kursdreiecke/-lineal</c:v>
                </c:pt>
                <c:pt idx="9">
                  <c:v>Papierseekarten</c:v>
                </c:pt>
              </c:strCache>
            </c:strRef>
          </c:cat>
          <c:val>
            <c:numRef>
              <c:f>'Klassische Medien (2)'!$C$16:$C$25</c:f>
              <c:numCache>
                <c:formatCode>0%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8.0952380952380956E-2</c:v>
                </c:pt>
                <c:pt idx="3">
                  <c:v>0.34749034749034752</c:v>
                </c:pt>
                <c:pt idx="4">
                  <c:v>0.41939711664482315</c:v>
                </c:pt>
                <c:pt idx="5">
                  <c:v>0.17770243318707615</c:v>
                </c:pt>
                <c:pt idx="6">
                  <c:v>0.80399113082039897</c:v>
                </c:pt>
                <c:pt idx="7">
                  <c:v>0.77142857142857146</c:v>
                </c:pt>
                <c:pt idx="8">
                  <c:v>0.54177215189873418</c:v>
                </c:pt>
                <c:pt idx="9">
                  <c:v>0.77419354838709675</c:v>
                </c:pt>
              </c:numCache>
            </c:numRef>
          </c:val>
        </c:ser>
        <c:ser>
          <c:idx val="1"/>
          <c:order val="1"/>
          <c:tx>
            <c:strRef>
              <c:f>'Klassische Medien (2)'!$D$15</c:f>
              <c:strCache>
                <c:ptCount val="1"/>
                <c:pt idx="0">
                  <c:v>heute nicht, aber mindestens einmal auf dem Törn benutzt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cat>
            <c:strRef>
              <c:f>'Klassische Medien (2)'!$A$16:$A$25</c:f>
              <c:strCache>
                <c:ptCount val="10"/>
                <c:pt idx="0">
                  <c:v>Radar-Plotspinne auf Papier</c:v>
                </c:pt>
                <c:pt idx="1">
                  <c:v>Handlot (Blei)</c:v>
                </c:pt>
                <c:pt idx="2">
                  <c:v>Hand-Anemometer</c:v>
                </c:pt>
                <c:pt idx="3">
                  <c:v>Windbändsel an den Wanten</c:v>
                </c:pt>
                <c:pt idx="4">
                  <c:v>Mechanische Logge</c:v>
                </c:pt>
                <c:pt idx="5">
                  <c:v>Peilkompass (analog)</c:v>
                </c:pt>
                <c:pt idx="6">
                  <c:v>Windfahne am Masttopp (Verklicker/Windex)</c:v>
                </c:pt>
                <c:pt idx="7">
                  <c:v>Steuerkompass (analog)</c:v>
                </c:pt>
                <c:pt idx="8">
                  <c:v>Zirkel und Kursdreiecke/-lineal</c:v>
                </c:pt>
                <c:pt idx="9">
                  <c:v>Papierseekarten</c:v>
                </c:pt>
              </c:strCache>
            </c:strRef>
          </c:cat>
          <c:val>
            <c:numRef>
              <c:f>'Klassische Medien (2)'!$D$16:$D$25</c:f>
              <c:numCache>
                <c:formatCode>0%</c:formatCode>
                <c:ptCount val="10"/>
                <c:pt idx="0">
                  <c:v>0</c:v>
                </c:pt>
                <c:pt idx="1">
                  <c:v>2.4999999999999981E-2</c:v>
                </c:pt>
                <c:pt idx="2">
                  <c:v>6.0714285714285721E-2</c:v>
                </c:pt>
                <c:pt idx="3">
                  <c:v>4.6332046332046323E-2</c:v>
                </c:pt>
                <c:pt idx="4">
                  <c:v>2.6212319790301364E-2</c:v>
                </c:pt>
                <c:pt idx="5">
                  <c:v>0.21001196649381743</c:v>
                </c:pt>
                <c:pt idx="6">
                  <c:v>6.5188470066518955E-2</c:v>
                </c:pt>
                <c:pt idx="7">
                  <c:v>0.12478991596638654</c:v>
                </c:pt>
                <c:pt idx="8">
                  <c:v>0.17238204833141541</c:v>
                </c:pt>
                <c:pt idx="9">
                  <c:v>0.13600697471665221</c:v>
                </c:pt>
              </c:numCache>
            </c:numRef>
          </c:val>
        </c:ser>
        <c:ser>
          <c:idx val="2"/>
          <c:order val="2"/>
          <c:tx>
            <c:strRef>
              <c:f>'Klassische Medien (2)'!$E$15</c:f>
              <c:strCache>
                <c:ptCount val="1"/>
                <c:pt idx="0">
                  <c:v>auf dem ganzen Törn nicht benutzt</c:v>
                </c:pt>
              </c:strCache>
            </c:strRef>
          </c:tx>
          <c:spPr>
            <a:solidFill>
              <a:srgbClr val="CC33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200" b="1">
                    <a:latin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'Klassische Medien (2)'!$A$16:$A$25</c:f>
              <c:strCache>
                <c:ptCount val="10"/>
                <c:pt idx="0">
                  <c:v>Radar-Plotspinne auf Papier</c:v>
                </c:pt>
                <c:pt idx="1">
                  <c:v>Handlot (Blei)</c:v>
                </c:pt>
                <c:pt idx="2">
                  <c:v>Hand-Anemometer</c:v>
                </c:pt>
                <c:pt idx="3">
                  <c:v>Windbändsel an den Wanten</c:v>
                </c:pt>
                <c:pt idx="4">
                  <c:v>Mechanische Logge</c:v>
                </c:pt>
                <c:pt idx="5">
                  <c:v>Peilkompass (analog)</c:v>
                </c:pt>
                <c:pt idx="6">
                  <c:v>Windfahne am Masttopp (Verklicker/Windex)</c:v>
                </c:pt>
                <c:pt idx="7">
                  <c:v>Steuerkompass (analog)</c:v>
                </c:pt>
                <c:pt idx="8">
                  <c:v>Zirkel und Kursdreiecke/-lineal</c:v>
                </c:pt>
                <c:pt idx="9">
                  <c:v>Papierseekarten</c:v>
                </c:pt>
              </c:strCache>
            </c:strRef>
          </c:cat>
          <c:val>
            <c:numRef>
              <c:f>'Klassische Medien (2)'!$E$16:$E$25</c:f>
              <c:numCache>
                <c:formatCode>0%</c:formatCode>
                <c:ptCount val="10"/>
                <c:pt idx="0">
                  <c:v>4.716981132075472E-2</c:v>
                </c:pt>
                <c:pt idx="1">
                  <c:v>0.10000000000000002</c:v>
                </c:pt>
                <c:pt idx="2">
                  <c:v>0.18214285714285716</c:v>
                </c:pt>
                <c:pt idx="3">
                  <c:v>1.1583011583011584E-2</c:v>
                </c:pt>
                <c:pt idx="4">
                  <c:v>0.10484927916120579</c:v>
                </c:pt>
                <c:pt idx="5">
                  <c:v>0.35540486637415231</c:v>
                </c:pt>
                <c:pt idx="6">
                  <c:v>2.1729490022172945E-2</c:v>
                </c:pt>
                <c:pt idx="7">
                  <c:v>6.8067226890756297E-2</c:v>
                </c:pt>
                <c:pt idx="8">
                  <c:v>0.25857307249712319</c:v>
                </c:pt>
                <c:pt idx="9">
                  <c:v>6.2772449869224062E-2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90876288"/>
        <c:axId val="190882176"/>
      </c:barChart>
      <c:catAx>
        <c:axId val="19087628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190882176"/>
        <c:crosses val="autoZero"/>
        <c:auto val="1"/>
        <c:lblAlgn val="ctr"/>
        <c:lblOffset val="100"/>
        <c:noMultiLvlLbl val="0"/>
      </c:catAx>
      <c:valAx>
        <c:axId val="190882176"/>
        <c:scaling>
          <c:orientation val="minMax"/>
          <c:max val="1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190876288"/>
        <c:crosses val="autoZero"/>
        <c:crossBetween val="between"/>
        <c:majorUnit val="0.2"/>
      </c:valAx>
    </c:plotArea>
    <c:legend>
      <c:legendPos val="t"/>
      <c:layout>
        <c:manualLayout>
          <c:xMode val="edge"/>
          <c:yMode val="edge"/>
          <c:x val="0.39803602220350032"/>
          <c:y val="3.0613910761154852E-2"/>
          <c:w val="0.60033459609944528"/>
          <c:h val="0.13956955380577427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512507413293543"/>
          <c:y val="0.39435896011554272"/>
          <c:w val="0.30691900984457393"/>
          <c:h val="0.43519271668227333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10"/>
            <c:spPr>
              <a:solidFill>
                <a:srgbClr val="C00000"/>
              </a:solidFill>
            </c:spPr>
          </c:dPt>
          <c:dPt>
            <c:idx val="1"/>
            <c:bubble3D val="0"/>
            <c:explosion val="4"/>
            <c:spPr>
              <a:solidFill>
                <a:srgbClr val="FF3535"/>
              </a:solidFill>
            </c:spPr>
          </c:dPt>
          <c:dPt>
            <c:idx val="2"/>
            <c:bubble3D val="0"/>
            <c:spPr>
              <a:solidFill>
                <a:srgbClr val="008000"/>
              </a:solidFill>
            </c:spPr>
          </c:dPt>
          <c:dPt>
            <c:idx val="3"/>
            <c:bubble3D val="0"/>
            <c:spPr>
              <a:solidFill>
                <a:srgbClr val="33CC33"/>
              </a:solidFill>
            </c:spPr>
          </c:dPt>
          <c:dPt>
            <c:idx val="4"/>
            <c:bubble3D val="0"/>
            <c:spPr>
              <a:solidFill>
                <a:srgbClr val="3333CC"/>
              </a:solidFill>
            </c:spPr>
          </c:dPt>
          <c:dPt>
            <c:idx val="5"/>
            <c:bubble3D val="0"/>
            <c:spPr>
              <a:solidFill>
                <a:srgbClr val="4BACC6"/>
              </a:solidFill>
            </c:spPr>
          </c:dPt>
          <c:dPt>
            <c:idx val="6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Lbls>
            <c:dLbl>
              <c:idx val="0"/>
              <c:layout>
                <c:manualLayout>
                  <c:x val="4.4258538834711855E-2"/>
                  <c:y val="-3.8092933816778508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C00000"/>
                        </a:solidFill>
                      </a:defRPr>
                    </a:pPr>
                    <a:r>
                      <a:rPr lang="en-US" sz="1200" b="1" baseline="0" dirty="0" err="1" smtClean="0">
                        <a:solidFill>
                          <a:srgbClr val="C00000"/>
                        </a:solidFill>
                      </a:rPr>
                      <a:t>Nichts</a:t>
                    </a:r>
                    <a:r>
                      <a:rPr lang="en-US" sz="1200" b="1" baseline="0" dirty="0" smtClean="0">
                        <a:solidFill>
                          <a:srgbClr val="C00000"/>
                        </a:solidFill>
                      </a:rPr>
                      <a:t> </a:t>
                    </a:r>
                    <a:r>
                      <a:rPr lang="en-US" sz="1200" b="1" baseline="0" dirty="0" err="1" smtClean="0">
                        <a:solidFill>
                          <a:srgbClr val="C00000"/>
                        </a:solidFill>
                      </a:rPr>
                      <a:t>benutzt</a:t>
                    </a:r>
                    <a:r>
                      <a:rPr lang="en-US" sz="1200" b="1" dirty="0">
                        <a:solidFill>
                          <a:srgbClr val="C00000"/>
                        </a:solidFill>
                      </a:rPr>
                      <a:t>
6%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5.1593587241692454E-2"/>
                  <c:y val="2.7580702158976705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C00000"/>
                        </a:solidFill>
                      </a:defRPr>
                    </a:pPr>
                    <a:r>
                      <a:rPr lang="de-DE" sz="1200" dirty="0" smtClean="0">
                        <a:solidFill>
                          <a:srgbClr val="C00000"/>
                        </a:solidFill>
                      </a:rPr>
                      <a:t>keine </a:t>
                    </a:r>
                    <a:r>
                      <a:rPr lang="de-DE" sz="1200" dirty="0">
                        <a:solidFill>
                          <a:srgbClr val="C00000"/>
                        </a:solidFill>
                      </a:rPr>
                      <a:t>Eintragungen
35%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1.0752698850517247E-2"/>
                  <c:y val="3.3568178266622895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dirty="0" err="1" smtClean="0"/>
                      <a:t>Reine</a:t>
                    </a:r>
                    <a:r>
                      <a:rPr lang="en-US" sz="1200" dirty="0" smtClean="0"/>
                      <a:t> </a:t>
                    </a:r>
                    <a:r>
                      <a:rPr lang="en-US" sz="1200" dirty="0" err="1" smtClean="0"/>
                      <a:t>Plotternavigation</a:t>
                    </a:r>
                    <a:r>
                      <a:rPr lang="en-US" sz="1200" dirty="0"/>
                      <a:t>
10%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2.0428444398736798E-2"/>
                  <c:y val="2.3834515939661554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dirty="0" smtClean="0"/>
                      <a:t>Plotter </a:t>
                    </a:r>
                    <a:r>
                      <a:rPr lang="en-US" sz="1200" dirty="0" err="1" smtClean="0"/>
                      <a:t>mit</a:t>
                    </a:r>
                    <a:r>
                      <a:rPr lang="en-US" sz="1200" dirty="0" smtClean="0"/>
                      <a:t> </a:t>
                    </a:r>
                    <a:r>
                      <a:rPr lang="en-US" sz="1200" dirty="0" err="1" smtClean="0"/>
                      <a:t>Kartenabgleich</a:t>
                    </a:r>
                    <a:r>
                      <a:rPr lang="en-US" sz="1200" dirty="0"/>
                      <a:t>
28%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5.1766123514713852E-2"/>
                  <c:y val="1.7462464342707401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dirty="0" err="1" smtClean="0"/>
                      <a:t>reine</a:t>
                    </a:r>
                    <a:r>
                      <a:rPr lang="en-US" sz="1200" dirty="0" smtClean="0"/>
                      <a:t> </a:t>
                    </a:r>
                    <a:r>
                      <a:rPr lang="en-US" sz="1200" dirty="0" err="1"/>
                      <a:t>Kartennavigation</a:t>
                    </a:r>
                    <a:r>
                      <a:rPr lang="en-US" sz="1200" dirty="0"/>
                      <a:t>
6%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1.5957667916220542E-2"/>
                  <c:y val="-2.9837624029235087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dirty="0" err="1" smtClean="0"/>
                      <a:t>Karten</a:t>
                    </a:r>
                    <a:r>
                      <a:rPr lang="en-US" sz="1200" dirty="0" smtClean="0"/>
                      <a:t> </a:t>
                    </a:r>
                    <a:r>
                      <a:rPr lang="en-US" sz="1200" dirty="0" err="1" smtClean="0"/>
                      <a:t>mit</a:t>
                    </a:r>
                    <a:r>
                      <a:rPr lang="en-US" sz="1200" dirty="0" smtClean="0"/>
                      <a:t> </a:t>
                    </a:r>
                    <a:r>
                      <a:rPr lang="en-US" sz="1200" dirty="0" err="1"/>
                      <a:t>Plotterabgleich</a:t>
                    </a:r>
                    <a:r>
                      <a:rPr lang="en-US" sz="1200" dirty="0"/>
                      <a:t>
15%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7.4467258722964669E-2"/>
                  <c:y val="-1.81377815560904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Karten- und</a:t>
                    </a:r>
                    <a:r>
                      <a:rPr lang="en-US" baseline="0"/>
                      <a:t> </a:t>
                    </a:r>
                    <a:r>
                      <a:rPr lang="en-US"/>
                      <a:t>Plotternavigation
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Papier_Plotter!$H$50:$H$55</c:f>
              <c:strCache>
                <c:ptCount val="6"/>
                <c:pt idx="0">
                  <c:v>weder Plotter noch Karten benutzt</c:v>
                </c:pt>
                <c:pt idx="1">
                  <c:v>Plotter / Karten nur betrachtet, keine Eintragungen</c:v>
                </c:pt>
                <c:pt idx="2">
                  <c:v>ausschließlich Plotternavigation</c:v>
                </c:pt>
                <c:pt idx="3">
                  <c:v>Plotternavigation, Kartenabgleich</c:v>
                </c:pt>
                <c:pt idx="4">
                  <c:v>ausschließlich Kartennavigation</c:v>
                </c:pt>
                <c:pt idx="5">
                  <c:v>Kartennavigation, Plotterabgleich</c:v>
                </c:pt>
              </c:strCache>
            </c:strRef>
          </c:cat>
          <c:val>
            <c:numRef>
              <c:f>Papier_Plotter!$J$50:$J$55</c:f>
              <c:numCache>
                <c:formatCode>0%</c:formatCode>
                <c:ptCount val="6"/>
                <c:pt idx="0">
                  <c:v>5.7692307692307696E-2</c:v>
                </c:pt>
                <c:pt idx="1">
                  <c:v>0.34615384615384615</c:v>
                </c:pt>
                <c:pt idx="2">
                  <c:v>0.10576923076923077</c:v>
                </c:pt>
                <c:pt idx="3">
                  <c:v>0.27884615384615385</c:v>
                </c:pt>
                <c:pt idx="4">
                  <c:v>5.7692307692307696E-2</c:v>
                </c:pt>
                <c:pt idx="5">
                  <c:v>0.15384615384615385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193786548969306"/>
          <c:y val="0.2758844488919806"/>
          <c:w val="0.38945946241663382"/>
          <c:h val="0.51053047349894276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8"/>
            <c:spPr>
              <a:solidFill>
                <a:srgbClr val="C00000"/>
              </a:solidFill>
            </c:spPr>
          </c:dPt>
          <c:dPt>
            <c:idx val="1"/>
            <c:bubble3D val="0"/>
            <c:spPr>
              <a:solidFill>
                <a:srgbClr val="FF3535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33CC33"/>
              </a:solidFill>
            </c:spPr>
          </c:dPt>
          <c:dPt>
            <c:idx val="4"/>
            <c:bubble3D val="0"/>
            <c:spPr>
              <a:solidFill>
                <a:srgbClr val="008000"/>
              </a:solidFill>
            </c:spPr>
          </c:dPt>
          <c:dPt>
            <c:idx val="5"/>
            <c:bubble3D val="0"/>
            <c:spPr>
              <a:solidFill>
                <a:srgbClr val="003300"/>
              </a:solidFill>
            </c:spPr>
          </c:dPt>
          <c:dLbls>
            <c:dLbl>
              <c:idx val="0"/>
              <c:layout>
                <c:manualLayout>
                  <c:x val="2.1087224330555949E-2"/>
                  <c:y val="-1.7564834747965906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C00000"/>
                        </a:solidFill>
                      </a:defRPr>
                    </a:pPr>
                    <a:r>
                      <a:rPr lang="en-US" b="1" dirty="0" err="1" smtClean="0">
                        <a:solidFill>
                          <a:srgbClr val="C00000"/>
                        </a:solidFill>
                      </a:rPr>
                      <a:t>ausgeschaltet</a:t>
                    </a:r>
                    <a:r>
                      <a:rPr lang="en-US" b="1" dirty="0">
                        <a:solidFill>
                          <a:srgbClr val="C00000"/>
                        </a:solidFill>
                      </a:rPr>
                      <a:t>
9%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6.263508600054539E-2"/>
                  <c:y val="0.10607373703550263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C00000"/>
                        </a:solidFill>
                      </a:defRPr>
                    </a:pPr>
                    <a:r>
                      <a:rPr lang="en-US" sz="1200" b="1" dirty="0" err="1" smtClean="0">
                        <a:solidFill>
                          <a:srgbClr val="C00000"/>
                        </a:solidFill>
                      </a:rPr>
                      <a:t>keine</a:t>
                    </a:r>
                    <a:r>
                      <a:rPr lang="en-US" sz="1200" b="1" dirty="0" smtClean="0">
                        <a:solidFill>
                          <a:srgbClr val="C00000"/>
                        </a:solidFill>
                      </a:rPr>
                      <a:t> </a:t>
                    </a:r>
                    <a:r>
                      <a:rPr lang="en-US" sz="1200" b="1" dirty="0" err="1">
                        <a:solidFill>
                          <a:srgbClr val="C00000"/>
                        </a:solidFill>
                      </a:rPr>
                      <a:t>Einträge</a:t>
                    </a:r>
                    <a:r>
                      <a:rPr lang="en-US" sz="1200" b="1" dirty="0">
                        <a:solidFill>
                          <a:srgbClr val="C00000"/>
                        </a:solidFill>
                      </a:rPr>
                      <a:t>
35%</a:t>
                    </a:r>
                    <a:endParaRPr lang="en-US" b="1" dirty="0">
                      <a:solidFill>
                        <a:srgbClr val="C0000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6.4322959522253281E-2"/>
                  <c:y val="3.4998808095247982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0" dirty="0" err="1" smtClean="0"/>
                      <a:t>Unterwegs</a:t>
                    </a:r>
                    <a:r>
                      <a:rPr lang="en-US" sz="1200" b="0" dirty="0" smtClean="0"/>
                      <a:t> je 1 WP</a:t>
                    </a:r>
                    <a:r>
                      <a:rPr lang="en-US" sz="1200" b="0" dirty="0"/>
                      <a:t>
</a:t>
                    </a:r>
                    <a:r>
                      <a:rPr lang="en-US" sz="1200" b="0" dirty="0" smtClean="0"/>
                      <a:t> 13</a:t>
                    </a:r>
                    <a:r>
                      <a:rPr lang="en-US" sz="1200" b="0" dirty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3563934072684736"/>
                  <c:y val="5.444352986096025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0" dirty="0" err="1" smtClean="0"/>
                      <a:t>Vor</a:t>
                    </a:r>
                    <a:r>
                      <a:rPr lang="en-US" sz="1200" b="0" dirty="0" smtClean="0"/>
                      <a:t> </a:t>
                    </a:r>
                    <a:r>
                      <a:rPr lang="en-US" sz="1200" b="0" dirty="0" err="1" smtClean="0"/>
                      <a:t>Fahrt</a:t>
                    </a:r>
                    <a:r>
                      <a:rPr lang="en-US" sz="1200" b="0" dirty="0" smtClean="0"/>
                      <a:t> </a:t>
                    </a:r>
                    <a:r>
                      <a:rPr lang="en-US" sz="1200" b="0" dirty="0" err="1" smtClean="0"/>
                      <a:t>mehrere</a:t>
                    </a:r>
                    <a:r>
                      <a:rPr lang="en-US" sz="1200" b="0" dirty="0" smtClean="0"/>
                      <a:t> WP</a:t>
                    </a:r>
                    <a:r>
                      <a:rPr lang="en-US" sz="1200" b="0" dirty="0"/>
                      <a:t>
7%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7.1233280631931337E-2"/>
                  <c:y val="1.2359234394640123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0" dirty="0" err="1" smtClean="0"/>
                      <a:t>Vor</a:t>
                    </a:r>
                    <a:r>
                      <a:rPr lang="en-US" sz="1200" b="0" dirty="0" smtClean="0"/>
                      <a:t> </a:t>
                    </a:r>
                    <a:r>
                      <a:rPr lang="en-US" sz="1200" b="0" dirty="0" err="1" smtClean="0"/>
                      <a:t>Fahrt</a:t>
                    </a:r>
                    <a:r>
                      <a:rPr lang="en-US" sz="1200" b="0" dirty="0" smtClean="0"/>
                      <a:t> </a:t>
                    </a:r>
                    <a:r>
                      <a:rPr lang="en-US" sz="1200" b="0" dirty="0" err="1" smtClean="0"/>
                      <a:t>mehrere</a:t>
                    </a:r>
                    <a:r>
                      <a:rPr lang="en-US" sz="1200" b="0" dirty="0" smtClean="0"/>
                      <a:t> WP + Route</a:t>
                    </a:r>
                    <a:r>
                      <a:rPr lang="en-US" sz="1200" b="0" dirty="0"/>
                      <a:t>
35%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8.1476498375585488E-2"/>
                  <c:y val="-5.284448023119827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0"/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Papier_Plotter!$H$3:$H$8</c:f>
              <c:strCache>
                <c:ptCount val="6"/>
                <c:pt idx="0">
                  <c:v>gar nicht (ausgeschaltet)</c:v>
                </c:pt>
                <c:pt idx="1">
                  <c:v>Betrachtung, keine Einträge</c:v>
                </c:pt>
                <c:pt idx="2">
                  <c:v>Eintrag einzelner WP während Fahrt</c:v>
                </c:pt>
                <c:pt idx="3">
                  <c:v>Eintrag mehrerer WP vor und während Fahrt</c:v>
                </c:pt>
                <c:pt idx="4">
                  <c:v>Eintrag von WP und Route vor und während Fahrt</c:v>
                </c:pt>
                <c:pt idx="5">
                  <c:v>Autorouting</c:v>
                </c:pt>
              </c:strCache>
            </c:strRef>
          </c:cat>
          <c:val>
            <c:numRef>
              <c:f>Papier_Plotter!$I$3:$I$8</c:f>
              <c:numCache>
                <c:formatCode>0%</c:formatCode>
                <c:ptCount val="6"/>
                <c:pt idx="0">
                  <c:v>8.4507042253521125E-2</c:v>
                </c:pt>
                <c:pt idx="1">
                  <c:v>0.352112676056338</c:v>
                </c:pt>
                <c:pt idx="2">
                  <c:v>0.12676056338028169</c:v>
                </c:pt>
                <c:pt idx="3">
                  <c:v>7.0422535211267609E-2</c:v>
                </c:pt>
                <c:pt idx="4">
                  <c:v>0.352112676056338</c:v>
                </c:pt>
                <c:pt idx="5">
                  <c:v>1.4084507042253521E-2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[anemos_ausrichtung.xlsx]Ausrichtung!PivotTable1</c:name>
    <c:fmtId val="-1"/>
  </c:pivotSource>
  <c:chart>
    <c:title>
      <c:tx>
        <c:rich>
          <a:bodyPr/>
          <a:lstStyle/>
          <a:p>
            <a:pPr>
              <a:defRPr sz="1400"/>
            </a:pPr>
            <a:r>
              <a:rPr lang="de-DE"/>
              <a:t>Darstellung Kartenplotter</a:t>
            </a:r>
          </a:p>
        </c:rich>
      </c:tx>
      <c:layout>
        <c:manualLayout>
          <c:xMode val="edge"/>
          <c:yMode val="edge"/>
          <c:x val="0.33234196215669121"/>
          <c:y val="6.2356726107250682E-2"/>
        </c:manualLayout>
      </c:layout>
      <c:overlay val="0"/>
    </c:title>
    <c:autoTitleDeleted val="0"/>
    <c:pivotFmts>
      <c:pivotFmt>
        <c:idx val="0"/>
        <c:spPr>
          <a:solidFill>
            <a:srgbClr val="4F81BD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2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  <c:spPr>
          <a:solidFill>
            <a:sysClr val="window" lastClr="FFFFFF">
              <a:lumMod val="75000"/>
            </a:sysClr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2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"/>
        <c:spPr>
          <a:solidFill>
            <a:srgbClr val="9BBB59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2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3"/>
        <c:spPr>
          <a:solidFill>
            <a:srgbClr val="4F81BD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4"/>
        <c:spPr>
          <a:solidFill>
            <a:sysClr val="window" lastClr="FFFFFF">
              <a:lumMod val="75000"/>
            </a:sys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"/>
        <c:spPr>
          <a:solidFill>
            <a:srgbClr val="0070C0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dLbl>
          <c:idx val="0"/>
          <c:tx>
            <c:rich>
              <a:bodyPr/>
              <a:lstStyle/>
              <a:p>
                <a:r>
                  <a:t>Text hinzufügen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6"/>
        <c:spPr>
          <a:solidFill>
            <a:srgbClr val="9BBB59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</c:pivotFmt>
      <c:pivotFmt>
        <c:idx val="7"/>
        <c:spPr>
          <a:solidFill>
            <a:srgbClr val="9BBB59">
              <a:lumMod val="40000"/>
              <a:lumOff val="60000"/>
            </a:srgb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</c:pivotFmt>
      <c:pivotFmt>
        <c:idx val="8"/>
        <c:spPr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</c:pivotFmt>
      <c:pivotFmt>
        <c:idx val="9"/>
        <c:spPr>
          <a:solidFill>
            <a:srgbClr val="4F81BD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0"/>
        <c:spPr>
          <a:solidFill>
            <a:srgbClr val="9BBB59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</c:pivotFmt>
      <c:pivotFmt>
        <c:idx val="11"/>
        <c:spPr>
          <a:solidFill>
            <a:srgbClr val="0070C0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dLbl>
          <c:idx val="0"/>
          <c:tx>
            <c:rich>
              <a:bodyPr/>
              <a:lstStyle/>
              <a:p>
                <a:r>
                  <a:rPr lang="en-US"/>
                  <a:t>19%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2"/>
        <c:spPr>
          <a:solidFill>
            <a:sysClr val="window" lastClr="FFFFFF">
              <a:lumMod val="75000"/>
            </a:sys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3"/>
        <c:spPr>
          <a:solidFill>
            <a:srgbClr val="9BBB59">
              <a:lumMod val="40000"/>
              <a:lumOff val="60000"/>
            </a:srgb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</c:pivotFmt>
      <c:pivotFmt>
        <c:idx val="14"/>
        <c:spPr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</c:pivotFmt>
      <c:pivotFmt>
        <c:idx val="15"/>
        <c:spPr>
          <a:solidFill>
            <a:srgbClr val="4F81BD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6"/>
        <c:spPr>
          <a:solidFill>
            <a:srgbClr val="9BBB59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</c:pivotFmt>
      <c:pivotFmt>
        <c:idx val="17"/>
        <c:spPr>
          <a:solidFill>
            <a:srgbClr val="0070C0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dLbl>
          <c:idx val="0"/>
          <c:tx>
            <c:rich>
              <a:bodyPr/>
              <a:lstStyle/>
              <a:p>
                <a:r>
                  <a:rPr lang="en-US"/>
                  <a:t>19%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8"/>
        <c:spPr>
          <a:solidFill>
            <a:sysClr val="window" lastClr="FFFFFF">
              <a:lumMod val="75000"/>
            </a:sys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9"/>
        <c:spPr>
          <a:solidFill>
            <a:srgbClr val="9BBB59">
              <a:lumMod val="40000"/>
              <a:lumOff val="60000"/>
            </a:srgb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</c:pivotFmt>
      <c:pivotFmt>
        <c:idx val="20"/>
        <c:spPr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</c:pivotFmt>
      <c:pivotFmt>
        <c:idx val="21"/>
        <c:spPr>
          <a:solidFill>
            <a:srgbClr val="4F81BD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2"/>
        <c:spPr>
          <a:solidFill>
            <a:srgbClr val="9BBB59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</c:pivotFmt>
      <c:pivotFmt>
        <c:idx val="23"/>
        <c:spPr>
          <a:solidFill>
            <a:srgbClr val="0070C0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dLbl>
          <c:idx val="0"/>
          <c:tx>
            <c:rich>
              <a:bodyPr/>
              <a:lstStyle/>
              <a:p>
                <a:r>
                  <a:rPr lang="en-US"/>
                  <a:t>19%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4"/>
        <c:spPr>
          <a:solidFill>
            <a:sysClr val="window" lastClr="FFFFFF">
              <a:lumMod val="75000"/>
            </a:sys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5"/>
        <c:spPr>
          <a:solidFill>
            <a:srgbClr val="9BBB59">
              <a:lumMod val="40000"/>
              <a:lumOff val="60000"/>
            </a:srgb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</c:pivotFmt>
      <c:pivotFmt>
        <c:idx val="26"/>
        <c:spPr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</c:pivotFmt>
    </c:pivotFmts>
    <c:plotArea>
      <c:layout>
        <c:manualLayout>
          <c:layoutTarget val="inner"/>
          <c:xMode val="edge"/>
          <c:yMode val="edge"/>
          <c:x val="0.14892885938277323"/>
          <c:y val="0.28592970586052141"/>
          <c:w val="0.58742216046523599"/>
          <c:h val="0.522809593635743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Ausrichtung!$B$3:$B$4</c:f>
              <c:strCache>
                <c:ptCount val="1"/>
                <c:pt idx="0">
                  <c:v>Schiff fest (57%)</c:v>
                </c:pt>
              </c:strCache>
            </c:strRef>
          </c:tx>
          <c:spPr>
            <a:solidFill>
              <a:srgbClr val="4F81B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BBB59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Ausrichtung!$A$5:$A$7</c:f>
              <c:strCache>
                <c:ptCount val="2"/>
                <c:pt idx="0">
                  <c:v>north up (76%)</c:v>
                </c:pt>
                <c:pt idx="1">
                  <c:v>course up (24%)</c:v>
                </c:pt>
              </c:strCache>
            </c:strRef>
          </c:cat>
          <c:val>
            <c:numRef>
              <c:f>Ausrichtung!$B$5:$B$7</c:f>
              <c:numCache>
                <c:formatCode>0%</c:formatCode>
                <c:ptCount val="2"/>
                <c:pt idx="0">
                  <c:v>0.38157894736842107</c:v>
                </c:pt>
                <c:pt idx="1">
                  <c:v>0.18421052631578946</c:v>
                </c:pt>
              </c:numCache>
            </c:numRef>
          </c:val>
        </c:ser>
        <c:ser>
          <c:idx val="1"/>
          <c:order val="1"/>
          <c:tx>
            <c:strRef>
              <c:f>Ausrichtung!$C$3:$C$4</c:f>
              <c:strCache>
                <c:ptCount val="1"/>
                <c:pt idx="0">
                  <c:v>Karte fest (43%)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BBB59">
                  <a:lumMod val="40000"/>
                  <a:lumOff val="60000"/>
                </a:srgbClr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</c:spPr>
          </c:dPt>
          <c:dLbls>
            <c:txPr>
              <a:bodyPr/>
              <a:lstStyle/>
              <a:p>
                <a:pPr>
                  <a:defRPr sz="1400" b="1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Ausrichtung!$A$5:$A$7</c:f>
              <c:strCache>
                <c:ptCount val="2"/>
                <c:pt idx="0">
                  <c:v>north up (76%)</c:v>
                </c:pt>
                <c:pt idx="1">
                  <c:v>course up (24%)</c:v>
                </c:pt>
              </c:strCache>
            </c:strRef>
          </c:cat>
          <c:val>
            <c:numRef>
              <c:f>Ausrichtung!$C$5:$C$7</c:f>
              <c:numCache>
                <c:formatCode>0%</c:formatCode>
                <c:ptCount val="2"/>
                <c:pt idx="0">
                  <c:v>0.38157894736842107</c:v>
                </c:pt>
                <c:pt idx="1">
                  <c:v>5.2631578947368418E-2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41904256"/>
        <c:axId val="241930624"/>
      </c:barChart>
      <c:catAx>
        <c:axId val="241904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anchor="b" anchorCtr="1"/>
          <a:lstStyle/>
          <a:p>
            <a:pPr>
              <a:defRPr sz="1200"/>
            </a:pPr>
            <a:endParaRPr lang="de-DE"/>
          </a:p>
        </c:txPr>
        <c:crossAx val="241930624"/>
        <c:crosses val="autoZero"/>
        <c:auto val="1"/>
        <c:lblAlgn val="ctr"/>
        <c:lblOffset val="100"/>
        <c:noMultiLvlLbl val="0"/>
      </c:catAx>
      <c:valAx>
        <c:axId val="241930624"/>
        <c:scaling>
          <c:orientation val="minMax"/>
          <c:min val="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241904256"/>
        <c:crosses val="autoZero"/>
        <c:crossBetween val="between"/>
        <c:majorUnit val="0.1"/>
      </c:valAx>
    </c:plotArea>
    <c:legend>
      <c:legendPos val="r"/>
      <c:layout>
        <c:manualLayout>
          <c:xMode val="edge"/>
          <c:yMode val="edge"/>
          <c:x val="0.77850574712643683"/>
          <c:y val="0.42784519582111052"/>
          <c:w val="0.20521530105766483"/>
          <c:h val="0.16144522289044577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  <c:extLst>
    <c:ext xmlns:c14="http://schemas.microsoft.com/office/drawing/2007/8/2/chart" uri="{781A3756-C4B2-4CAC-9D66-4F8BD8637D16}">
      <c14:pivotOptions>
        <c14:dropZoneSeries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Probleme  / Gefahren / Fehler</a:t>
            </a:r>
          </a:p>
        </c:rich>
      </c:tx>
      <c:layout>
        <c:manualLayout>
          <c:xMode val="edge"/>
          <c:yMode val="edge"/>
          <c:x val="0.25971173596442015"/>
          <c:y val="5.438274501994483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2131929021692799"/>
          <c:y val="0.29418263468511524"/>
          <c:w val="0.40965916067805325"/>
          <c:h val="0.510196167675572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2"/>
            <c:bubble3D val="0"/>
            <c:explosion val="13"/>
            <c:spPr>
              <a:solidFill>
                <a:schemeClr val="accent2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neg.Erf.mehrfach!$Q$46:$Q$48</c:f>
              <c:strCache>
                <c:ptCount val="3"/>
                <c:pt idx="0">
                  <c:v>nein, keine</c:v>
                </c:pt>
                <c:pt idx="1">
                  <c:v>ja, folgenlose</c:v>
                </c:pt>
                <c:pt idx="2">
                  <c:v>ja, Grundberührung / Kollision mit Tonne</c:v>
                </c:pt>
              </c:strCache>
            </c:strRef>
          </c:cat>
          <c:val>
            <c:numRef>
              <c:f>neg.Erf.mehrfach!$R$46:$R$48</c:f>
              <c:numCache>
                <c:formatCode>General</c:formatCode>
                <c:ptCount val="3"/>
                <c:pt idx="0">
                  <c:v>30</c:v>
                </c:pt>
                <c:pt idx="1">
                  <c:v>70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l"/>
      <c:legendEntry>
        <c:idx val="2"/>
        <c:txPr>
          <a:bodyPr/>
          <a:lstStyle/>
          <a:p>
            <a:pPr>
              <a:defRPr sz="1200" b="1">
                <a:solidFill>
                  <a:srgbClr val="C00000"/>
                </a:solidFill>
              </a:defRPr>
            </a:pPr>
            <a:endParaRPr lang="de-DE"/>
          </a:p>
        </c:txPr>
      </c:legendEntry>
      <c:layout>
        <c:manualLayout>
          <c:xMode val="edge"/>
          <c:yMode val="edge"/>
          <c:x val="9.0195360295052453E-3"/>
          <c:y val="0.43925118631344184"/>
          <c:w val="0.42008514648469863"/>
          <c:h val="0.29877414167159738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 baseline="0"/>
              <a:t>Kategorien der Probleme </a:t>
            </a:r>
          </a:p>
          <a:p>
            <a:pPr>
              <a:defRPr sz="1400"/>
            </a:pPr>
            <a:r>
              <a:rPr lang="en-US" sz="1400" baseline="0"/>
              <a:t>(135 Probleme wurden von 74 Seglern berichtet) </a:t>
            </a:r>
            <a:endParaRPr lang="en-US" sz="1400"/>
          </a:p>
        </c:rich>
      </c:tx>
      <c:layout>
        <c:manualLayout>
          <c:xMode val="edge"/>
          <c:yMode val="edge"/>
          <c:x val="0.12194395346720559"/>
          <c:y val="0.1040462112037955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0168737057701872"/>
          <c:y val="0.32077547046091953"/>
          <c:w val="0.34430195774762767"/>
          <c:h val="0.5084922523653141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rgbClr val="FFCC99"/>
              </a:solidFill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Lbls>
            <c:dLbl>
              <c:idx val="0"/>
              <c:layout>
                <c:manualLayout>
                  <c:x val="8.3111204803285474E-2"/>
                  <c:y val="8.266509233850682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7.599156571528598E-2"/>
                  <c:y val="2.906588106568322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6.3505837041943569E-2"/>
                  <c:y val="1.22352154399843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4.8209240067953234E-2"/>
                  <c:y val="1.3213964692769568E-3"/>
                </c:manualLayout>
              </c:layout>
              <c:spPr/>
              <c:txPr>
                <a:bodyPr/>
                <a:lstStyle/>
                <a:p>
                  <a:pPr>
                    <a:defRPr sz="1200" b="0">
                      <a:solidFill>
                        <a:schemeClr val="tx1"/>
                      </a:solidFill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5.8474995361883039E-2"/>
                  <c:y val="7.278926075606913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neg.Erf.mehrfach!$N$38:$N$42</c:f>
              <c:strCache>
                <c:ptCount val="5"/>
                <c:pt idx="0">
                  <c:v>Strom-versorgung</c:v>
                </c:pt>
                <c:pt idx="1">
                  <c:v>GPS-Ungenauigkeit oder Kartenfehler</c:v>
                </c:pt>
                <c:pt idx="2">
                  <c:v>Gerätefehler</c:v>
                </c:pt>
                <c:pt idx="3">
                  <c:v>Usability</c:v>
                </c:pt>
                <c:pt idx="4">
                  <c:v>Sonstige</c:v>
                </c:pt>
              </c:strCache>
            </c:strRef>
          </c:cat>
          <c:val>
            <c:numRef>
              <c:f>neg.Erf.mehrfach!$O$38:$O$42</c:f>
              <c:numCache>
                <c:formatCode>0%</c:formatCode>
                <c:ptCount val="5"/>
                <c:pt idx="0">
                  <c:v>0.1111111111111111</c:v>
                </c:pt>
                <c:pt idx="1">
                  <c:v>0.34814814814814815</c:v>
                </c:pt>
                <c:pt idx="2">
                  <c:v>8.1481481481481488E-2</c:v>
                </c:pt>
                <c:pt idx="3">
                  <c:v>0.22222222222222221</c:v>
                </c:pt>
                <c:pt idx="4">
                  <c:v>0.23703703703703705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109629682739529"/>
          <c:y val="0.17355282189892346"/>
          <c:w val="0.38108689922010425"/>
          <c:h val="0.71799434151771913"/>
        </c:manualLayout>
      </c:layout>
      <c:pieChart>
        <c:varyColors val="1"/>
        <c:ser>
          <c:idx val="0"/>
          <c:order val="0"/>
          <c:explosion val="1"/>
          <c:dPt>
            <c:idx val="0"/>
            <c:bubble3D val="0"/>
            <c:explosion val="0"/>
            <c:spPr>
              <a:solidFill>
                <a:schemeClr val="accent3"/>
              </a:solidFill>
            </c:spPr>
          </c:dPt>
          <c:dPt>
            <c:idx val="1"/>
            <c:bubble3D val="0"/>
            <c:spPr>
              <a:solidFill>
                <a:srgbClr val="FF9900"/>
              </a:solidFill>
            </c:spPr>
          </c:dPt>
          <c:dPt>
            <c:idx val="2"/>
            <c:bubble3D val="0"/>
            <c:spPr>
              <a:solidFill>
                <a:srgbClr val="C00000"/>
              </a:solidFill>
            </c:spPr>
          </c:dPt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Meinung!$F$2:$F$4</c:f>
              <c:strCache>
                <c:ptCount val="3"/>
                <c:pt idx="0">
                  <c:v>positive Entwicklung                          -einfacher                                                 -bessere Situation Awareness</c:v>
                </c:pt>
                <c:pt idx="1">
                  <c:v>teils - teils                                             -hilfreiche Ergänzung                            -kein Ersatz</c:v>
                </c:pt>
                <c:pt idx="2">
                  <c:v>negative Entwicklung                            -unzuverlässig/stromabhängig           -schlechtere Situation Awareness</c:v>
                </c:pt>
              </c:strCache>
            </c:strRef>
          </c:cat>
          <c:val>
            <c:numRef>
              <c:f>Meinung!$G$2:$G$4</c:f>
              <c:numCache>
                <c:formatCode>0%</c:formatCode>
                <c:ptCount val="3"/>
                <c:pt idx="0">
                  <c:v>0.28409090909090912</c:v>
                </c:pt>
                <c:pt idx="1">
                  <c:v>0.43181818181818182</c:v>
                </c:pt>
                <c:pt idx="2">
                  <c:v>0.28409090909090912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5517013913083868"/>
          <c:y val="0.16617140354465137"/>
          <c:w val="0.43210972522240032"/>
          <c:h val="0.7057151352828761"/>
        </c:manualLayout>
      </c:layout>
      <c:overlay val="0"/>
      <c:txPr>
        <a:bodyPr/>
        <a:lstStyle/>
        <a:p>
          <a:pPr>
            <a:defRPr sz="1400" b="0">
              <a:latin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Probleme  / Gefahren / Fehler</a:t>
            </a:r>
          </a:p>
        </c:rich>
      </c:tx>
      <c:layout>
        <c:manualLayout>
          <c:xMode val="edge"/>
          <c:yMode val="edge"/>
          <c:x val="0.25971173596442015"/>
          <c:y val="5.438274501994483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2131929021692799"/>
          <c:y val="0.29418263468511524"/>
          <c:w val="0.40965916067805325"/>
          <c:h val="0.510196167675572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2"/>
            <c:bubble3D val="0"/>
            <c:explosion val="13"/>
            <c:spPr>
              <a:solidFill>
                <a:schemeClr val="accent2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neg.Erf.mehrfach!$Q$46:$Q$48</c:f>
              <c:strCache>
                <c:ptCount val="3"/>
                <c:pt idx="0">
                  <c:v>nein, keine</c:v>
                </c:pt>
                <c:pt idx="1">
                  <c:v>ja, folgenlose</c:v>
                </c:pt>
                <c:pt idx="2">
                  <c:v>ja, Grundberührung / Kollision mit Tonne</c:v>
                </c:pt>
              </c:strCache>
            </c:strRef>
          </c:cat>
          <c:val>
            <c:numRef>
              <c:f>neg.Erf.mehrfach!$R$46:$R$48</c:f>
              <c:numCache>
                <c:formatCode>General</c:formatCode>
                <c:ptCount val="3"/>
                <c:pt idx="0">
                  <c:v>30</c:v>
                </c:pt>
                <c:pt idx="1">
                  <c:v>70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l"/>
      <c:legendEntry>
        <c:idx val="2"/>
        <c:txPr>
          <a:bodyPr/>
          <a:lstStyle/>
          <a:p>
            <a:pPr>
              <a:defRPr sz="1200" b="1">
                <a:solidFill>
                  <a:srgbClr val="C00000"/>
                </a:solidFill>
              </a:defRPr>
            </a:pPr>
            <a:endParaRPr lang="de-DE"/>
          </a:p>
        </c:txPr>
      </c:legendEntry>
      <c:layout>
        <c:manualLayout>
          <c:xMode val="edge"/>
          <c:yMode val="edge"/>
          <c:x val="9.0195360295052453E-3"/>
          <c:y val="0.43925118631344184"/>
          <c:w val="0.42008514648469863"/>
          <c:h val="0.29877414167159738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B41189-4C9B-4AF8-9617-3ED0FE032FC6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F2C0245-F532-4F2C-B9E5-0BF3BF103160}">
      <dgm:prSet phldrT="[Text]" custT="1"/>
      <dgm:spPr>
        <a:xfrm>
          <a:off x="1366544" y="0"/>
          <a:ext cx="3805540" cy="1146371"/>
        </a:xfr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Nutzungsgewohnheiten und -erfahrungen: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Befragung von 114 Sportschiffern in 16 Ostseehäfen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E8A4AC47-33E6-463A-96C8-2CD83E74D844}" type="parTrans" cxnId="{6751E8D0-C28B-4758-9091-40B4C473FED3}">
      <dgm:prSet/>
      <dgm:spPr/>
      <dgm:t>
        <a:bodyPr/>
        <a:lstStyle/>
        <a:p>
          <a:endParaRPr lang="de-DE" sz="1200" b="0">
            <a:latin typeface="+mn-lt"/>
          </a:endParaRPr>
        </a:p>
      </dgm:t>
    </dgm:pt>
    <dgm:pt modelId="{976963ED-7781-443E-AF80-ABCACC630013}" type="sibTrans" cxnId="{6751E8D0-C28B-4758-9091-40B4C473FED3}">
      <dgm:prSet/>
      <dgm:spPr/>
      <dgm:t>
        <a:bodyPr/>
        <a:lstStyle/>
        <a:p>
          <a:endParaRPr lang="de-DE" sz="1200" b="0">
            <a:latin typeface="+mn-lt"/>
          </a:endParaRPr>
        </a:p>
      </dgm:t>
    </dgm:pt>
    <dgm:pt modelId="{19BC8B33-E331-49B1-B953-AEAA08941045}">
      <dgm:prSet custT="1"/>
      <dgm:spPr>
        <a:solidFill>
          <a:srgbClr val="D8E4BC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Explorativer Expertentest</a:t>
          </a:r>
          <a:b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 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-Studenten mit 3 Geräten 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E6D60FB-A19B-44D1-8A5A-215BA0F13F8E}" type="parTrans" cxnId="{9A363CEC-F822-477A-89F2-726DA6D3A0EB}">
      <dgm:prSet/>
      <dgm:spPr/>
      <dgm:t>
        <a:bodyPr/>
        <a:lstStyle/>
        <a:p>
          <a:endParaRPr lang="de-DE" b="0"/>
        </a:p>
      </dgm:t>
    </dgm:pt>
    <dgm:pt modelId="{895982B6-A44A-444C-81FA-5D98B2D9B6B0}" type="sibTrans" cxnId="{9A363CEC-F822-477A-89F2-726DA6D3A0EB}">
      <dgm:prSet/>
      <dgm:spPr/>
      <dgm:t>
        <a:bodyPr/>
        <a:lstStyle/>
        <a:p>
          <a:endParaRPr lang="de-DE" b="0"/>
        </a:p>
      </dgm:t>
    </dgm:pt>
    <dgm:pt modelId="{C69B7AB1-F38F-46F2-8593-31E2932FDFFE}">
      <dgm:prSet custT="1"/>
      <dgm:spPr>
        <a:solidFill>
          <a:srgbClr val="F2DADA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Segeln und Navigieren mit klassischen versus digitalen Medien: Pilotexperimente auf See:  </a:t>
          </a:r>
          <a:b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-Studenten + Skipperin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AAB2DAC-CFC1-4BA2-918B-637E716A81D3}" type="parTrans" cxnId="{85EA1AD9-C537-40CD-8B07-C3DB5C73E5F0}">
      <dgm:prSet/>
      <dgm:spPr/>
      <dgm:t>
        <a:bodyPr/>
        <a:lstStyle/>
        <a:p>
          <a:endParaRPr lang="de-DE" b="0"/>
        </a:p>
      </dgm:t>
    </dgm:pt>
    <dgm:pt modelId="{16480F4D-21C6-4875-81B0-A6C7DF1AFA21}" type="sibTrans" cxnId="{85EA1AD9-C537-40CD-8B07-C3DB5C73E5F0}">
      <dgm:prSet/>
      <dgm:spPr/>
      <dgm:t>
        <a:bodyPr/>
        <a:lstStyle/>
        <a:p>
          <a:endParaRPr lang="de-DE" b="0"/>
        </a:p>
      </dgm:t>
    </dgm:pt>
    <dgm:pt modelId="{4BFA8A0D-7559-4387-9D25-548EA6937BB9}">
      <dgm:prSet custT="1"/>
      <dgm:spPr>
        <a:solidFill>
          <a:srgbClr val="CCCCFF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12 revierfremde Fahrtensegler</a:t>
          </a:r>
          <a:endParaRPr lang="de-DE" sz="1100" b="0" dirty="0">
            <a:latin typeface="Calibri" panose="020F0502020204030204" pitchFamily="34" charset="0"/>
          </a:endParaRPr>
        </a:p>
      </dgm:t>
    </dgm:pt>
    <dgm:pt modelId="{9F6BE7AA-AFE0-4285-923A-6BCFDBB1E5DA}" type="parTrans" cxnId="{22F0A608-5048-4DAD-9384-7F4F94B2DD1E}">
      <dgm:prSet/>
      <dgm:spPr/>
      <dgm:t>
        <a:bodyPr/>
        <a:lstStyle/>
        <a:p>
          <a:endParaRPr lang="de-DE" b="0"/>
        </a:p>
      </dgm:t>
    </dgm:pt>
    <dgm:pt modelId="{0D48C643-F5EA-4A4C-BC08-B64A037A5D63}" type="sibTrans" cxnId="{22F0A608-5048-4DAD-9384-7F4F94B2DD1E}">
      <dgm:prSet/>
      <dgm:spPr/>
      <dgm:t>
        <a:bodyPr/>
        <a:lstStyle/>
        <a:p>
          <a:endParaRPr lang="de-DE" b="0"/>
        </a:p>
      </dgm:t>
    </dgm:pt>
    <dgm:pt modelId="{19895759-7F11-4230-88CC-4ED0F79645FE}">
      <dgm:prSet custT="1"/>
      <dgm:spPr>
        <a:solidFill>
          <a:srgbClr val="D8E4BC"/>
        </a:solidFill>
        <a:ln w="12700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Standardisierter Nutzertest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Berliner Seen: 12 Fahrtensegler mit 7 Geräten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Ladengeschäft: 3 Experten mit 3 Geräten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2DF4C09-2FAB-4657-8EDD-51BB5A935477}" type="parTrans" cxnId="{BDBDB37D-893A-47C7-9422-281123F987B0}">
      <dgm:prSet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endParaRPr lang="de-DE" b="0"/>
        </a:p>
      </dgm:t>
    </dgm:pt>
    <dgm:pt modelId="{285DE459-C60B-4BF6-8C01-07620702BD94}" type="sibTrans" cxnId="{BDBDB37D-893A-47C7-9422-281123F987B0}">
      <dgm:prSet/>
      <dgm:spPr/>
      <dgm:t>
        <a:bodyPr/>
        <a:lstStyle/>
        <a:p>
          <a:endParaRPr lang="de-DE" b="0"/>
        </a:p>
      </dgm:t>
    </dgm:pt>
    <dgm:pt modelId="{F90AE234-D897-4259-A44E-F319D85F7E97}">
      <dgm:prSet custT="1"/>
      <dgm:spPr>
        <a:solidFill>
          <a:srgbClr val="CCCCFF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Laborexperimente an der TU Berlin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See-Simulator „</a:t>
          </a: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Isefjord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“,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. I: 20 revierfremde Fahrtensegler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. II: 8 revierfremde Fahrtensegler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44763AD-3ECF-4970-A10D-F7AE87255CA8}" type="parTrans" cxnId="{78815480-E641-467C-8052-0EE5CC21B6E2}">
      <dgm:prSet/>
      <dgm:spPr/>
      <dgm:t>
        <a:bodyPr/>
        <a:lstStyle/>
        <a:p>
          <a:endParaRPr lang="de-DE" b="0"/>
        </a:p>
      </dgm:t>
    </dgm:pt>
    <dgm:pt modelId="{89F13394-7DD6-44FC-B9DD-B79D473B7E8B}" type="sibTrans" cxnId="{78815480-E641-467C-8052-0EE5CC21B6E2}">
      <dgm:prSet/>
      <dgm:spPr/>
      <dgm:t>
        <a:bodyPr/>
        <a:lstStyle/>
        <a:p>
          <a:endParaRPr lang="de-DE" b="0"/>
        </a:p>
      </dgm:t>
    </dgm:pt>
    <dgm:pt modelId="{0D552DE2-E2A6-4D62-93B4-DAE4EB4DA7A6}">
      <dgm:prSet custT="1"/>
      <dgm:spPr>
        <a:solidFill>
          <a:srgbClr val="FFCC99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Effizienz, Blickverteilung beim Segeln: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8 revierfremde Fahrtensegler</a:t>
          </a:r>
          <a:endParaRPr lang="de-DE" sz="1100" b="0" dirty="0">
            <a:solidFill>
              <a:schemeClr val="tx1"/>
            </a:solidFill>
          </a:endParaRPr>
        </a:p>
      </dgm:t>
    </dgm:pt>
    <dgm:pt modelId="{FE99340A-A515-40FC-92D1-969D99F6E0D8}" type="parTrans" cxnId="{EADDF526-D138-4540-8B64-D2B23D8A88D6}">
      <dgm:prSet/>
      <dgm:spPr>
        <a:solidFill>
          <a:srgbClr val="F2DADA"/>
        </a:solidFill>
        <a:ln>
          <a:solidFill>
            <a:srgbClr val="666666"/>
          </a:solidFill>
        </a:ln>
      </dgm:spPr>
      <dgm:t>
        <a:bodyPr/>
        <a:lstStyle/>
        <a:p>
          <a:endParaRPr lang="de-DE" b="0"/>
        </a:p>
      </dgm:t>
    </dgm:pt>
    <dgm:pt modelId="{97E3724B-D201-45A7-8856-BB463718B951}" type="sibTrans" cxnId="{EADDF526-D138-4540-8B64-D2B23D8A88D6}">
      <dgm:prSet/>
      <dgm:spPr/>
      <dgm:t>
        <a:bodyPr/>
        <a:lstStyle/>
        <a:p>
          <a:endParaRPr lang="de-DE" b="0"/>
        </a:p>
      </dgm:t>
    </dgm:pt>
    <dgm:pt modelId="{9C372649-E5DD-416E-AD3E-0B61289338F3}" type="pres">
      <dgm:prSet presAssocID="{84B41189-4C9B-4AF8-9617-3ED0FE032FC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842F716-80A1-45FC-AC6B-7C2B0DB723C1}" type="pres">
      <dgm:prSet presAssocID="{84B41189-4C9B-4AF8-9617-3ED0FE032FC6}" presName="hierFlow" presStyleCnt="0"/>
      <dgm:spPr/>
    </dgm:pt>
    <dgm:pt modelId="{DB3BCB48-A1F5-432B-B7BE-B999889F25E8}" type="pres">
      <dgm:prSet presAssocID="{84B41189-4C9B-4AF8-9617-3ED0FE032FC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3872809-D79A-48CD-9809-DD0DFFA8A089}" type="pres">
      <dgm:prSet presAssocID="{6F2C0245-F532-4F2C-B9E5-0BF3BF103160}" presName="Name14" presStyleCnt="0"/>
      <dgm:spPr/>
    </dgm:pt>
    <dgm:pt modelId="{771A001C-1E67-4A36-BB18-E16094763D63}" type="pres">
      <dgm:prSet presAssocID="{6F2C0245-F532-4F2C-B9E5-0BF3BF103160}" presName="level1Shape" presStyleLbl="node0" presStyleIdx="0" presStyleCnt="1" custScaleX="720596" custScaleY="104344" custLinFactNeighborX="-1621" custLinFactNeighborY="-877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FE68BFAA-44D1-4DB8-BCC8-702DDEB9600A}" type="pres">
      <dgm:prSet presAssocID="{6F2C0245-F532-4F2C-B9E5-0BF3BF103160}" presName="hierChild2" presStyleCnt="0"/>
      <dgm:spPr/>
    </dgm:pt>
    <dgm:pt modelId="{E0EAFECE-0BA6-403A-BF59-B511490D66A1}" type="pres">
      <dgm:prSet presAssocID="{7AAB2DAC-CFC1-4BA2-918B-637E716A81D3}" presName="Name19" presStyleLbl="parChTrans1D2" presStyleIdx="0" presStyleCnt="2"/>
      <dgm:spPr/>
      <dgm:t>
        <a:bodyPr/>
        <a:lstStyle/>
        <a:p>
          <a:endParaRPr lang="de-DE"/>
        </a:p>
      </dgm:t>
    </dgm:pt>
    <dgm:pt modelId="{52C0B374-8307-4113-A6AB-F32531CB468E}" type="pres">
      <dgm:prSet presAssocID="{C69B7AB1-F38F-46F2-8593-31E2932FDFFE}" presName="Name21" presStyleCnt="0"/>
      <dgm:spPr/>
    </dgm:pt>
    <dgm:pt modelId="{812DBF68-AB94-4142-B4D3-B61EFD955ECC}" type="pres">
      <dgm:prSet presAssocID="{C69B7AB1-F38F-46F2-8593-31E2932FDFFE}" presName="level2Shape" presStyleLbl="node2" presStyleIdx="0" presStyleCnt="2" custScaleX="473444" custScaleY="181468" custLinFactNeighborX="-26625" custLinFactNeighborY="22047"/>
      <dgm:spPr/>
      <dgm:t>
        <a:bodyPr/>
        <a:lstStyle/>
        <a:p>
          <a:endParaRPr lang="de-DE"/>
        </a:p>
      </dgm:t>
    </dgm:pt>
    <dgm:pt modelId="{AF9619E6-0E74-4AC6-B565-2002FC1B9A76}" type="pres">
      <dgm:prSet presAssocID="{C69B7AB1-F38F-46F2-8593-31E2932FDFFE}" presName="hierChild3" presStyleCnt="0"/>
      <dgm:spPr/>
    </dgm:pt>
    <dgm:pt modelId="{AA810BFB-5A37-4D7A-9A10-49B38EDE0464}" type="pres">
      <dgm:prSet presAssocID="{FE99340A-A515-40FC-92D1-969D99F6E0D8}" presName="Name19" presStyleLbl="parChTrans1D3" presStyleIdx="0" presStyleCnt="3"/>
      <dgm:spPr/>
      <dgm:t>
        <a:bodyPr/>
        <a:lstStyle/>
        <a:p>
          <a:endParaRPr lang="de-DE"/>
        </a:p>
      </dgm:t>
    </dgm:pt>
    <dgm:pt modelId="{508152DE-1120-4193-8207-A8E27D382D73}" type="pres">
      <dgm:prSet presAssocID="{0D552DE2-E2A6-4D62-93B4-DAE4EB4DA7A6}" presName="Name21" presStyleCnt="0"/>
      <dgm:spPr/>
    </dgm:pt>
    <dgm:pt modelId="{67221C91-1893-47D6-B5A0-FCCF028D1428}" type="pres">
      <dgm:prSet presAssocID="{0D552DE2-E2A6-4D62-93B4-DAE4EB4DA7A6}" presName="level2Shape" presStyleLbl="node3" presStyleIdx="0" presStyleCnt="3" custScaleX="406718" custScaleY="181468" custLinFactNeighborX="-99" custLinFactNeighborY="72810"/>
      <dgm:spPr/>
      <dgm:t>
        <a:bodyPr/>
        <a:lstStyle/>
        <a:p>
          <a:endParaRPr lang="de-DE"/>
        </a:p>
      </dgm:t>
    </dgm:pt>
    <dgm:pt modelId="{C454F68B-0E82-4130-A5B2-B43AC5E5E3BE}" type="pres">
      <dgm:prSet presAssocID="{0D552DE2-E2A6-4D62-93B4-DAE4EB4DA7A6}" presName="hierChild3" presStyleCnt="0"/>
      <dgm:spPr/>
    </dgm:pt>
    <dgm:pt modelId="{00E6BC09-D7F6-4C2B-8638-508BCCBECA7B}" type="pres">
      <dgm:prSet presAssocID="{9F6BE7AA-AFE0-4285-923A-6BCFDBB1E5DA}" presName="Name19" presStyleLbl="parChTrans1D3" presStyleIdx="1" presStyleCnt="3"/>
      <dgm:spPr/>
      <dgm:t>
        <a:bodyPr/>
        <a:lstStyle/>
        <a:p>
          <a:endParaRPr lang="de-DE"/>
        </a:p>
      </dgm:t>
    </dgm:pt>
    <dgm:pt modelId="{3EAF044C-97C6-48C1-9E67-3739B4B20D6F}" type="pres">
      <dgm:prSet presAssocID="{4BFA8A0D-7559-4387-9D25-548EA6937BB9}" presName="Name21" presStyleCnt="0"/>
      <dgm:spPr/>
    </dgm:pt>
    <dgm:pt modelId="{6B6C490B-EDB2-45CC-800B-843E2744A1B2}" type="pres">
      <dgm:prSet presAssocID="{4BFA8A0D-7559-4387-9D25-548EA6937BB9}" presName="level2Shape" presStyleLbl="node3" presStyleIdx="1" presStyleCnt="3" custScaleX="380949" custScaleY="181468" custLinFactNeighborY="72810"/>
      <dgm:spPr/>
      <dgm:t>
        <a:bodyPr/>
        <a:lstStyle/>
        <a:p>
          <a:endParaRPr lang="de-DE"/>
        </a:p>
      </dgm:t>
    </dgm:pt>
    <dgm:pt modelId="{B69810AE-6249-4115-8231-60EF8D16B6A3}" type="pres">
      <dgm:prSet presAssocID="{4BFA8A0D-7559-4387-9D25-548EA6937BB9}" presName="hierChild3" presStyleCnt="0"/>
      <dgm:spPr/>
    </dgm:pt>
    <dgm:pt modelId="{6C588D7F-EEE8-475A-BDB5-568E1C0E0669}" type="pres">
      <dgm:prSet presAssocID="{644763AD-3ECF-4970-A10D-F7AE87255CA8}" presName="Name19" presStyleLbl="parChTrans1D4" presStyleIdx="0" presStyleCnt="1"/>
      <dgm:spPr/>
      <dgm:t>
        <a:bodyPr/>
        <a:lstStyle/>
        <a:p>
          <a:endParaRPr lang="de-DE"/>
        </a:p>
      </dgm:t>
    </dgm:pt>
    <dgm:pt modelId="{143A5C32-2B4D-4BCB-AB20-6B9D588D67C7}" type="pres">
      <dgm:prSet presAssocID="{F90AE234-D897-4259-A44E-F319D85F7E97}" presName="Name21" presStyleCnt="0"/>
      <dgm:spPr/>
    </dgm:pt>
    <dgm:pt modelId="{53C26863-7953-43AF-8143-A160875DD36E}" type="pres">
      <dgm:prSet presAssocID="{F90AE234-D897-4259-A44E-F319D85F7E97}" presName="level2Shape" presStyleLbl="node4" presStyleIdx="0" presStyleCnt="1" custScaleX="381159" custScaleY="229583" custLinFactY="11757" custLinFactNeighborY="100000"/>
      <dgm:spPr/>
      <dgm:t>
        <a:bodyPr/>
        <a:lstStyle/>
        <a:p>
          <a:endParaRPr lang="de-DE"/>
        </a:p>
      </dgm:t>
    </dgm:pt>
    <dgm:pt modelId="{AA2C7B93-5D4D-4A1D-AFFC-F160DF50CCC2}" type="pres">
      <dgm:prSet presAssocID="{F90AE234-D897-4259-A44E-F319D85F7E97}" presName="hierChild3" presStyleCnt="0"/>
      <dgm:spPr/>
    </dgm:pt>
    <dgm:pt modelId="{2056844B-81FA-4518-8F14-B7DC7052F2E3}" type="pres">
      <dgm:prSet presAssocID="{1E6D60FB-A19B-44D1-8A5A-215BA0F13F8E}" presName="Name19" presStyleLbl="parChTrans1D2" presStyleIdx="1" presStyleCnt="2"/>
      <dgm:spPr/>
      <dgm:t>
        <a:bodyPr/>
        <a:lstStyle/>
        <a:p>
          <a:endParaRPr lang="de-DE"/>
        </a:p>
      </dgm:t>
    </dgm:pt>
    <dgm:pt modelId="{CFBC896C-4638-41D0-BF93-59CD4D4EB661}" type="pres">
      <dgm:prSet presAssocID="{19BC8B33-E331-49B1-B953-AEAA08941045}" presName="Name21" presStyleCnt="0"/>
      <dgm:spPr/>
    </dgm:pt>
    <dgm:pt modelId="{CD4B1412-A1EC-4334-845E-E422DE9BD4B2}" type="pres">
      <dgm:prSet presAssocID="{19BC8B33-E331-49B1-B953-AEAA08941045}" presName="level2Shape" presStyleLbl="node2" presStyleIdx="1" presStyleCnt="2" custScaleX="476655" custScaleY="181468" custLinFactNeighborX="648" custLinFactNeighborY="22047"/>
      <dgm:spPr/>
      <dgm:t>
        <a:bodyPr/>
        <a:lstStyle/>
        <a:p>
          <a:endParaRPr lang="de-DE"/>
        </a:p>
      </dgm:t>
    </dgm:pt>
    <dgm:pt modelId="{C1FFCDFD-612B-4496-82D4-914905D80A05}" type="pres">
      <dgm:prSet presAssocID="{19BC8B33-E331-49B1-B953-AEAA08941045}" presName="hierChild3" presStyleCnt="0"/>
      <dgm:spPr/>
    </dgm:pt>
    <dgm:pt modelId="{050114B6-C7F5-47F0-8EB7-25FBB5524E7C}" type="pres">
      <dgm:prSet presAssocID="{E2DF4C09-2FAB-4657-8EDD-51BB5A935477}" presName="Name19" presStyleLbl="parChTrans1D3" presStyleIdx="2" presStyleCnt="3"/>
      <dgm:spPr/>
      <dgm:t>
        <a:bodyPr/>
        <a:lstStyle/>
        <a:p>
          <a:endParaRPr lang="de-DE"/>
        </a:p>
      </dgm:t>
    </dgm:pt>
    <dgm:pt modelId="{BA5DA419-2432-4161-B299-0ECB6A68C0F7}" type="pres">
      <dgm:prSet presAssocID="{19895759-7F11-4230-88CC-4ED0F79645FE}" presName="Name21" presStyleCnt="0"/>
      <dgm:spPr/>
    </dgm:pt>
    <dgm:pt modelId="{60F1D915-1655-4A9F-BAD1-C5964EDE9A62}" type="pres">
      <dgm:prSet presAssocID="{19895759-7F11-4230-88CC-4ED0F79645FE}" presName="level2Shape" presStyleLbl="node3" presStyleIdx="2" presStyleCnt="3" custScaleX="476551" custScaleY="181468" custLinFactNeighborX="-573" custLinFactNeighborY="72810"/>
      <dgm:spPr/>
      <dgm:t>
        <a:bodyPr/>
        <a:lstStyle/>
        <a:p>
          <a:endParaRPr lang="de-DE"/>
        </a:p>
      </dgm:t>
    </dgm:pt>
    <dgm:pt modelId="{977B4787-8EDC-42F5-83D3-5F614B643272}" type="pres">
      <dgm:prSet presAssocID="{19895759-7F11-4230-88CC-4ED0F79645FE}" presName="hierChild3" presStyleCnt="0"/>
      <dgm:spPr/>
    </dgm:pt>
    <dgm:pt modelId="{3467F020-4174-41A3-823E-EB2E500C9F89}" type="pres">
      <dgm:prSet presAssocID="{84B41189-4C9B-4AF8-9617-3ED0FE032FC6}" presName="bgShapesFlow" presStyleCnt="0"/>
      <dgm:spPr/>
    </dgm:pt>
  </dgm:ptLst>
  <dgm:cxnLst>
    <dgm:cxn modelId="{6751E8D0-C28B-4758-9091-40B4C473FED3}" srcId="{84B41189-4C9B-4AF8-9617-3ED0FE032FC6}" destId="{6F2C0245-F532-4F2C-B9E5-0BF3BF103160}" srcOrd="0" destOrd="0" parTransId="{E8A4AC47-33E6-463A-96C8-2CD83E74D844}" sibTransId="{976963ED-7781-443E-AF80-ABCACC630013}"/>
    <dgm:cxn modelId="{52EB5A73-7CA4-4B1F-81D4-5EC0B8F5424A}" type="presOf" srcId="{4BFA8A0D-7559-4387-9D25-548EA6937BB9}" destId="{6B6C490B-EDB2-45CC-800B-843E2744A1B2}" srcOrd="0" destOrd="0" presId="urn:microsoft.com/office/officeart/2005/8/layout/hierarchy6"/>
    <dgm:cxn modelId="{78815480-E641-467C-8052-0EE5CC21B6E2}" srcId="{4BFA8A0D-7559-4387-9D25-548EA6937BB9}" destId="{F90AE234-D897-4259-A44E-F319D85F7E97}" srcOrd="0" destOrd="0" parTransId="{644763AD-3ECF-4970-A10D-F7AE87255CA8}" sibTransId="{89F13394-7DD6-44FC-B9DD-B79D473B7E8B}"/>
    <dgm:cxn modelId="{69CAA547-BC7A-47B4-BEAB-A702EE2CF41E}" type="presOf" srcId="{E2DF4C09-2FAB-4657-8EDD-51BB5A935477}" destId="{050114B6-C7F5-47F0-8EB7-25FBB5524E7C}" srcOrd="0" destOrd="0" presId="urn:microsoft.com/office/officeart/2005/8/layout/hierarchy6"/>
    <dgm:cxn modelId="{85EA1AD9-C537-40CD-8B07-C3DB5C73E5F0}" srcId="{6F2C0245-F532-4F2C-B9E5-0BF3BF103160}" destId="{C69B7AB1-F38F-46F2-8593-31E2932FDFFE}" srcOrd="0" destOrd="0" parTransId="{7AAB2DAC-CFC1-4BA2-918B-637E716A81D3}" sibTransId="{16480F4D-21C6-4875-81B0-A6C7DF1AFA21}"/>
    <dgm:cxn modelId="{52D43ECD-7AE6-4473-A398-66E62E3A466F}" type="presOf" srcId="{9F6BE7AA-AFE0-4285-923A-6BCFDBB1E5DA}" destId="{00E6BC09-D7F6-4C2B-8638-508BCCBECA7B}" srcOrd="0" destOrd="0" presId="urn:microsoft.com/office/officeart/2005/8/layout/hierarchy6"/>
    <dgm:cxn modelId="{EADDF526-D138-4540-8B64-D2B23D8A88D6}" srcId="{C69B7AB1-F38F-46F2-8593-31E2932FDFFE}" destId="{0D552DE2-E2A6-4D62-93B4-DAE4EB4DA7A6}" srcOrd="0" destOrd="0" parTransId="{FE99340A-A515-40FC-92D1-969D99F6E0D8}" sibTransId="{97E3724B-D201-45A7-8856-BB463718B951}"/>
    <dgm:cxn modelId="{CB10704F-08F8-4C5B-AFAD-46EF66388D4D}" type="presOf" srcId="{FE99340A-A515-40FC-92D1-969D99F6E0D8}" destId="{AA810BFB-5A37-4D7A-9A10-49B38EDE0464}" srcOrd="0" destOrd="0" presId="urn:microsoft.com/office/officeart/2005/8/layout/hierarchy6"/>
    <dgm:cxn modelId="{65937117-BAFF-4942-B273-21D9C01B0F79}" type="presOf" srcId="{19895759-7F11-4230-88CC-4ED0F79645FE}" destId="{60F1D915-1655-4A9F-BAD1-C5964EDE9A62}" srcOrd="0" destOrd="0" presId="urn:microsoft.com/office/officeart/2005/8/layout/hierarchy6"/>
    <dgm:cxn modelId="{BDBDB37D-893A-47C7-9422-281123F987B0}" srcId="{19BC8B33-E331-49B1-B953-AEAA08941045}" destId="{19895759-7F11-4230-88CC-4ED0F79645FE}" srcOrd="0" destOrd="0" parTransId="{E2DF4C09-2FAB-4657-8EDD-51BB5A935477}" sibTransId="{285DE459-C60B-4BF6-8C01-07620702BD94}"/>
    <dgm:cxn modelId="{22F0A608-5048-4DAD-9384-7F4F94B2DD1E}" srcId="{C69B7AB1-F38F-46F2-8593-31E2932FDFFE}" destId="{4BFA8A0D-7559-4387-9D25-548EA6937BB9}" srcOrd="1" destOrd="0" parTransId="{9F6BE7AA-AFE0-4285-923A-6BCFDBB1E5DA}" sibTransId="{0D48C643-F5EA-4A4C-BC08-B64A037A5D63}"/>
    <dgm:cxn modelId="{AD070549-42BB-4302-A779-052CCACFD388}" type="presOf" srcId="{6F2C0245-F532-4F2C-B9E5-0BF3BF103160}" destId="{771A001C-1E67-4A36-BB18-E16094763D63}" srcOrd="0" destOrd="0" presId="urn:microsoft.com/office/officeart/2005/8/layout/hierarchy6"/>
    <dgm:cxn modelId="{EE40C8B0-6CD3-4D74-BA7B-024998ED5C9D}" type="presOf" srcId="{19BC8B33-E331-49B1-B953-AEAA08941045}" destId="{CD4B1412-A1EC-4334-845E-E422DE9BD4B2}" srcOrd="0" destOrd="0" presId="urn:microsoft.com/office/officeart/2005/8/layout/hierarchy6"/>
    <dgm:cxn modelId="{9A363CEC-F822-477A-89F2-726DA6D3A0EB}" srcId="{6F2C0245-F532-4F2C-B9E5-0BF3BF103160}" destId="{19BC8B33-E331-49B1-B953-AEAA08941045}" srcOrd="1" destOrd="0" parTransId="{1E6D60FB-A19B-44D1-8A5A-215BA0F13F8E}" sibTransId="{895982B6-A44A-444C-81FA-5D98B2D9B6B0}"/>
    <dgm:cxn modelId="{11F0690A-8183-4608-8697-3B59973D1F0E}" type="presOf" srcId="{C69B7AB1-F38F-46F2-8593-31E2932FDFFE}" destId="{812DBF68-AB94-4142-B4D3-B61EFD955ECC}" srcOrd="0" destOrd="0" presId="urn:microsoft.com/office/officeart/2005/8/layout/hierarchy6"/>
    <dgm:cxn modelId="{D219CE63-3733-4674-9425-E9E2C35DADFB}" type="presOf" srcId="{F90AE234-D897-4259-A44E-F319D85F7E97}" destId="{53C26863-7953-43AF-8143-A160875DD36E}" srcOrd="0" destOrd="0" presId="urn:microsoft.com/office/officeart/2005/8/layout/hierarchy6"/>
    <dgm:cxn modelId="{5D8992B9-6E35-4AAB-9AE6-8C947F17EFA4}" type="presOf" srcId="{1E6D60FB-A19B-44D1-8A5A-215BA0F13F8E}" destId="{2056844B-81FA-4518-8F14-B7DC7052F2E3}" srcOrd="0" destOrd="0" presId="urn:microsoft.com/office/officeart/2005/8/layout/hierarchy6"/>
    <dgm:cxn modelId="{EDCAD2B1-4AC2-4C70-AF8B-A433FCDFCEB4}" type="presOf" srcId="{84B41189-4C9B-4AF8-9617-3ED0FE032FC6}" destId="{9C372649-E5DD-416E-AD3E-0B61289338F3}" srcOrd="0" destOrd="0" presId="urn:microsoft.com/office/officeart/2005/8/layout/hierarchy6"/>
    <dgm:cxn modelId="{158B2A62-163A-4A80-B28D-08173C56F631}" type="presOf" srcId="{7AAB2DAC-CFC1-4BA2-918B-637E716A81D3}" destId="{E0EAFECE-0BA6-403A-BF59-B511490D66A1}" srcOrd="0" destOrd="0" presId="urn:microsoft.com/office/officeart/2005/8/layout/hierarchy6"/>
    <dgm:cxn modelId="{6043A6D9-8F23-40B5-8EC4-044684768B35}" type="presOf" srcId="{0D552DE2-E2A6-4D62-93B4-DAE4EB4DA7A6}" destId="{67221C91-1893-47D6-B5A0-FCCF028D1428}" srcOrd="0" destOrd="0" presId="urn:microsoft.com/office/officeart/2005/8/layout/hierarchy6"/>
    <dgm:cxn modelId="{0628F310-2268-4B20-A58A-38DD8BE8DAC7}" type="presOf" srcId="{644763AD-3ECF-4970-A10D-F7AE87255CA8}" destId="{6C588D7F-EEE8-475A-BDB5-568E1C0E0669}" srcOrd="0" destOrd="0" presId="urn:microsoft.com/office/officeart/2005/8/layout/hierarchy6"/>
    <dgm:cxn modelId="{75AD0E0A-E017-471E-99F2-B18E43DB9A0A}" type="presParOf" srcId="{9C372649-E5DD-416E-AD3E-0B61289338F3}" destId="{A842F716-80A1-45FC-AC6B-7C2B0DB723C1}" srcOrd="0" destOrd="0" presId="urn:microsoft.com/office/officeart/2005/8/layout/hierarchy6"/>
    <dgm:cxn modelId="{A0B35217-A9E5-482F-B83F-52BDD21261A5}" type="presParOf" srcId="{A842F716-80A1-45FC-AC6B-7C2B0DB723C1}" destId="{DB3BCB48-A1F5-432B-B7BE-B999889F25E8}" srcOrd="0" destOrd="0" presId="urn:microsoft.com/office/officeart/2005/8/layout/hierarchy6"/>
    <dgm:cxn modelId="{69C815B8-2400-445A-9C5F-05B7A244D34A}" type="presParOf" srcId="{DB3BCB48-A1F5-432B-B7BE-B999889F25E8}" destId="{43872809-D79A-48CD-9809-DD0DFFA8A089}" srcOrd="0" destOrd="0" presId="urn:microsoft.com/office/officeart/2005/8/layout/hierarchy6"/>
    <dgm:cxn modelId="{CBE3400A-9323-425F-B244-A6565BBE837F}" type="presParOf" srcId="{43872809-D79A-48CD-9809-DD0DFFA8A089}" destId="{771A001C-1E67-4A36-BB18-E16094763D63}" srcOrd="0" destOrd="0" presId="urn:microsoft.com/office/officeart/2005/8/layout/hierarchy6"/>
    <dgm:cxn modelId="{052E203B-48BF-43EC-862F-35FC545DBCC8}" type="presParOf" srcId="{43872809-D79A-48CD-9809-DD0DFFA8A089}" destId="{FE68BFAA-44D1-4DB8-BCC8-702DDEB9600A}" srcOrd="1" destOrd="0" presId="urn:microsoft.com/office/officeart/2005/8/layout/hierarchy6"/>
    <dgm:cxn modelId="{423190D3-1757-4B96-84EC-83DFDD925866}" type="presParOf" srcId="{FE68BFAA-44D1-4DB8-BCC8-702DDEB9600A}" destId="{E0EAFECE-0BA6-403A-BF59-B511490D66A1}" srcOrd="0" destOrd="0" presId="urn:microsoft.com/office/officeart/2005/8/layout/hierarchy6"/>
    <dgm:cxn modelId="{FB2D3BC4-1C27-4251-BD37-293BA7F6FB31}" type="presParOf" srcId="{FE68BFAA-44D1-4DB8-BCC8-702DDEB9600A}" destId="{52C0B374-8307-4113-A6AB-F32531CB468E}" srcOrd="1" destOrd="0" presId="urn:microsoft.com/office/officeart/2005/8/layout/hierarchy6"/>
    <dgm:cxn modelId="{B6EC7220-0B8B-4FD9-9839-04BD57ECBA6A}" type="presParOf" srcId="{52C0B374-8307-4113-A6AB-F32531CB468E}" destId="{812DBF68-AB94-4142-B4D3-B61EFD955ECC}" srcOrd="0" destOrd="0" presId="urn:microsoft.com/office/officeart/2005/8/layout/hierarchy6"/>
    <dgm:cxn modelId="{547DC53C-93F1-4A1E-BB10-E87C90111269}" type="presParOf" srcId="{52C0B374-8307-4113-A6AB-F32531CB468E}" destId="{AF9619E6-0E74-4AC6-B565-2002FC1B9A76}" srcOrd="1" destOrd="0" presId="urn:microsoft.com/office/officeart/2005/8/layout/hierarchy6"/>
    <dgm:cxn modelId="{E3812725-8F5D-46BC-A642-71A4BF4D1B8B}" type="presParOf" srcId="{AF9619E6-0E74-4AC6-B565-2002FC1B9A76}" destId="{AA810BFB-5A37-4D7A-9A10-49B38EDE0464}" srcOrd="0" destOrd="0" presId="urn:microsoft.com/office/officeart/2005/8/layout/hierarchy6"/>
    <dgm:cxn modelId="{C8A68604-F408-4E73-B597-556F1DBA275D}" type="presParOf" srcId="{AF9619E6-0E74-4AC6-B565-2002FC1B9A76}" destId="{508152DE-1120-4193-8207-A8E27D382D73}" srcOrd="1" destOrd="0" presId="urn:microsoft.com/office/officeart/2005/8/layout/hierarchy6"/>
    <dgm:cxn modelId="{288FE332-0842-48B1-8B4F-224CF564394F}" type="presParOf" srcId="{508152DE-1120-4193-8207-A8E27D382D73}" destId="{67221C91-1893-47D6-B5A0-FCCF028D1428}" srcOrd="0" destOrd="0" presId="urn:microsoft.com/office/officeart/2005/8/layout/hierarchy6"/>
    <dgm:cxn modelId="{7AFE5BA9-C10F-4CC8-B3B5-9080D2EF89E4}" type="presParOf" srcId="{508152DE-1120-4193-8207-A8E27D382D73}" destId="{C454F68B-0E82-4130-A5B2-B43AC5E5E3BE}" srcOrd="1" destOrd="0" presId="urn:microsoft.com/office/officeart/2005/8/layout/hierarchy6"/>
    <dgm:cxn modelId="{D3708224-558E-4BF3-8056-862F90463BB2}" type="presParOf" srcId="{AF9619E6-0E74-4AC6-B565-2002FC1B9A76}" destId="{00E6BC09-D7F6-4C2B-8638-508BCCBECA7B}" srcOrd="2" destOrd="0" presId="urn:microsoft.com/office/officeart/2005/8/layout/hierarchy6"/>
    <dgm:cxn modelId="{3A1A9A89-D329-4965-86FA-D93042B0C16C}" type="presParOf" srcId="{AF9619E6-0E74-4AC6-B565-2002FC1B9A76}" destId="{3EAF044C-97C6-48C1-9E67-3739B4B20D6F}" srcOrd="3" destOrd="0" presId="urn:microsoft.com/office/officeart/2005/8/layout/hierarchy6"/>
    <dgm:cxn modelId="{5FF60E1D-7156-46F5-957B-711CB11F9688}" type="presParOf" srcId="{3EAF044C-97C6-48C1-9E67-3739B4B20D6F}" destId="{6B6C490B-EDB2-45CC-800B-843E2744A1B2}" srcOrd="0" destOrd="0" presId="urn:microsoft.com/office/officeart/2005/8/layout/hierarchy6"/>
    <dgm:cxn modelId="{01FC76BC-D843-439B-A4AA-527317A3E30C}" type="presParOf" srcId="{3EAF044C-97C6-48C1-9E67-3739B4B20D6F}" destId="{B69810AE-6249-4115-8231-60EF8D16B6A3}" srcOrd="1" destOrd="0" presId="urn:microsoft.com/office/officeart/2005/8/layout/hierarchy6"/>
    <dgm:cxn modelId="{925EFA48-C568-4D93-A64B-D133D1DFCBF1}" type="presParOf" srcId="{B69810AE-6249-4115-8231-60EF8D16B6A3}" destId="{6C588D7F-EEE8-475A-BDB5-568E1C0E0669}" srcOrd="0" destOrd="0" presId="urn:microsoft.com/office/officeart/2005/8/layout/hierarchy6"/>
    <dgm:cxn modelId="{6E432FA0-6E0E-4E1A-9E9A-A324432A71A7}" type="presParOf" srcId="{B69810AE-6249-4115-8231-60EF8D16B6A3}" destId="{143A5C32-2B4D-4BCB-AB20-6B9D588D67C7}" srcOrd="1" destOrd="0" presId="urn:microsoft.com/office/officeart/2005/8/layout/hierarchy6"/>
    <dgm:cxn modelId="{B7CE5A77-42E8-4DBF-8EB2-ABA40A2E271D}" type="presParOf" srcId="{143A5C32-2B4D-4BCB-AB20-6B9D588D67C7}" destId="{53C26863-7953-43AF-8143-A160875DD36E}" srcOrd="0" destOrd="0" presId="urn:microsoft.com/office/officeart/2005/8/layout/hierarchy6"/>
    <dgm:cxn modelId="{DA57924D-59D4-449D-80B5-E22BCC3B06EF}" type="presParOf" srcId="{143A5C32-2B4D-4BCB-AB20-6B9D588D67C7}" destId="{AA2C7B93-5D4D-4A1D-AFFC-F160DF50CCC2}" srcOrd="1" destOrd="0" presId="urn:microsoft.com/office/officeart/2005/8/layout/hierarchy6"/>
    <dgm:cxn modelId="{B6E0BE6F-5F4A-4A6E-AC4E-E587F8C5CE76}" type="presParOf" srcId="{FE68BFAA-44D1-4DB8-BCC8-702DDEB9600A}" destId="{2056844B-81FA-4518-8F14-B7DC7052F2E3}" srcOrd="2" destOrd="0" presId="urn:microsoft.com/office/officeart/2005/8/layout/hierarchy6"/>
    <dgm:cxn modelId="{F2BCC29B-E5A3-40CD-84DA-4B53DCFF5D8E}" type="presParOf" srcId="{FE68BFAA-44D1-4DB8-BCC8-702DDEB9600A}" destId="{CFBC896C-4638-41D0-BF93-59CD4D4EB661}" srcOrd="3" destOrd="0" presId="urn:microsoft.com/office/officeart/2005/8/layout/hierarchy6"/>
    <dgm:cxn modelId="{AABF7426-04E6-41AE-8CD7-816AF0D67210}" type="presParOf" srcId="{CFBC896C-4638-41D0-BF93-59CD4D4EB661}" destId="{CD4B1412-A1EC-4334-845E-E422DE9BD4B2}" srcOrd="0" destOrd="0" presId="urn:microsoft.com/office/officeart/2005/8/layout/hierarchy6"/>
    <dgm:cxn modelId="{3434B213-8491-4C76-9E83-8DEF06804EC8}" type="presParOf" srcId="{CFBC896C-4638-41D0-BF93-59CD4D4EB661}" destId="{C1FFCDFD-612B-4496-82D4-914905D80A05}" srcOrd="1" destOrd="0" presId="urn:microsoft.com/office/officeart/2005/8/layout/hierarchy6"/>
    <dgm:cxn modelId="{2714076C-799B-4455-B2CE-2A43666F18DB}" type="presParOf" srcId="{C1FFCDFD-612B-4496-82D4-914905D80A05}" destId="{050114B6-C7F5-47F0-8EB7-25FBB5524E7C}" srcOrd="0" destOrd="0" presId="urn:microsoft.com/office/officeart/2005/8/layout/hierarchy6"/>
    <dgm:cxn modelId="{7FDECE4E-D68A-4036-9E5C-239DDAC0FA9B}" type="presParOf" srcId="{C1FFCDFD-612B-4496-82D4-914905D80A05}" destId="{BA5DA419-2432-4161-B299-0ECB6A68C0F7}" srcOrd="1" destOrd="0" presId="urn:microsoft.com/office/officeart/2005/8/layout/hierarchy6"/>
    <dgm:cxn modelId="{E4964D89-1030-420D-A805-222314720095}" type="presParOf" srcId="{BA5DA419-2432-4161-B299-0ECB6A68C0F7}" destId="{60F1D915-1655-4A9F-BAD1-C5964EDE9A62}" srcOrd="0" destOrd="0" presId="urn:microsoft.com/office/officeart/2005/8/layout/hierarchy6"/>
    <dgm:cxn modelId="{15546B80-C196-4D80-9500-4A2A4FC6EC75}" type="presParOf" srcId="{BA5DA419-2432-4161-B299-0ECB6A68C0F7}" destId="{977B4787-8EDC-42F5-83D3-5F614B643272}" srcOrd="1" destOrd="0" presId="urn:microsoft.com/office/officeart/2005/8/layout/hierarchy6"/>
    <dgm:cxn modelId="{8686A93C-8045-4E38-9FB5-2B820797733D}" type="presParOf" srcId="{9C372649-E5DD-416E-AD3E-0B61289338F3}" destId="{3467F020-4174-41A3-823E-EB2E500C9F89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B41189-4C9B-4AF8-9617-3ED0FE032FC6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F2C0245-F532-4F2C-B9E5-0BF3BF103160}">
      <dgm:prSet phldrT="[Text]" custT="1"/>
      <dgm:spPr>
        <a:xfrm>
          <a:off x="1366544" y="0"/>
          <a:ext cx="3805540" cy="1146371"/>
        </a:xfr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Nutzungsgewohnheiten und -erfahrungen: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Befragung von 114 Sportschiffern in 16 Ostseehäfen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E8A4AC47-33E6-463A-96C8-2CD83E74D844}" type="parTrans" cxnId="{6751E8D0-C28B-4758-9091-40B4C473FED3}">
      <dgm:prSet/>
      <dgm:spPr/>
      <dgm:t>
        <a:bodyPr/>
        <a:lstStyle/>
        <a:p>
          <a:endParaRPr lang="de-DE" sz="1200" b="0">
            <a:latin typeface="+mn-lt"/>
          </a:endParaRPr>
        </a:p>
      </dgm:t>
    </dgm:pt>
    <dgm:pt modelId="{976963ED-7781-443E-AF80-ABCACC630013}" type="sibTrans" cxnId="{6751E8D0-C28B-4758-9091-40B4C473FED3}">
      <dgm:prSet/>
      <dgm:spPr/>
      <dgm:t>
        <a:bodyPr/>
        <a:lstStyle/>
        <a:p>
          <a:endParaRPr lang="de-DE" sz="1200" b="0">
            <a:latin typeface="+mn-lt"/>
          </a:endParaRPr>
        </a:p>
      </dgm:t>
    </dgm:pt>
    <dgm:pt modelId="{19BC8B33-E331-49B1-B953-AEAA08941045}">
      <dgm:prSet custT="1"/>
      <dgm:spPr>
        <a:solidFill>
          <a:srgbClr val="D8E4BC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Explorativer Expertentest</a:t>
          </a:r>
          <a:b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 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-Studenten mit 3 Geräten 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E6D60FB-A19B-44D1-8A5A-215BA0F13F8E}" type="parTrans" cxnId="{9A363CEC-F822-477A-89F2-726DA6D3A0EB}">
      <dgm:prSet/>
      <dgm:spPr/>
      <dgm:t>
        <a:bodyPr/>
        <a:lstStyle/>
        <a:p>
          <a:endParaRPr lang="de-DE" b="0"/>
        </a:p>
      </dgm:t>
    </dgm:pt>
    <dgm:pt modelId="{895982B6-A44A-444C-81FA-5D98B2D9B6B0}" type="sibTrans" cxnId="{9A363CEC-F822-477A-89F2-726DA6D3A0EB}">
      <dgm:prSet/>
      <dgm:spPr/>
      <dgm:t>
        <a:bodyPr/>
        <a:lstStyle/>
        <a:p>
          <a:endParaRPr lang="de-DE" b="0"/>
        </a:p>
      </dgm:t>
    </dgm:pt>
    <dgm:pt modelId="{C69B7AB1-F38F-46F2-8593-31E2932FDFFE}">
      <dgm:prSet custT="1"/>
      <dgm:spPr>
        <a:solidFill>
          <a:srgbClr val="F2DADA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Segeln und Navigieren mit klassischen versus digitalen Medien: Pilotexperimente auf See:  </a:t>
          </a:r>
          <a:b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-Studenten + Skipperin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AAB2DAC-CFC1-4BA2-918B-637E716A81D3}" type="parTrans" cxnId="{85EA1AD9-C537-40CD-8B07-C3DB5C73E5F0}">
      <dgm:prSet/>
      <dgm:spPr/>
      <dgm:t>
        <a:bodyPr/>
        <a:lstStyle/>
        <a:p>
          <a:endParaRPr lang="de-DE" b="0"/>
        </a:p>
      </dgm:t>
    </dgm:pt>
    <dgm:pt modelId="{16480F4D-21C6-4875-81B0-A6C7DF1AFA21}" type="sibTrans" cxnId="{85EA1AD9-C537-40CD-8B07-C3DB5C73E5F0}">
      <dgm:prSet/>
      <dgm:spPr/>
      <dgm:t>
        <a:bodyPr/>
        <a:lstStyle/>
        <a:p>
          <a:endParaRPr lang="de-DE" b="0"/>
        </a:p>
      </dgm:t>
    </dgm:pt>
    <dgm:pt modelId="{4BFA8A0D-7559-4387-9D25-548EA6937BB9}">
      <dgm:prSet custT="1"/>
      <dgm:spPr>
        <a:solidFill>
          <a:srgbClr val="CCCCFF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12 revierfremde Fahrtensegler</a:t>
          </a:r>
          <a:endParaRPr lang="de-DE" sz="1100" b="0" dirty="0">
            <a:latin typeface="Calibri" panose="020F0502020204030204" pitchFamily="34" charset="0"/>
          </a:endParaRPr>
        </a:p>
      </dgm:t>
    </dgm:pt>
    <dgm:pt modelId="{9F6BE7AA-AFE0-4285-923A-6BCFDBB1E5DA}" type="parTrans" cxnId="{22F0A608-5048-4DAD-9384-7F4F94B2DD1E}">
      <dgm:prSet/>
      <dgm:spPr/>
      <dgm:t>
        <a:bodyPr/>
        <a:lstStyle/>
        <a:p>
          <a:endParaRPr lang="de-DE" b="0"/>
        </a:p>
      </dgm:t>
    </dgm:pt>
    <dgm:pt modelId="{0D48C643-F5EA-4A4C-BC08-B64A037A5D63}" type="sibTrans" cxnId="{22F0A608-5048-4DAD-9384-7F4F94B2DD1E}">
      <dgm:prSet/>
      <dgm:spPr/>
      <dgm:t>
        <a:bodyPr/>
        <a:lstStyle/>
        <a:p>
          <a:endParaRPr lang="de-DE" b="0"/>
        </a:p>
      </dgm:t>
    </dgm:pt>
    <dgm:pt modelId="{19895759-7F11-4230-88CC-4ED0F79645FE}">
      <dgm:prSet custT="1"/>
      <dgm:spPr>
        <a:solidFill>
          <a:srgbClr val="D8E4BC"/>
        </a:solidFill>
        <a:ln w="12700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Standardisierter Nutzertest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Berliner Seen: 12 Fahrtensegler mit 7 Geräten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Ladengeschäft: 3 Experten mit 3 Geräten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2DF4C09-2FAB-4657-8EDD-51BB5A935477}" type="parTrans" cxnId="{BDBDB37D-893A-47C7-9422-281123F987B0}">
      <dgm:prSet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endParaRPr lang="de-DE" b="0"/>
        </a:p>
      </dgm:t>
    </dgm:pt>
    <dgm:pt modelId="{285DE459-C60B-4BF6-8C01-07620702BD94}" type="sibTrans" cxnId="{BDBDB37D-893A-47C7-9422-281123F987B0}">
      <dgm:prSet/>
      <dgm:spPr/>
      <dgm:t>
        <a:bodyPr/>
        <a:lstStyle/>
        <a:p>
          <a:endParaRPr lang="de-DE" b="0"/>
        </a:p>
      </dgm:t>
    </dgm:pt>
    <dgm:pt modelId="{F90AE234-D897-4259-A44E-F319D85F7E97}">
      <dgm:prSet custT="1"/>
      <dgm:spPr>
        <a:solidFill>
          <a:srgbClr val="CCCCFF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Laborexperimente an der TU Berlin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See-Simulator „</a:t>
          </a: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Isefjord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“,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. I: 20 revierfremde Fahrtensegler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. II: 8 revierfremde Fahrtensegler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44763AD-3ECF-4970-A10D-F7AE87255CA8}" type="parTrans" cxnId="{78815480-E641-467C-8052-0EE5CC21B6E2}">
      <dgm:prSet/>
      <dgm:spPr/>
      <dgm:t>
        <a:bodyPr/>
        <a:lstStyle/>
        <a:p>
          <a:endParaRPr lang="de-DE" b="0"/>
        </a:p>
      </dgm:t>
    </dgm:pt>
    <dgm:pt modelId="{89F13394-7DD6-44FC-B9DD-B79D473B7E8B}" type="sibTrans" cxnId="{78815480-E641-467C-8052-0EE5CC21B6E2}">
      <dgm:prSet/>
      <dgm:spPr/>
      <dgm:t>
        <a:bodyPr/>
        <a:lstStyle/>
        <a:p>
          <a:endParaRPr lang="de-DE" b="0"/>
        </a:p>
      </dgm:t>
    </dgm:pt>
    <dgm:pt modelId="{0D552DE2-E2A6-4D62-93B4-DAE4EB4DA7A6}">
      <dgm:prSet custT="1"/>
      <dgm:spPr>
        <a:solidFill>
          <a:srgbClr val="FFCC99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Effizienz, Blickverteilung beim Segeln: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8 revierfremde Fahrtensegler</a:t>
          </a:r>
          <a:endParaRPr lang="de-DE" sz="1100" b="0" dirty="0">
            <a:solidFill>
              <a:schemeClr val="tx1"/>
            </a:solidFill>
          </a:endParaRPr>
        </a:p>
      </dgm:t>
    </dgm:pt>
    <dgm:pt modelId="{FE99340A-A515-40FC-92D1-969D99F6E0D8}" type="parTrans" cxnId="{EADDF526-D138-4540-8B64-D2B23D8A88D6}">
      <dgm:prSet/>
      <dgm:spPr>
        <a:solidFill>
          <a:srgbClr val="F2DADA"/>
        </a:solidFill>
        <a:ln>
          <a:solidFill>
            <a:srgbClr val="666666"/>
          </a:solidFill>
        </a:ln>
      </dgm:spPr>
      <dgm:t>
        <a:bodyPr/>
        <a:lstStyle/>
        <a:p>
          <a:endParaRPr lang="de-DE" b="0"/>
        </a:p>
      </dgm:t>
    </dgm:pt>
    <dgm:pt modelId="{97E3724B-D201-45A7-8856-BB463718B951}" type="sibTrans" cxnId="{EADDF526-D138-4540-8B64-D2B23D8A88D6}">
      <dgm:prSet/>
      <dgm:spPr/>
      <dgm:t>
        <a:bodyPr/>
        <a:lstStyle/>
        <a:p>
          <a:endParaRPr lang="de-DE" b="0"/>
        </a:p>
      </dgm:t>
    </dgm:pt>
    <dgm:pt modelId="{9C372649-E5DD-416E-AD3E-0B61289338F3}" type="pres">
      <dgm:prSet presAssocID="{84B41189-4C9B-4AF8-9617-3ED0FE032FC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842F716-80A1-45FC-AC6B-7C2B0DB723C1}" type="pres">
      <dgm:prSet presAssocID="{84B41189-4C9B-4AF8-9617-3ED0FE032FC6}" presName="hierFlow" presStyleCnt="0"/>
      <dgm:spPr/>
    </dgm:pt>
    <dgm:pt modelId="{DB3BCB48-A1F5-432B-B7BE-B999889F25E8}" type="pres">
      <dgm:prSet presAssocID="{84B41189-4C9B-4AF8-9617-3ED0FE032FC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3872809-D79A-48CD-9809-DD0DFFA8A089}" type="pres">
      <dgm:prSet presAssocID="{6F2C0245-F532-4F2C-B9E5-0BF3BF103160}" presName="Name14" presStyleCnt="0"/>
      <dgm:spPr/>
    </dgm:pt>
    <dgm:pt modelId="{771A001C-1E67-4A36-BB18-E16094763D63}" type="pres">
      <dgm:prSet presAssocID="{6F2C0245-F532-4F2C-B9E5-0BF3BF103160}" presName="level1Shape" presStyleLbl="node0" presStyleIdx="0" presStyleCnt="1" custScaleX="720596" custScaleY="104344" custLinFactNeighborX="-1621" custLinFactNeighborY="-877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FE68BFAA-44D1-4DB8-BCC8-702DDEB9600A}" type="pres">
      <dgm:prSet presAssocID="{6F2C0245-F532-4F2C-B9E5-0BF3BF103160}" presName="hierChild2" presStyleCnt="0"/>
      <dgm:spPr/>
    </dgm:pt>
    <dgm:pt modelId="{E0EAFECE-0BA6-403A-BF59-B511490D66A1}" type="pres">
      <dgm:prSet presAssocID="{7AAB2DAC-CFC1-4BA2-918B-637E716A81D3}" presName="Name19" presStyleLbl="parChTrans1D2" presStyleIdx="0" presStyleCnt="2"/>
      <dgm:spPr/>
      <dgm:t>
        <a:bodyPr/>
        <a:lstStyle/>
        <a:p>
          <a:endParaRPr lang="de-DE"/>
        </a:p>
      </dgm:t>
    </dgm:pt>
    <dgm:pt modelId="{52C0B374-8307-4113-A6AB-F32531CB468E}" type="pres">
      <dgm:prSet presAssocID="{C69B7AB1-F38F-46F2-8593-31E2932FDFFE}" presName="Name21" presStyleCnt="0"/>
      <dgm:spPr/>
    </dgm:pt>
    <dgm:pt modelId="{812DBF68-AB94-4142-B4D3-B61EFD955ECC}" type="pres">
      <dgm:prSet presAssocID="{C69B7AB1-F38F-46F2-8593-31E2932FDFFE}" presName="level2Shape" presStyleLbl="node2" presStyleIdx="0" presStyleCnt="2" custScaleX="473444" custScaleY="181468" custLinFactNeighborX="-26625" custLinFactNeighborY="22047"/>
      <dgm:spPr/>
      <dgm:t>
        <a:bodyPr/>
        <a:lstStyle/>
        <a:p>
          <a:endParaRPr lang="de-DE"/>
        </a:p>
      </dgm:t>
    </dgm:pt>
    <dgm:pt modelId="{AF9619E6-0E74-4AC6-B565-2002FC1B9A76}" type="pres">
      <dgm:prSet presAssocID="{C69B7AB1-F38F-46F2-8593-31E2932FDFFE}" presName="hierChild3" presStyleCnt="0"/>
      <dgm:spPr/>
    </dgm:pt>
    <dgm:pt modelId="{AA810BFB-5A37-4D7A-9A10-49B38EDE0464}" type="pres">
      <dgm:prSet presAssocID="{FE99340A-A515-40FC-92D1-969D99F6E0D8}" presName="Name19" presStyleLbl="parChTrans1D3" presStyleIdx="0" presStyleCnt="3"/>
      <dgm:spPr/>
      <dgm:t>
        <a:bodyPr/>
        <a:lstStyle/>
        <a:p>
          <a:endParaRPr lang="de-DE"/>
        </a:p>
      </dgm:t>
    </dgm:pt>
    <dgm:pt modelId="{508152DE-1120-4193-8207-A8E27D382D73}" type="pres">
      <dgm:prSet presAssocID="{0D552DE2-E2A6-4D62-93B4-DAE4EB4DA7A6}" presName="Name21" presStyleCnt="0"/>
      <dgm:spPr/>
    </dgm:pt>
    <dgm:pt modelId="{67221C91-1893-47D6-B5A0-FCCF028D1428}" type="pres">
      <dgm:prSet presAssocID="{0D552DE2-E2A6-4D62-93B4-DAE4EB4DA7A6}" presName="level2Shape" presStyleLbl="node3" presStyleIdx="0" presStyleCnt="3" custScaleX="406718" custScaleY="181468" custLinFactNeighborX="-99" custLinFactNeighborY="72810"/>
      <dgm:spPr/>
      <dgm:t>
        <a:bodyPr/>
        <a:lstStyle/>
        <a:p>
          <a:endParaRPr lang="de-DE"/>
        </a:p>
      </dgm:t>
    </dgm:pt>
    <dgm:pt modelId="{C454F68B-0E82-4130-A5B2-B43AC5E5E3BE}" type="pres">
      <dgm:prSet presAssocID="{0D552DE2-E2A6-4D62-93B4-DAE4EB4DA7A6}" presName="hierChild3" presStyleCnt="0"/>
      <dgm:spPr/>
    </dgm:pt>
    <dgm:pt modelId="{00E6BC09-D7F6-4C2B-8638-508BCCBECA7B}" type="pres">
      <dgm:prSet presAssocID="{9F6BE7AA-AFE0-4285-923A-6BCFDBB1E5DA}" presName="Name19" presStyleLbl="parChTrans1D3" presStyleIdx="1" presStyleCnt="3"/>
      <dgm:spPr/>
      <dgm:t>
        <a:bodyPr/>
        <a:lstStyle/>
        <a:p>
          <a:endParaRPr lang="de-DE"/>
        </a:p>
      </dgm:t>
    </dgm:pt>
    <dgm:pt modelId="{3EAF044C-97C6-48C1-9E67-3739B4B20D6F}" type="pres">
      <dgm:prSet presAssocID="{4BFA8A0D-7559-4387-9D25-548EA6937BB9}" presName="Name21" presStyleCnt="0"/>
      <dgm:spPr/>
    </dgm:pt>
    <dgm:pt modelId="{6B6C490B-EDB2-45CC-800B-843E2744A1B2}" type="pres">
      <dgm:prSet presAssocID="{4BFA8A0D-7559-4387-9D25-548EA6937BB9}" presName="level2Shape" presStyleLbl="node3" presStyleIdx="1" presStyleCnt="3" custScaleX="380949" custScaleY="181468" custLinFactNeighborY="72810"/>
      <dgm:spPr/>
      <dgm:t>
        <a:bodyPr/>
        <a:lstStyle/>
        <a:p>
          <a:endParaRPr lang="de-DE"/>
        </a:p>
      </dgm:t>
    </dgm:pt>
    <dgm:pt modelId="{B69810AE-6249-4115-8231-60EF8D16B6A3}" type="pres">
      <dgm:prSet presAssocID="{4BFA8A0D-7559-4387-9D25-548EA6937BB9}" presName="hierChild3" presStyleCnt="0"/>
      <dgm:spPr/>
    </dgm:pt>
    <dgm:pt modelId="{6C588D7F-EEE8-475A-BDB5-568E1C0E0669}" type="pres">
      <dgm:prSet presAssocID="{644763AD-3ECF-4970-A10D-F7AE87255CA8}" presName="Name19" presStyleLbl="parChTrans1D4" presStyleIdx="0" presStyleCnt="1"/>
      <dgm:spPr/>
      <dgm:t>
        <a:bodyPr/>
        <a:lstStyle/>
        <a:p>
          <a:endParaRPr lang="de-DE"/>
        </a:p>
      </dgm:t>
    </dgm:pt>
    <dgm:pt modelId="{143A5C32-2B4D-4BCB-AB20-6B9D588D67C7}" type="pres">
      <dgm:prSet presAssocID="{F90AE234-D897-4259-A44E-F319D85F7E97}" presName="Name21" presStyleCnt="0"/>
      <dgm:spPr/>
    </dgm:pt>
    <dgm:pt modelId="{53C26863-7953-43AF-8143-A160875DD36E}" type="pres">
      <dgm:prSet presAssocID="{F90AE234-D897-4259-A44E-F319D85F7E97}" presName="level2Shape" presStyleLbl="node4" presStyleIdx="0" presStyleCnt="1" custScaleX="381159" custScaleY="229583" custLinFactY="11757" custLinFactNeighborY="100000"/>
      <dgm:spPr/>
      <dgm:t>
        <a:bodyPr/>
        <a:lstStyle/>
        <a:p>
          <a:endParaRPr lang="de-DE"/>
        </a:p>
      </dgm:t>
    </dgm:pt>
    <dgm:pt modelId="{AA2C7B93-5D4D-4A1D-AFFC-F160DF50CCC2}" type="pres">
      <dgm:prSet presAssocID="{F90AE234-D897-4259-A44E-F319D85F7E97}" presName="hierChild3" presStyleCnt="0"/>
      <dgm:spPr/>
    </dgm:pt>
    <dgm:pt modelId="{2056844B-81FA-4518-8F14-B7DC7052F2E3}" type="pres">
      <dgm:prSet presAssocID="{1E6D60FB-A19B-44D1-8A5A-215BA0F13F8E}" presName="Name19" presStyleLbl="parChTrans1D2" presStyleIdx="1" presStyleCnt="2"/>
      <dgm:spPr/>
      <dgm:t>
        <a:bodyPr/>
        <a:lstStyle/>
        <a:p>
          <a:endParaRPr lang="de-DE"/>
        </a:p>
      </dgm:t>
    </dgm:pt>
    <dgm:pt modelId="{CFBC896C-4638-41D0-BF93-59CD4D4EB661}" type="pres">
      <dgm:prSet presAssocID="{19BC8B33-E331-49B1-B953-AEAA08941045}" presName="Name21" presStyleCnt="0"/>
      <dgm:spPr/>
    </dgm:pt>
    <dgm:pt modelId="{CD4B1412-A1EC-4334-845E-E422DE9BD4B2}" type="pres">
      <dgm:prSet presAssocID="{19BC8B33-E331-49B1-B953-AEAA08941045}" presName="level2Shape" presStyleLbl="node2" presStyleIdx="1" presStyleCnt="2" custScaleX="476655" custScaleY="181468" custLinFactNeighborX="648" custLinFactNeighborY="22047"/>
      <dgm:spPr/>
      <dgm:t>
        <a:bodyPr/>
        <a:lstStyle/>
        <a:p>
          <a:endParaRPr lang="de-DE"/>
        </a:p>
      </dgm:t>
    </dgm:pt>
    <dgm:pt modelId="{C1FFCDFD-612B-4496-82D4-914905D80A05}" type="pres">
      <dgm:prSet presAssocID="{19BC8B33-E331-49B1-B953-AEAA08941045}" presName="hierChild3" presStyleCnt="0"/>
      <dgm:spPr/>
    </dgm:pt>
    <dgm:pt modelId="{050114B6-C7F5-47F0-8EB7-25FBB5524E7C}" type="pres">
      <dgm:prSet presAssocID="{E2DF4C09-2FAB-4657-8EDD-51BB5A935477}" presName="Name19" presStyleLbl="parChTrans1D3" presStyleIdx="2" presStyleCnt="3"/>
      <dgm:spPr/>
      <dgm:t>
        <a:bodyPr/>
        <a:lstStyle/>
        <a:p>
          <a:endParaRPr lang="de-DE"/>
        </a:p>
      </dgm:t>
    </dgm:pt>
    <dgm:pt modelId="{BA5DA419-2432-4161-B299-0ECB6A68C0F7}" type="pres">
      <dgm:prSet presAssocID="{19895759-7F11-4230-88CC-4ED0F79645FE}" presName="Name21" presStyleCnt="0"/>
      <dgm:spPr/>
    </dgm:pt>
    <dgm:pt modelId="{60F1D915-1655-4A9F-BAD1-C5964EDE9A62}" type="pres">
      <dgm:prSet presAssocID="{19895759-7F11-4230-88CC-4ED0F79645FE}" presName="level2Shape" presStyleLbl="node3" presStyleIdx="2" presStyleCnt="3" custScaleX="476551" custScaleY="181468" custLinFactNeighborX="-573" custLinFactNeighborY="72810"/>
      <dgm:spPr/>
      <dgm:t>
        <a:bodyPr/>
        <a:lstStyle/>
        <a:p>
          <a:endParaRPr lang="de-DE"/>
        </a:p>
      </dgm:t>
    </dgm:pt>
    <dgm:pt modelId="{977B4787-8EDC-42F5-83D3-5F614B643272}" type="pres">
      <dgm:prSet presAssocID="{19895759-7F11-4230-88CC-4ED0F79645FE}" presName="hierChild3" presStyleCnt="0"/>
      <dgm:spPr/>
    </dgm:pt>
    <dgm:pt modelId="{3467F020-4174-41A3-823E-EB2E500C9F89}" type="pres">
      <dgm:prSet presAssocID="{84B41189-4C9B-4AF8-9617-3ED0FE032FC6}" presName="bgShapesFlow" presStyleCnt="0"/>
      <dgm:spPr/>
    </dgm:pt>
  </dgm:ptLst>
  <dgm:cxnLst>
    <dgm:cxn modelId="{6751E8D0-C28B-4758-9091-40B4C473FED3}" srcId="{84B41189-4C9B-4AF8-9617-3ED0FE032FC6}" destId="{6F2C0245-F532-4F2C-B9E5-0BF3BF103160}" srcOrd="0" destOrd="0" parTransId="{E8A4AC47-33E6-463A-96C8-2CD83E74D844}" sibTransId="{976963ED-7781-443E-AF80-ABCACC630013}"/>
    <dgm:cxn modelId="{ADC856E1-3824-467A-BD2B-E3328B18966A}" type="presOf" srcId="{6F2C0245-F532-4F2C-B9E5-0BF3BF103160}" destId="{771A001C-1E67-4A36-BB18-E16094763D63}" srcOrd="0" destOrd="0" presId="urn:microsoft.com/office/officeart/2005/8/layout/hierarchy6"/>
    <dgm:cxn modelId="{15E1EDD0-7273-4C08-A69E-C43039256269}" type="presOf" srcId="{19BC8B33-E331-49B1-B953-AEAA08941045}" destId="{CD4B1412-A1EC-4334-845E-E422DE9BD4B2}" srcOrd="0" destOrd="0" presId="urn:microsoft.com/office/officeart/2005/8/layout/hierarchy6"/>
    <dgm:cxn modelId="{78815480-E641-467C-8052-0EE5CC21B6E2}" srcId="{4BFA8A0D-7559-4387-9D25-548EA6937BB9}" destId="{F90AE234-D897-4259-A44E-F319D85F7E97}" srcOrd="0" destOrd="0" parTransId="{644763AD-3ECF-4970-A10D-F7AE87255CA8}" sibTransId="{89F13394-7DD6-44FC-B9DD-B79D473B7E8B}"/>
    <dgm:cxn modelId="{0CC16E2C-D0A9-4D9E-8094-77CEBC462586}" type="presOf" srcId="{1E6D60FB-A19B-44D1-8A5A-215BA0F13F8E}" destId="{2056844B-81FA-4518-8F14-B7DC7052F2E3}" srcOrd="0" destOrd="0" presId="urn:microsoft.com/office/officeart/2005/8/layout/hierarchy6"/>
    <dgm:cxn modelId="{85EA1AD9-C537-40CD-8B07-C3DB5C73E5F0}" srcId="{6F2C0245-F532-4F2C-B9E5-0BF3BF103160}" destId="{C69B7AB1-F38F-46F2-8593-31E2932FDFFE}" srcOrd="0" destOrd="0" parTransId="{7AAB2DAC-CFC1-4BA2-918B-637E716A81D3}" sibTransId="{16480F4D-21C6-4875-81B0-A6C7DF1AFA21}"/>
    <dgm:cxn modelId="{43652E6B-79E0-4BE2-9602-3D242D5D730A}" type="presOf" srcId="{644763AD-3ECF-4970-A10D-F7AE87255CA8}" destId="{6C588D7F-EEE8-475A-BDB5-568E1C0E0669}" srcOrd="0" destOrd="0" presId="urn:microsoft.com/office/officeart/2005/8/layout/hierarchy6"/>
    <dgm:cxn modelId="{EADDF526-D138-4540-8B64-D2B23D8A88D6}" srcId="{C69B7AB1-F38F-46F2-8593-31E2932FDFFE}" destId="{0D552DE2-E2A6-4D62-93B4-DAE4EB4DA7A6}" srcOrd="0" destOrd="0" parTransId="{FE99340A-A515-40FC-92D1-969D99F6E0D8}" sibTransId="{97E3724B-D201-45A7-8856-BB463718B951}"/>
    <dgm:cxn modelId="{BB12F9DE-D480-4005-9824-072D2AE96380}" type="presOf" srcId="{FE99340A-A515-40FC-92D1-969D99F6E0D8}" destId="{AA810BFB-5A37-4D7A-9A10-49B38EDE0464}" srcOrd="0" destOrd="0" presId="urn:microsoft.com/office/officeart/2005/8/layout/hierarchy6"/>
    <dgm:cxn modelId="{DE0DA030-84C3-4CDC-B23F-DA69A563E238}" type="presOf" srcId="{4BFA8A0D-7559-4387-9D25-548EA6937BB9}" destId="{6B6C490B-EDB2-45CC-800B-843E2744A1B2}" srcOrd="0" destOrd="0" presId="urn:microsoft.com/office/officeart/2005/8/layout/hierarchy6"/>
    <dgm:cxn modelId="{092BB2B3-22A0-4E0A-922B-5EDEB812B8F5}" type="presOf" srcId="{9F6BE7AA-AFE0-4285-923A-6BCFDBB1E5DA}" destId="{00E6BC09-D7F6-4C2B-8638-508BCCBECA7B}" srcOrd="0" destOrd="0" presId="urn:microsoft.com/office/officeart/2005/8/layout/hierarchy6"/>
    <dgm:cxn modelId="{BDBDB37D-893A-47C7-9422-281123F987B0}" srcId="{19BC8B33-E331-49B1-B953-AEAA08941045}" destId="{19895759-7F11-4230-88CC-4ED0F79645FE}" srcOrd="0" destOrd="0" parTransId="{E2DF4C09-2FAB-4657-8EDD-51BB5A935477}" sibTransId="{285DE459-C60B-4BF6-8C01-07620702BD94}"/>
    <dgm:cxn modelId="{22F0A608-5048-4DAD-9384-7F4F94B2DD1E}" srcId="{C69B7AB1-F38F-46F2-8593-31E2932FDFFE}" destId="{4BFA8A0D-7559-4387-9D25-548EA6937BB9}" srcOrd="1" destOrd="0" parTransId="{9F6BE7AA-AFE0-4285-923A-6BCFDBB1E5DA}" sibTransId="{0D48C643-F5EA-4A4C-BC08-B64A037A5D63}"/>
    <dgm:cxn modelId="{FDBCBDF8-F551-4CAA-882C-15D5F4FFBA71}" type="presOf" srcId="{19895759-7F11-4230-88CC-4ED0F79645FE}" destId="{60F1D915-1655-4A9F-BAD1-C5964EDE9A62}" srcOrd="0" destOrd="0" presId="urn:microsoft.com/office/officeart/2005/8/layout/hierarchy6"/>
    <dgm:cxn modelId="{EEFA14B8-D332-4D89-99E4-64D2E2404ACA}" type="presOf" srcId="{F90AE234-D897-4259-A44E-F319D85F7E97}" destId="{53C26863-7953-43AF-8143-A160875DD36E}" srcOrd="0" destOrd="0" presId="urn:microsoft.com/office/officeart/2005/8/layout/hierarchy6"/>
    <dgm:cxn modelId="{9A363CEC-F822-477A-89F2-726DA6D3A0EB}" srcId="{6F2C0245-F532-4F2C-B9E5-0BF3BF103160}" destId="{19BC8B33-E331-49B1-B953-AEAA08941045}" srcOrd="1" destOrd="0" parTransId="{1E6D60FB-A19B-44D1-8A5A-215BA0F13F8E}" sibTransId="{895982B6-A44A-444C-81FA-5D98B2D9B6B0}"/>
    <dgm:cxn modelId="{77577F8D-FA7F-4883-A491-DB7740BE85F9}" type="presOf" srcId="{C69B7AB1-F38F-46F2-8593-31E2932FDFFE}" destId="{812DBF68-AB94-4142-B4D3-B61EFD955ECC}" srcOrd="0" destOrd="0" presId="urn:microsoft.com/office/officeart/2005/8/layout/hierarchy6"/>
    <dgm:cxn modelId="{347C0A52-A8B9-42E4-A022-74029C2A1C38}" type="presOf" srcId="{E2DF4C09-2FAB-4657-8EDD-51BB5A935477}" destId="{050114B6-C7F5-47F0-8EB7-25FBB5524E7C}" srcOrd="0" destOrd="0" presId="urn:microsoft.com/office/officeart/2005/8/layout/hierarchy6"/>
    <dgm:cxn modelId="{1B6DAE87-729C-4701-BC03-B8A5F7174CC8}" type="presOf" srcId="{0D552DE2-E2A6-4D62-93B4-DAE4EB4DA7A6}" destId="{67221C91-1893-47D6-B5A0-FCCF028D1428}" srcOrd="0" destOrd="0" presId="urn:microsoft.com/office/officeart/2005/8/layout/hierarchy6"/>
    <dgm:cxn modelId="{A4825002-5DCA-4A43-8F09-B388DA3B0EC1}" type="presOf" srcId="{7AAB2DAC-CFC1-4BA2-918B-637E716A81D3}" destId="{E0EAFECE-0BA6-403A-BF59-B511490D66A1}" srcOrd="0" destOrd="0" presId="urn:microsoft.com/office/officeart/2005/8/layout/hierarchy6"/>
    <dgm:cxn modelId="{72936F1D-5958-40EF-BC7F-5F4FF5259B42}" type="presOf" srcId="{84B41189-4C9B-4AF8-9617-3ED0FE032FC6}" destId="{9C372649-E5DD-416E-AD3E-0B61289338F3}" srcOrd="0" destOrd="0" presId="urn:microsoft.com/office/officeart/2005/8/layout/hierarchy6"/>
    <dgm:cxn modelId="{A3C9CB04-3769-493E-B1E4-372E03506532}" type="presParOf" srcId="{9C372649-E5DD-416E-AD3E-0B61289338F3}" destId="{A842F716-80A1-45FC-AC6B-7C2B0DB723C1}" srcOrd="0" destOrd="0" presId="urn:microsoft.com/office/officeart/2005/8/layout/hierarchy6"/>
    <dgm:cxn modelId="{9BAE8E1A-FDD2-47FC-B611-26D1DB8712D9}" type="presParOf" srcId="{A842F716-80A1-45FC-AC6B-7C2B0DB723C1}" destId="{DB3BCB48-A1F5-432B-B7BE-B999889F25E8}" srcOrd="0" destOrd="0" presId="urn:microsoft.com/office/officeart/2005/8/layout/hierarchy6"/>
    <dgm:cxn modelId="{3131AD42-DACB-4D5C-A827-647A2476D151}" type="presParOf" srcId="{DB3BCB48-A1F5-432B-B7BE-B999889F25E8}" destId="{43872809-D79A-48CD-9809-DD0DFFA8A089}" srcOrd="0" destOrd="0" presId="urn:microsoft.com/office/officeart/2005/8/layout/hierarchy6"/>
    <dgm:cxn modelId="{0B573545-D33A-46D4-852A-67DD095CC681}" type="presParOf" srcId="{43872809-D79A-48CD-9809-DD0DFFA8A089}" destId="{771A001C-1E67-4A36-BB18-E16094763D63}" srcOrd="0" destOrd="0" presId="urn:microsoft.com/office/officeart/2005/8/layout/hierarchy6"/>
    <dgm:cxn modelId="{BE8C3E00-63B5-4121-933D-5DFF18B8093B}" type="presParOf" srcId="{43872809-D79A-48CD-9809-DD0DFFA8A089}" destId="{FE68BFAA-44D1-4DB8-BCC8-702DDEB9600A}" srcOrd="1" destOrd="0" presId="urn:microsoft.com/office/officeart/2005/8/layout/hierarchy6"/>
    <dgm:cxn modelId="{1A281346-4141-46FD-9BE9-E1BC9A7AD29D}" type="presParOf" srcId="{FE68BFAA-44D1-4DB8-BCC8-702DDEB9600A}" destId="{E0EAFECE-0BA6-403A-BF59-B511490D66A1}" srcOrd="0" destOrd="0" presId="urn:microsoft.com/office/officeart/2005/8/layout/hierarchy6"/>
    <dgm:cxn modelId="{024769A0-0DD6-4EE3-8051-1C195707A2CF}" type="presParOf" srcId="{FE68BFAA-44D1-4DB8-BCC8-702DDEB9600A}" destId="{52C0B374-8307-4113-A6AB-F32531CB468E}" srcOrd="1" destOrd="0" presId="urn:microsoft.com/office/officeart/2005/8/layout/hierarchy6"/>
    <dgm:cxn modelId="{10D52A2A-4386-4EE6-A350-2FD150584AB6}" type="presParOf" srcId="{52C0B374-8307-4113-A6AB-F32531CB468E}" destId="{812DBF68-AB94-4142-B4D3-B61EFD955ECC}" srcOrd="0" destOrd="0" presId="urn:microsoft.com/office/officeart/2005/8/layout/hierarchy6"/>
    <dgm:cxn modelId="{F0C6F255-EAAF-458B-A342-B247AE278E63}" type="presParOf" srcId="{52C0B374-8307-4113-A6AB-F32531CB468E}" destId="{AF9619E6-0E74-4AC6-B565-2002FC1B9A76}" srcOrd="1" destOrd="0" presId="urn:microsoft.com/office/officeart/2005/8/layout/hierarchy6"/>
    <dgm:cxn modelId="{D1F54CD4-8897-49DB-8DE3-A10A1F56401F}" type="presParOf" srcId="{AF9619E6-0E74-4AC6-B565-2002FC1B9A76}" destId="{AA810BFB-5A37-4D7A-9A10-49B38EDE0464}" srcOrd="0" destOrd="0" presId="urn:microsoft.com/office/officeart/2005/8/layout/hierarchy6"/>
    <dgm:cxn modelId="{9163CAED-89C4-4F80-A3E0-B4E1C242EC8D}" type="presParOf" srcId="{AF9619E6-0E74-4AC6-B565-2002FC1B9A76}" destId="{508152DE-1120-4193-8207-A8E27D382D73}" srcOrd="1" destOrd="0" presId="urn:microsoft.com/office/officeart/2005/8/layout/hierarchy6"/>
    <dgm:cxn modelId="{649DFF85-E068-4465-A3F0-942F2D76AFC8}" type="presParOf" srcId="{508152DE-1120-4193-8207-A8E27D382D73}" destId="{67221C91-1893-47D6-B5A0-FCCF028D1428}" srcOrd="0" destOrd="0" presId="urn:microsoft.com/office/officeart/2005/8/layout/hierarchy6"/>
    <dgm:cxn modelId="{BA11D56F-4F2B-431B-97B7-AFDF86D2328A}" type="presParOf" srcId="{508152DE-1120-4193-8207-A8E27D382D73}" destId="{C454F68B-0E82-4130-A5B2-B43AC5E5E3BE}" srcOrd="1" destOrd="0" presId="urn:microsoft.com/office/officeart/2005/8/layout/hierarchy6"/>
    <dgm:cxn modelId="{39172696-2528-448C-906F-6B8467A85DE8}" type="presParOf" srcId="{AF9619E6-0E74-4AC6-B565-2002FC1B9A76}" destId="{00E6BC09-D7F6-4C2B-8638-508BCCBECA7B}" srcOrd="2" destOrd="0" presId="urn:microsoft.com/office/officeart/2005/8/layout/hierarchy6"/>
    <dgm:cxn modelId="{04FFC55D-F447-4D44-B2F8-E43AD128E240}" type="presParOf" srcId="{AF9619E6-0E74-4AC6-B565-2002FC1B9A76}" destId="{3EAF044C-97C6-48C1-9E67-3739B4B20D6F}" srcOrd="3" destOrd="0" presId="urn:microsoft.com/office/officeart/2005/8/layout/hierarchy6"/>
    <dgm:cxn modelId="{967CC368-0204-4B78-AC4C-6C0E0B51054B}" type="presParOf" srcId="{3EAF044C-97C6-48C1-9E67-3739B4B20D6F}" destId="{6B6C490B-EDB2-45CC-800B-843E2744A1B2}" srcOrd="0" destOrd="0" presId="urn:microsoft.com/office/officeart/2005/8/layout/hierarchy6"/>
    <dgm:cxn modelId="{1EBBCD4A-F2FB-4504-A9AF-F2B82072A083}" type="presParOf" srcId="{3EAF044C-97C6-48C1-9E67-3739B4B20D6F}" destId="{B69810AE-6249-4115-8231-60EF8D16B6A3}" srcOrd="1" destOrd="0" presId="urn:microsoft.com/office/officeart/2005/8/layout/hierarchy6"/>
    <dgm:cxn modelId="{7ADA5847-433D-46AE-B6C2-02F5A6234A14}" type="presParOf" srcId="{B69810AE-6249-4115-8231-60EF8D16B6A3}" destId="{6C588D7F-EEE8-475A-BDB5-568E1C0E0669}" srcOrd="0" destOrd="0" presId="urn:microsoft.com/office/officeart/2005/8/layout/hierarchy6"/>
    <dgm:cxn modelId="{70AEE098-8F28-4BC3-A163-118E87221C68}" type="presParOf" srcId="{B69810AE-6249-4115-8231-60EF8D16B6A3}" destId="{143A5C32-2B4D-4BCB-AB20-6B9D588D67C7}" srcOrd="1" destOrd="0" presId="urn:microsoft.com/office/officeart/2005/8/layout/hierarchy6"/>
    <dgm:cxn modelId="{BD6EF458-58FF-447B-88CB-4C87708F2D2E}" type="presParOf" srcId="{143A5C32-2B4D-4BCB-AB20-6B9D588D67C7}" destId="{53C26863-7953-43AF-8143-A160875DD36E}" srcOrd="0" destOrd="0" presId="urn:microsoft.com/office/officeart/2005/8/layout/hierarchy6"/>
    <dgm:cxn modelId="{A9C4DA20-5721-45D9-8D0F-72C6FB6ECB82}" type="presParOf" srcId="{143A5C32-2B4D-4BCB-AB20-6B9D588D67C7}" destId="{AA2C7B93-5D4D-4A1D-AFFC-F160DF50CCC2}" srcOrd="1" destOrd="0" presId="urn:microsoft.com/office/officeart/2005/8/layout/hierarchy6"/>
    <dgm:cxn modelId="{0776A1A2-BF69-49A3-A3BD-7DEFE0B80832}" type="presParOf" srcId="{FE68BFAA-44D1-4DB8-BCC8-702DDEB9600A}" destId="{2056844B-81FA-4518-8F14-B7DC7052F2E3}" srcOrd="2" destOrd="0" presId="urn:microsoft.com/office/officeart/2005/8/layout/hierarchy6"/>
    <dgm:cxn modelId="{0AFCB68E-AD1D-4E59-A86E-4703F7D728B2}" type="presParOf" srcId="{FE68BFAA-44D1-4DB8-BCC8-702DDEB9600A}" destId="{CFBC896C-4638-41D0-BF93-59CD4D4EB661}" srcOrd="3" destOrd="0" presId="urn:microsoft.com/office/officeart/2005/8/layout/hierarchy6"/>
    <dgm:cxn modelId="{DB66E07B-14B6-473D-9106-2FA43BC2B31E}" type="presParOf" srcId="{CFBC896C-4638-41D0-BF93-59CD4D4EB661}" destId="{CD4B1412-A1EC-4334-845E-E422DE9BD4B2}" srcOrd="0" destOrd="0" presId="urn:microsoft.com/office/officeart/2005/8/layout/hierarchy6"/>
    <dgm:cxn modelId="{8E7D7D21-DEAB-437D-B70B-7EEF260DBFB2}" type="presParOf" srcId="{CFBC896C-4638-41D0-BF93-59CD4D4EB661}" destId="{C1FFCDFD-612B-4496-82D4-914905D80A05}" srcOrd="1" destOrd="0" presId="urn:microsoft.com/office/officeart/2005/8/layout/hierarchy6"/>
    <dgm:cxn modelId="{A58A7159-CDAE-45AE-AF3D-2E9698C390A4}" type="presParOf" srcId="{C1FFCDFD-612B-4496-82D4-914905D80A05}" destId="{050114B6-C7F5-47F0-8EB7-25FBB5524E7C}" srcOrd="0" destOrd="0" presId="urn:microsoft.com/office/officeart/2005/8/layout/hierarchy6"/>
    <dgm:cxn modelId="{6F29216B-E7B1-455D-9BF2-9BF507EF1AC6}" type="presParOf" srcId="{C1FFCDFD-612B-4496-82D4-914905D80A05}" destId="{BA5DA419-2432-4161-B299-0ECB6A68C0F7}" srcOrd="1" destOrd="0" presId="urn:microsoft.com/office/officeart/2005/8/layout/hierarchy6"/>
    <dgm:cxn modelId="{1A6F48FF-C4DD-4CF1-959F-E09116B58082}" type="presParOf" srcId="{BA5DA419-2432-4161-B299-0ECB6A68C0F7}" destId="{60F1D915-1655-4A9F-BAD1-C5964EDE9A62}" srcOrd="0" destOrd="0" presId="urn:microsoft.com/office/officeart/2005/8/layout/hierarchy6"/>
    <dgm:cxn modelId="{02254E28-F300-474F-A0E8-D36A29015E65}" type="presParOf" srcId="{BA5DA419-2432-4161-B299-0ECB6A68C0F7}" destId="{977B4787-8EDC-42F5-83D3-5F614B643272}" srcOrd="1" destOrd="0" presId="urn:microsoft.com/office/officeart/2005/8/layout/hierarchy6"/>
    <dgm:cxn modelId="{205F10D5-A60B-4B16-B79B-A0D9F6828A48}" type="presParOf" srcId="{9C372649-E5DD-416E-AD3E-0B61289338F3}" destId="{3467F020-4174-41A3-823E-EB2E500C9F89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C5A18F-993B-4EC1-814D-92E3A2C86CBA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3E5FDA2-24CB-43D2-AA91-3FF5A852D2B1}">
      <dgm:prSet phldrT="[Text]"/>
      <dgm:spPr>
        <a:xfrm>
          <a:off x="229557" y="393"/>
          <a:ext cx="1210406" cy="72624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pPr algn="ctr">
            <a:spcAft>
              <a:spcPct val="35000"/>
            </a:spcAft>
          </a:pPr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Routenplanung</a:t>
          </a:r>
        </a:p>
      </dgm:t>
    </dgm:pt>
    <dgm:pt modelId="{A282E042-6854-42F9-A16E-D11FD0A0C2DC}" type="parTrans" cxnId="{6312AAA5-807D-4B8F-B05B-22FEF9A2355D}">
      <dgm:prSet/>
      <dgm:spPr/>
      <dgm:t>
        <a:bodyPr/>
        <a:lstStyle/>
        <a:p>
          <a:endParaRPr lang="de-DE"/>
        </a:p>
      </dgm:t>
    </dgm:pt>
    <dgm:pt modelId="{A88928AA-6757-466D-BE37-5DFB9CDC1348}" type="sibTrans" cxnId="{6312AAA5-807D-4B8F-B05B-22FEF9A2355D}">
      <dgm:prSet/>
      <dgm:spPr>
        <a:xfrm>
          <a:off x="1438163" y="317794"/>
          <a:ext cx="2019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1943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gm:spPr>
      <dgm:t>
        <a:bodyPr/>
        <a:lstStyle/>
        <a:p>
          <a:endParaRPr lang="de-DE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CD00C08F-A670-4219-9CD2-31CEFE7DE10E}">
      <dgm:prSet phldrT="[Text]"/>
      <dgm:spPr>
        <a:xfrm>
          <a:off x="3095303" y="393"/>
          <a:ext cx="1210406" cy="726243"/>
        </a:xfrm>
        <a:prstGeom prst="rect">
          <a:avLst/>
        </a:prstGeom>
        <a:solidFill>
          <a:srgbClr val="D8B25C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Situations-</a:t>
          </a:r>
          <a:b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</a:br>
          <a:r>
            <a:rPr lang="de-DE" dirty="0" err="1" smtClean="0">
              <a:solidFill>
                <a:srgbClr val="345D7E"/>
              </a:solidFill>
              <a:latin typeface="Tw Cen MT"/>
              <a:ea typeface="+mn-ea"/>
              <a:cs typeface="+mn-cs"/>
            </a:rPr>
            <a:t>bewusstsein</a:t>
          </a:r>
          <a:endParaRPr lang="de-DE" dirty="0" smtClean="0">
            <a:solidFill>
              <a:srgbClr val="345D7E"/>
            </a:solidFill>
            <a:latin typeface="Tw Cen MT"/>
            <a:ea typeface="+mn-ea"/>
            <a:cs typeface="+mn-cs"/>
          </a:endParaRP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Route.1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91D8E11C-1782-46BF-B49B-9A46E21FCAA1}" type="parTrans" cxnId="{5F8CF454-D594-40CE-8252-5DE74EF9F98E}">
      <dgm:prSet/>
      <dgm:spPr/>
      <dgm:t>
        <a:bodyPr/>
        <a:lstStyle/>
        <a:p>
          <a:endParaRPr lang="de-DE"/>
        </a:p>
      </dgm:t>
    </dgm:pt>
    <dgm:pt modelId="{932B1BD0-EE74-4586-9DC6-6D0E08494642}" type="sibTrans" cxnId="{5F8CF454-D594-40CE-8252-5DE74EF9F98E}">
      <dgm:prSet/>
      <dgm:spPr>
        <a:xfrm>
          <a:off x="4303909" y="317577"/>
          <a:ext cx="5892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937"/>
              </a:moveTo>
              <a:lnTo>
                <a:pt x="311702" y="45937"/>
              </a:lnTo>
              <a:lnTo>
                <a:pt x="311702" y="45720"/>
              </a:lnTo>
              <a:lnTo>
                <a:pt x="589204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gm:spPr>
      <dgm:t>
        <a:bodyPr/>
        <a:lstStyle/>
        <a:p>
          <a:endParaRPr lang="de-DE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92443878-C474-408D-A81C-11ECC4A5CDA1}">
      <dgm:prSet phldrT="[Text]"/>
      <dgm:spPr>
        <a:xfrm>
          <a:off x="4925513" y="1003693"/>
          <a:ext cx="1210406" cy="726243"/>
        </a:xfrm>
        <a:prstGeom prst="rect">
          <a:avLst/>
        </a:prstGeom>
        <a:solidFill>
          <a:srgbClr val="94B6D2">
            <a:lumMod val="60000"/>
            <a:lumOff val="4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Spätere Wegfindung</a:t>
          </a: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Weg2.2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EC88704C-165A-4F8B-BA13-A084E3F319C7}" type="parTrans" cxnId="{E0D6749B-1994-416D-81D7-5212DEADF44A}">
      <dgm:prSet/>
      <dgm:spPr/>
      <dgm:t>
        <a:bodyPr/>
        <a:lstStyle/>
        <a:p>
          <a:endParaRPr lang="de-DE"/>
        </a:p>
      </dgm:t>
    </dgm:pt>
    <dgm:pt modelId="{14D65800-F257-4F71-A8F2-1AA70B8A553D}" type="sibTrans" cxnId="{E0D6749B-1994-416D-81D7-5212DEADF44A}">
      <dgm:prSet/>
      <dgm:spPr>
        <a:xfrm>
          <a:off x="834760" y="1728137"/>
          <a:ext cx="4695956" cy="249129"/>
        </a:xfrm>
        <a:custGeom>
          <a:avLst/>
          <a:gdLst/>
          <a:ahLst/>
          <a:cxnLst/>
          <a:rect l="0" t="0" r="0" b="0"/>
          <a:pathLst>
            <a:path>
              <a:moveTo>
                <a:pt x="4695956" y="0"/>
              </a:moveTo>
              <a:lnTo>
                <a:pt x="4695956" y="141664"/>
              </a:lnTo>
              <a:lnTo>
                <a:pt x="0" y="141664"/>
              </a:lnTo>
              <a:lnTo>
                <a:pt x="0" y="249129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 w="med" len="med"/>
        </a:ln>
        <a:effectLst/>
      </dgm:spPr>
      <dgm:t>
        <a:bodyPr/>
        <a:lstStyle/>
        <a:p>
          <a:endParaRPr lang="de-DE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1D2D2E94-AA16-4DFB-8C0B-351A14284FF0}">
      <dgm:prSet phldrT="[Text]"/>
      <dgm:spPr>
        <a:xfrm>
          <a:off x="229557" y="2009667"/>
          <a:ext cx="1210406" cy="72624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Routenplanung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281D089F-D4B0-4DB8-8037-CB2C01E6B59C}" type="parTrans" cxnId="{033A35B2-9738-4EB1-942B-299DB961357F}">
      <dgm:prSet/>
      <dgm:spPr/>
      <dgm:t>
        <a:bodyPr/>
        <a:lstStyle/>
        <a:p>
          <a:endParaRPr lang="de-DE"/>
        </a:p>
      </dgm:t>
    </dgm:pt>
    <dgm:pt modelId="{986A8809-B4E3-4EC7-ADBA-9D128644D16B}" type="sibTrans" cxnId="{033A35B2-9738-4EB1-942B-299DB961357F}">
      <dgm:prSet/>
      <dgm:spPr>
        <a:xfrm>
          <a:off x="1438163" y="2327069"/>
          <a:ext cx="2019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1943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gm:spPr>
      <dgm:t>
        <a:bodyPr/>
        <a:lstStyle/>
        <a:p>
          <a:endParaRPr lang="de-DE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46C5F52A-4987-4538-965A-D4403F6835BC}">
      <dgm:prSet phldrT="[Text]"/>
      <dgm:spPr>
        <a:xfrm>
          <a:off x="1672507" y="2009667"/>
          <a:ext cx="1210406" cy="726243"/>
        </a:xfrm>
        <a:prstGeom prst="rect">
          <a:avLst/>
        </a:prstGeom>
        <a:solidFill>
          <a:srgbClr val="94B6D2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Initiale Wegfindung</a:t>
          </a: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Weg3.1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81C0140E-A4BF-4131-B790-85EB40D0B23A}" type="parTrans" cxnId="{191447D0-EAAF-4EA4-B4C1-315B6B671FD4}">
      <dgm:prSet/>
      <dgm:spPr/>
      <dgm:t>
        <a:bodyPr/>
        <a:lstStyle/>
        <a:p>
          <a:endParaRPr lang="de-DE"/>
        </a:p>
      </dgm:t>
    </dgm:pt>
    <dgm:pt modelId="{FDD8898D-877B-4A60-8B07-EA1D833E1748}" type="sibTrans" cxnId="{191447D0-EAAF-4EA4-B4C1-315B6B671FD4}">
      <dgm:prSet/>
      <dgm:spPr>
        <a:xfrm>
          <a:off x="2881113" y="2327069"/>
          <a:ext cx="1817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1789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 w="med" len="med"/>
        </a:ln>
        <a:effectLst/>
      </dgm:spPr>
      <dgm:t>
        <a:bodyPr/>
        <a:lstStyle/>
        <a:p>
          <a:endParaRPr lang="de-DE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15B36FEF-C8FA-453C-9D40-6DED165F217D}">
      <dgm:prSet/>
      <dgm:spPr>
        <a:xfrm>
          <a:off x="3095303" y="1005030"/>
          <a:ext cx="1210406" cy="726243"/>
        </a:xfrm>
        <a:prstGeom prst="rect">
          <a:avLst/>
        </a:prstGeom>
        <a:solidFill>
          <a:srgbClr val="D8B25C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Situations-</a:t>
          </a:r>
          <a:b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</a:br>
          <a:r>
            <a:rPr lang="de-DE" dirty="0" err="1" smtClean="0">
              <a:solidFill>
                <a:srgbClr val="345D7E"/>
              </a:solidFill>
              <a:latin typeface="Tw Cen MT"/>
              <a:ea typeface="+mn-ea"/>
              <a:cs typeface="+mn-cs"/>
            </a:rPr>
            <a:t>bewusstsein</a:t>
          </a:r>
          <a:endParaRPr lang="de-DE" dirty="0" smtClean="0">
            <a:solidFill>
              <a:srgbClr val="345D7E"/>
            </a:solidFill>
            <a:latin typeface="Tw Cen MT"/>
            <a:ea typeface="+mn-ea"/>
            <a:cs typeface="+mn-cs"/>
          </a:endParaRP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Route.2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5A8AD2B5-991E-49E1-AF16-CEF5F5E7DBF4}" type="parTrans" cxnId="{9AEE79EC-0FBA-472C-9BB6-DB0872614391}">
      <dgm:prSet/>
      <dgm:spPr/>
      <dgm:t>
        <a:bodyPr/>
        <a:lstStyle/>
        <a:p>
          <a:endParaRPr lang="de-DE"/>
        </a:p>
      </dgm:t>
    </dgm:pt>
    <dgm:pt modelId="{E6907F41-1957-4D9A-9BEF-D1D5700491C0}" type="sibTrans" cxnId="{9AEE79EC-0FBA-472C-9BB6-DB0872614391}">
      <dgm:prSet/>
      <dgm:spPr>
        <a:xfrm>
          <a:off x="4303909" y="1321095"/>
          <a:ext cx="5892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7056"/>
              </a:moveTo>
              <a:lnTo>
                <a:pt x="311702" y="47056"/>
              </a:lnTo>
              <a:lnTo>
                <a:pt x="311702" y="45720"/>
              </a:lnTo>
              <a:lnTo>
                <a:pt x="589204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gm:spPr>
      <dgm:t>
        <a:bodyPr/>
        <a:lstStyle/>
        <a:p>
          <a:endParaRPr lang="de-DE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C8C65B61-D1B5-4C15-9B62-385797851C51}">
      <dgm:prSet/>
      <dgm:spPr>
        <a:xfrm>
          <a:off x="229557" y="1005030"/>
          <a:ext cx="1210406" cy="72624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Routenplanung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D3CE687C-EDF6-4229-95AB-A120CD4F6CA1}" type="parTrans" cxnId="{DC534BEB-0E3C-4125-93FE-773A0FE67E2A}">
      <dgm:prSet/>
      <dgm:spPr/>
      <dgm:t>
        <a:bodyPr/>
        <a:lstStyle/>
        <a:p>
          <a:endParaRPr lang="de-DE"/>
        </a:p>
      </dgm:t>
    </dgm:pt>
    <dgm:pt modelId="{BF28D191-E51B-4649-92E2-0A2E0339677D}" type="sibTrans" cxnId="{DC534BEB-0E3C-4125-93FE-773A0FE67E2A}">
      <dgm:prSet/>
      <dgm:spPr>
        <a:xfrm>
          <a:off x="1438163" y="1322432"/>
          <a:ext cx="2019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1943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gm:spPr>
      <dgm:t>
        <a:bodyPr/>
        <a:lstStyle/>
        <a:p>
          <a:endParaRPr lang="de-DE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74389708-0E2E-47A7-B916-96516451FFED}">
      <dgm:prSet/>
      <dgm:spPr>
        <a:xfrm>
          <a:off x="4925513" y="175"/>
          <a:ext cx="1210406" cy="726243"/>
        </a:xfrm>
        <a:prstGeom prst="rect">
          <a:avLst/>
        </a:prstGeom>
        <a:solidFill>
          <a:srgbClr val="94B6D2">
            <a:lumMod val="60000"/>
            <a:lumOff val="4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Spätere Wegfindung</a:t>
          </a: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Weg1.2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FAD15EA5-B619-4954-BC12-7A07608829E5}" type="parTrans" cxnId="{06C6F622-D49C-4123-8645-1293E01329D6}">
      <dgm:prSet/>
      <dgm:spPr/>
      <dgm:t>
        <a:bodyPr/>
        <a:lstStyle/>
        <a:p>
          <a:endParaRPr lang="de-DE"/>
        </a:p>
      </dgm:t>
    </dgm:pt>
    <dgm:pt modelId="{88C4ED18-5434-4620-9CFC-8F4E73F96D13}" type="sibTrans" cxnId="{06C6F622-D49C-4123-8645-1293E01329D6}">
      <dgm:prSet/>
      <dgm:spPr>
        <a:xfrm>
          <a:off x="834760" y="724618"/>
          <a:ext cx="4695956" cy="248011"/>
        </a:xfrm>
        <a:custGeom>
          <a:avLst/>
          <a:gdLst/>
          <a:ahLst/>
          <a:cxnLst/>
          <a:rect l="0" t="0" r="0" b="0"/>
          <a:pathLst>
            <a:path>
              <a:moveTo>
                <a:pt x="4695956" y="0"/>
              </a:moveTo>
              <a:lnTo>
                <a:pt x="4695956" y="141105"/>
              </a:lnTo>
              <a:lnTo>
                <a:pt x="0" y="141105"/>
              </a:lnTo>
              <a:lnTo>
                <a:pt x="0" y="248011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gm:spPr>
      <dgm:t>
        <a:bodyPr/>
        <a:lstStyle/>
        <a:p>
          <a:endParaRPr lang="de-DE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90B91AAD-49F5-4D18-9833-7508ED5D12DD}">
      <dgm:prSet/>
      <dgm:spPr>
        <a:xfrm>
          <a:off x="1672507" y="393"/>
          <a:ext cx="1210406" cy="726243"/>
        </a:xfrm>
        <a:prstGeom prst="rect">
          <a:avLst/>
        </a:prstGeom>
        <a:solidFill>
          <a:srgbClr val="94B6D2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Initiale Wegfindung</a:t>
          </a: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Weg1.1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B1971630-CF47-4BD3-934A-5666A46A3975}" type="parTrans" cxnId="{584D56F5-0EB2-4C1F-8CC1-17404B5ACCE3}">
      <dgm:prSet/>
      <dgm:spPr/>
      <dgm:t>
        <a:bodyPr/>
        <a:lstStyle/>
        <a:p>
          <a:endParaRPr lang="de-DE"/>
        </a:p>
      </dgm:t>
    </dgm:pt>
    <dgm:pt modelId="{CCD8DADF-5C44-4EB9-A9D2-0F05AAD07EC5}" type="sibTrans" cxnId="{584D56F5-0EB2-4C1F-8CC1-17404B5ACCE3}">
      <dgm:prSet/>
      <dgm:spPr>
        <a:xfrm>
          <a:off x="2881113" y="317794"/>
          <a:ext cx="1817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1789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 w="med" len="med"/>
        </a:ln>
        <a:effectLst/>
      </dgm:spPr>
      <dgm:t>
        <a:bodyPr/>
        <a:lstStyle/>
        <a:p>
          <a:endParaRPr lang="de-DE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37AD9DCF-7F3D-4A8D-9482-0CC19B1BEABC}">
      <dgm:prSet/>
      <dgm:spPr>
        <a:xfrm>
          <a:off x="3095303" y="2009667"/>
          <a:ext cx="1210406" cy="726243"/>
        </a:xfrm>
        <a:prstGeom prst="rect">
          <a:avLst/>
        </a:prstGeom>
        <a:solidFill>
          <a:srgbClr val="D8B25C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Situations-</a:t>
          </a:r>
          <a:b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</a:br>
          <a:r>
            <a:rPr lang="de-DE" dirty="0" err="1" smtClean="0">
              <a:solidFill>
                <a:srgbClr val="345D7E"/>
              </a:solidFill>
              <a:latin typeface="Tw Cen MT"/>
              <a:ea typeface="+mn-ea"/>
              <a:cs typeface="+mn-cs"/>
            </a:rPr>
            <a:t>bewusstsein</a:t>
          </a:r>
          <a:endParaRPr lang="de-DE" dirty="0" smtClean="0">
            <a:solidFill>
              <a:srgbClr val="345D7E"/>
            </a:solidFill>
            <a:latin typeface="Tw Cen MT"/>
            <a:ea typeface="+mn-ea"/>
            <a:cs typeface="+mn-cs"/>
          </a:endParaRP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Route.3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8CFA9894-5E5E-4680-B47B-EAF32339D9DD}" type="parTrans" cxnId="{F8239E5F-22AB-4CC9-9133-BD23835E2FE5}">
      <dgm:prSet/>
      <dgm:spPr/>
      <dgm:t>
        <a:bodyPr/>
        <a:lstStyle/>
        <a:p>
          <a:endParaRPr lang="de-DE"/>
        </a:p>
      </dgm:t>
    </dgm:pt>
    <dgm:pt modelId="{AD8FCE9C-6297-4AC3-8D0F-E19514E5CEC3}" type="sibTrans" cxnId="{F8239E5F-22AB-4CC9-9133-BD23835E2FE5}">
      <dgm:prSet/>
      <dgm:spPr>
        <a:xfrm>
          <a:off x="4303909" y="2327069"/>
          <a:ext cx="5892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1702" y="45720"/>
              </a:lnTo>
              <a:lnTo>
                <a:pt x="311702" y="46113"/>
              </a:lnTo>
              <a:lnTo>
                <a:pt x="589204" y="46113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 w="med" len="med"/>
        </a:ln>
        <a:effectLst/>
      </dgm:spPr>
      <dgm:t>
        <a:bodyPr/>
        <a:lstStyle/>
        <a:p>
          <a:endParaRPr lang="de-DE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0D1C90A3-6EA0-4D93-AC54-01DC5D0909EA}">
      <dgm:prSet/>
      <dgm:spPr>
        <a:xfrm>
          <a:off x="4925513" y="2010060"/>
          <a:ext cx="1210406" cy="726243"/>
        </a:xfrm>
        <a:prstGeom prst="rect">
          <a:avLst/>
        </a:prstGeom>
        <a:solidFill>
          <a:srgbClr val="94B6D2">
            <a:lumMod val="60000"/>
            <a:lumOff val="4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Spätere Wegfindung</a:t>
          </a: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Weg3.2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A08BDBBE-A8BC-4746-B1C6-9CE9BAB0A0E9}" type="parTrans" cxnId="{2AC13CD1-932D-4B2F-AE8D-F35E8CC96448}">
      <dgm:prSet/>
      <dgm:spPr/>
      <dgm:t>
        <a:bodyPr/>
        <a:lstStyle/>
        <a:p>
          <a:endParaRPr lang="de-DE"/>
        </a:p>
      </dgm:t>
    </dgm:pt>
    <dgm:pt modelId="{F91D542A-D127-487D-9256-FCF6E83D9E5F}" type="sibTrans" cxnId="{2AC13CD1-932D-4B2F-AE8D-F35E8CC96448}">
      <dgm:prSet/>
      <dgm:spPr/>
      <dgm:t>
        <a:bodyPr/>
        <a:lstStyle/>
        <a:p>
          <a:endParaRPr lang="de-DE"/>
        </a:p>
      </dgm:t>
    </dgm:pt>
    <dgm:pt modelId="{469681ED-2CF7-42AB-BEF1-A73AD974C9B6}">
      <dgm:prSet/>
      <dgm:spPr>
        <a:xfrm>
          <a:off x="1672507" y="1005030"/>
          <a:ext cx="1210406" cy="726243"/>
        </a:xfrm>
        <a:prstGeom prst="rect">
          <a:avLst/>
        </a:prstGeom>
        <a:solidFill>
          <a:srgbClr val="94B6D2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Initiale Wegfindung</a:t>
          </a: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Weg2.1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419E7BDC-5B63-4120-892B-B0B87EB50438}" type="sibTrans" cxnId="{C42D4B36-C3F0-4DDC-9862-7637249406BC}">
      <dgm:prSet/>
      <dgm:spPr>
        <a:xfrm>
          <a:off x="2881113" y="1322432"/>
          <a:ext cx="1817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1789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gm:spPr>
      <dgm:t>
        <a:bodyPr/>
        <a:lstStyle/>
        <a:p>
          <a:endParaRPr lang="de-DE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F567C08B-12EB-4917-9F78-60A82D0D5E6F}" type="parTrans" cxnId="{C42D4B36-C3F0-4DDC-9862-7637249406BC}">
      <dgm:prSet/>
      <dgm:spPr/>
      <dgm:t>
        <a:bodyPr/>
        <a:lstStyle/>
        <a:p>
          <a:endParaRPr lang="de-DE"/>
        </a:p>
      </dgm:t>
    </dgm:pt>
    <dgm:pt modelId="{F1A116F5-AFC6-4FF7-92F7-E12A980B8A13}" type="pres">
      <dgm:prSet presAssocID="{17C5A18F-993B-4EC1-814D-92E3A2C86CB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54EC1C0-2A8D-40F4-AE40-B1EDB0EEF72D}" type="pres">
      <dgm:prSet presAssocID="{33E5FDA2-24CB-43D2-AA91-3FF5A852D2B1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6F10489-F216-4691-868A-4AAEC33E1BE3}" type="pres">
      <dgm:prSet presAssocID="{A88928AA-6757-466D-BE37-5DFB9CDC1348}" presName="sibTrans" presStyleLbl="sibTrans1D1" presStyleIdx="0" presStyleCnt="11"/>
      <dgm:spPr/>
      <dgm:t>
        <a:bodyPr/>
        <a:lstStyle/>
        <a:p>
          <a:endParaRPr lang="de-DE"/>
        </a:p>
      </dgm:t>
    </dgm:pt>
    <dgm:pt modelId="{B7A1A91B-65DD-4970-B81E-1A503149EEE8}" type="pres">
      <dgm:prSet presAssocID="{A88928AA-6757-466D-BE37-5DFB9CDC1348}" presName="connectorText" presStyleLbl="sibTrans1D1" presStyleIdx="0" presStyleCnt="11"/>
      <dgm:spPr/>
      <dgm:t>
        <a:bodyPr/>
        <a:lstStyle/>
        <a:p>
          <a:endParaRPr lang="de-DE"/>
        </a:p>
      </dgm:t>
    </dgm:pt>
    <dgm:pt modelId="{235D0877-9000-4CCB-955C-87E191B149FF}" type="pres">
      <dgm:prSet presAssocID="{90B91AAD-49F5-4D18-9833-7508ED5D12DD}" presName="node" presStyleLbl="node1" presStyleIdx="1" presStyleCnt="12" custLinFactNeighborX="-378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BAA62F2-FB62-405D-B089-AF6D920B0A1C}" type="pres">
      <dgm:prSet presAssocID="{CCD8DADF-5C44-4EB9-A9D2-0F05AAD07EC5}" presName="sibTrans" presStyleLbl="sibTrans1D1" presStyleIdx="1" presStyleCnt="11"/>
      <dgm:spPr/>
      <dgm:t>
        <a:bodyPr/>
        <a:lstStyle/>
        <a:p>
          <a:endParaRPr lang="de-DE"/>
        </a:p>
      </dgm:t>
    </dgm:pt>
    <dgm:pt modelId="{72499E78-F234-42A4-96B9-1D08112A8C05}" type="pres">
      <dgm:prSet presAssocID="{CCD8DADF-5C44-4EB9-A9D2-0F05AAD07EC5}" presName="connectorText" presStyleLbl="sibTrans1D1" presStyleIdx="1" presStyleCnt="11"/>
      <dgm:spPr/>
      <dgm:t>
        <a:bodyPr/>
        <a:lstStyle/>
        <a:p>
          <a:endParaRPr lang="de-DE"/>
        </a:p>
      </dgm:t>
    </dgm:pt>
    <dgm:pt modelId="{83544BF1-5F44-4AE1-9201-6D2B3079D24C}" type="pres">
      <dgm:prSet presAssocID="{CD00C08F-A670-4219-9CD2-31CEFE7DE10E}" presName="node" presStyleLbl="node1" presStyleIdx="2" presStyleCnt="12" custLinFactNeighborX="-924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B594E76-90AA-4F6A-8E6C-C396A0A0B46C}" type="pres">
      <dgm:prSet presAssocID="{932B1BD0-EE74-4586-9DC6-6D0E08494642}" presName="sibTrans" presStyleLbl="sibTrans1D1" presStyleIdx="2" presStyleCnt="11"/>
      <dgm:spPr/>
      <dgm:t>
        <a:bodyPr/>
        <a:lstStyle/>
        <a:p>
          <a:endParaRPr lang="de-DE"/>
        </a:p>
      </dgm:t>
    </dgm:pt>
    <dgm:pt modelId="{7123A7A1-AFAC-4560-9A15-8F874A1912C5}" type="pres">
      <dgm:prSet presAssocID="{932B1BD0-EE74-4586-9DC6-6D0E08494642}" presName="connectorText" presStyleLbl="sibTrans1D1" presStyleIdx="2" presStyleCnt="11"/>
      <dgm:spPr/>
      <dgm:t>
        <a:bodyPr/>
        <a:lstStyle/>
        <a:p>
          <a:endParaRPr lang="de-DE"/>
        </a:p>
      </dgm:t>
    </dgm:pt>
    <dgm:pt modelId="{DA8E5C53-8B63-4063-A34C-22001E1704FC}" type="pres">
      <dgm:prSet presAssocID="{74389708-0E2E-47A7-B916-96516451FFED}" presName="node" presStyleLbl="node1" presStyleIdx="3" presStyleCnt="12" custLinFactNeighborX="45297" custLinFactNeighborY="-3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25E8C2D-EF2D-4951-BBEF-1D8FE841E39A}" type="pres">
      <dgm:prSet presAssocID="{88C4ED18-5434-4620-9CFC-8F4E73F96D13}" presName="sibTrans" presStyleLbl="sibTrans1D1" presStyleIdx="3" presStyleCnt="11"/>
      <dgm:spPr/>
      <dgm:t>
        <a:bodyPr/>
        <a:lstStyle/>
        <a:p>
          <a:endParaRPr lang="de-DE"/>
        </a:p>
      </dgm:t>
    </dgm:pt>
    <dgm:pt modelId="{888DB3E7-78AC-4EEC-8DDC-253DF554DF5D}" type="pres">
      <dgm:prSet presAssocID="{88C4ED18-5434-4620-9CFC-8F4E73F96D13}" presName="connectorText" presStyleLbl="sibTrans1D1" presStyleIdx="3" presStyleCnt="11"/>
      <dgm:spPr/>
      <dgm:t>
        <a:bodyPr/>
        <a:lstStyle/>
        <a:p>
          <a:endParaRPr lang="de-DE"/>
        </a:p>
      </dgm:t>
    </dgm:pt>
    <dgm:pt modelId="{0F0A5EBB-1DD4-4887-85F0-8FE367D4E075}" type="pres">
      <dgm:prSet presAssocID="{C8C65B61-D1B5-4C15-9B62-385797851C51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708786C-39D2-4924-B700-5732CA04DCBB}" type="pres">
      <dgm:prSet presAssocID="{BF28D191-E51B-4649-92E2-0A2E0339677D}" presName="sibTrans" presStyleLbl="sibTrans1D1" presStyleIdx="4" presStyleCnt="11"/>
      <dgm:spPr/>
      <dgm:t>
        <a:bodyPr/>
        <a:lstStyle/>
        <a:p>
          <a:endParaRPr lang="de-DE"/>
        </a:p>
      </dgm:t>
    </dgm:pt>
    <dgm:pt modelId="{74E3734B-118B-4EBE-AFD3-E5BE389F73BC}" type="pres">
      <dgm:prSet presAssocID="{BF28D191-E51B-4649-92E2-0A2E0339677D}" presName="connectorText" presStyleLbl="sibTrans1D1" presStyleIdx="4" presStyleCnt="11"/>
      <dgm:spPr/>
      <dgm:t>
        <a:bodyPr/>
        <a:lstStyle/>
        <a:p>
          <a:endParaRPr lang="de-DE"/>
        </a:p>
      </dgm:t>
    </dgm:pt>
    <dgm:pt modelId="{1AD40B27-BC81-409E-9731-DD65DD163A63}" type="pres">
      <dgm:prSet presAssocID="{469681ED-2CF7-42AB-BEF1-A73AD974C9B6}" presName="node" presStyleLbl="node1" presStyleIdx="5" presStyleCnt="12" custLinFactNeighborX="-378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F46709D-E079-4771-975C-C234ADA70C6E}" type="pres">
      <dgm:prSet presAssocID="{419E7BDC-5B63-4120-892B-B0B87EB50438}" presName="sibTrans" presStyleLbl="sibTrans1D1" presStyleIdx="5" presStyleCnt="11"/>
      <dgm:spPr/>
      <dgm:t>
        <a:bodyPr/>
        <a:lstStyle/>
        <a:p>
          <a:endParaRPr lang="de-DE"/>
        </a:p>
      </dgm:t>
    </dgm:pt>
    <dgm:pt modelId="{2460F5B5-2029-4610-B255-826C4D6E7896}" type="pres">
      <dgm:prSet presAssocID="{419E7BDC-5B63-4120-892B-B0B87EB50438}" presName="connectorText" presStyleLbl="sibTrans1D1" presStyleIdx="5" presStyleCnt="11"/>
      <dgm:spPr/>
      <dgm:t>
        <a:bodyPr/>
        <a:lstStyle/>
        <a:p>
          <a:endParaRPr lang="de-DE"/>
        </a:p>
      </dgm:t>
    </dgm:pt>
    <dgm:pt modelId="{CC48AD20-6157-437F-A7FC-C247F228D0F2}" type="pres">
      <dgm:prSet presAssocID="{15B36FEF-C8FA-453C-9D40-6DED165F217D}" presName="node" presStyleLbl="node1" presStyleIdx="6" presStyleCnt="12" custLinFactNeighborX="-924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2EBF012-3391-41E7-99B5-A5D46957279B}" type="pres">
      <dgm:prSet presAssocID="{E6907F41-1957-4D9A-9BEF-D1D5700491C0}" presName="sibTrans" presStyleLbl="sibTrans1D1" presStyleIdx="6" presStyleCnt="11"/>
      <dgm:spPr/>
      <dgm:t>
        <a:bodyPr/>
        <a:lstStyle/>
        <a:p>
          <a:endParaRPr lang="de-DE"/>
        </a:p>
      </dgm:t>
    </dgm:pt>
    <dgm:pt modelId="{3A841F6B-EC13-41C0-AD8C-04B8B82D4D09}" type="pres">
      <dgm:prSet presAssocID="{E6907F41-1957-4D9A-9BEF-D1D5700491C0}" presName="connectorText" presStyleLbl="sibTrans1D1" presStyleIdx="6" presStyleCnt="11"/>
      <dgm:spPr/>
      <dgm:t>
        <a:bodyPr/>
        <a:lstStyle/>
        <a:p>
          <a:endParaRPr lang="de-DE"/>
        </a:p>
      </dgm:t>
    </dgm:pt>
    <dgm:pt modelId="{201AAFA0-F4B1-4507-83A6-CB2ED348AAAA}" type="pres">
      <dgm:prSet presAssocID="{92443878-C474-408D-A81C-11ECC4A5CDA1}" presName="node" presStyleLbl="node1" presStyleIdx="7" presStyleCnt="12" custLinFactNeighborX="45297" custLinFactNeighborY="-18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7AAF293-84B9-4201-972C-DAFA44688DAA}" type="pres">
      <dgm:prSet presAssocID="{14D65800-F257-4F71-A8F2-1AA70B8A553D}" presName="sibTrans" presStyleLbl="sibTrans1D1" presStyleIdx="7" presStyleCnt="11"/>
      <dgm:spPr/>
      <dgm:t>
        <a:bodyPr/>
        <a:lstStyle/>
        <a:p>
          <a:endParaRPr lang="de-DE"/>
        </a:p>
      </dgm:t>
    </dgm:pt>
    <dgm:pt modelId="{2CDC8798-AD7E-49FE-A3B1-5939BBFE9CD0}" type="pres">
      <dgm:prSet presAssocID="{14D65800-F257-4F71-A8F2-1AA70B8A553D}" presName="connectorText" presStyleLbl="sibTrans1D1" presStyleIdx="7" presStyleCnt="11"/>
      <dgm:spPr/>
      <dgm:t>
        <a:bodyPr/>
        <a:lstStyle/>
        <a:p>
          <a:endParaRPr lang="de-DE"/>
        </a:p>
      </dgm:t>
    </dgm:pt>
    <dgm:pt modelId="{78856C18-02E1-4F89-AB8F-0569A297F0A7}" type="pres">
      <dgm:prSet presAssocID="{1D2D2E94-AA16-4DFB-8C0B-351A14284FF0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5FC4B4F-DB46-4D61-941D-18D9CA0E7D09}" type="pres">
      <dgm:prSet presAssocID="{986A8809-B4E3-4EC7-ADBA-9D128644D16B}" presName="sibTrans" presStyleLbl="sibTrans1D1" presStyleIdx="8" presStyleCnt="11"/>
      <dgm:spPr/>
      <dgm:t>
        <a:bodyPr/>
        <a:lstStyle/>
        <a:p>
          <a:endParaRPr lang="de-DE"/>
        </a:p>
      </dgm:t>
    </dgm:pt>
    <dgm:pt modelId="{A479C2AA-EE98-4778-B540-CE75863FA62A}" type="pres">
      <dgm:prSet presAssocID="{986A8809-B4E3-4EC7-ADBA-9D128644D16B}" presName="connectorText" presStyleLbl="sibTrans1D1" presStyleIdx="8" presStyleCnt="11"/>
      <dgm:spPr/>
      <dgm:t>
        <a:bodyPr/>
        <a:lstStyle/>
        <a:p>
          <a:endParaRPr lang="de-DE"/>
        </a:p>
      </dgm:t>
    </dgm:pt>
    <dgm:pt modelId="{CAF9CFC9-78E1-4C36-BE37-FFFF259C04F5}" type="pres">
      <dgm:prSet presAssocID="{46C5F52A-4987-4538-965A-D4403F6835BC}" presName="node" presStyleLbl="node1" presStyleIdx="9" presStyleCnt="12" custLinFactNeighborX="-378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B9B4716-CC89-4804-8D5F-B8D49F629F18}" type="pres">
      <dgm:prSet presAssocID="{FDD8898D-877B-4A60-8B07-EA1D833E1748}" presName="sibTrans" presStyleLbl="sibTrans1D1" presStyleIdx="9" presStyleCnt="11"/>
      <dgm:spPr/>
      <dgm:t>
        <a:bodyPr/>
        <a:lstStyle/>
        <a:p>
          <a:endParaRPr lang="de-DE"/>
        </a:p>
      </dgm:t>
    </dgm:pt>
    <dgm:pt modelId="{6BAEF5D1-1B88-476D-9E98-63FDFA710235}" type="pres">
      <dgm:prSet presAssocID="{FDD8898D-877B-4A60-8B07-EA1D833E1748}" presName="connectorText" presStyleLbl="sibTrans1D1" presStyleIdx="9" presStyleCnt="11"/>
      <dgm:spPr/>
      <dgm:t>
        <a:bodyPr/>
        <a:lstStyle/>
        <a:p>
          <a:endParaRPr lang="de-DE"/>
        </a:p>
      </dgm:t>
    </dgm:pt>
    <dgm:pt modelId="{878424C5-7F79-453D-BC47-4FF1093B3B4A}" type="pres">
      <dgm:prSet presAssocID="{37AD9DCF-7F3D-4A8D-9482-0CC19B1BEABC}" presName="node" presStyleLbl="node1" presStyleIdx="10" presStyleCnt="12" custLinFactNeighborX="-924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67CA9BA-4209-4FDD-B127-82DB0602B2B6}" type="pres">
      <dgm:prSet presAssocID="{AD8FCE9C-6297-4AC3-8D0F-E19514E5CEC3}" presName="sibTrans" presStyleLbl="sibTrans1D1" presStyleIdx="10" presStyleCnt="11"/>
      <dgm:spPr/>
      <dgm:t>
        <a:bodyPr/>
        <a:lstStyle/>
        <a:p>
          <a:endParaRPr lang="de-DE"/>
        </a:p>
      </dgm:t>
    </dgm:pt>
    <dgm:pt modelId="{2118982F-31AC-4121-9553-A9665C41D6D7}" type="pres">
      <dgm:prSet presAssocID="{AD8FCE9C-6297-4AC3-8D0F-E19514E5CEC3}" presName="connectorText" presStyleLbl="sibTrans1D1" presStyleIdx="10" presStyleCnt="11"/>
      <dgm:spPr/>
      <dgm:t>
        <a:bodyPr/>
        <a:lstStyle/>
        <a:p>
          <a:endParaRPr lang="de-DE"/>
        </a:p>
      </dgm:t>
    </dgm:pt>
    <dgm:pt modelId="{A98BFA45-FA69-4FF1-813C-85F43908DF10}" type="pres">
      <dgm:prSet presAssocID="{0D1C90A3-6EA0-4D93-AC54-01DC5D0909EA}" presName="node" presStyleLbl="node1" presStyleIdx="11" presStyleCnt="12" custLinFactNeighborX="45297" custLinFactNeighborY="30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AFFE4AA7-E1A4-4642-A75B-13B77919297E}" type="presOf" srcId="{37AD9DCF-7F3D-4A8D-9482-0CC19B1BEABC}" destId="{878424C5-7F79-453D-BC47-4FF1093B3B4A}" srcOrd="0" destOrd="0" presId="urn:microsoft.com/office/officeart/2005/8/layout/bProcess3"/>
    <dgm:cxn modelId="{41E49784-983E-435B-90A8-0588111A6D0D}" type="presOf" srcId="{986A8809-B4E3-4EC7-ADBA-9D128644D16B}" destId="{A479C2AA-EE98-4778-B540-CE75863FA62A}" srcOrd="1" destOrd="0" presId="urn:microsoft.com/office/officeart/2005/8/layout/bProcess3"/>
    <dgm:cxn modelId="{0819CBCD-5287-4D9C-AB97-E15AA67F0A63}" type="presOf" srcId="{1D2D2E94-AA16-4DFB-8C0B-351A14284FF0}" destId="{78856C18-02E1-4F89-AB8F-0569A297F0A7}" srcOrd="0" destOrd="0" presId="urn:microsoft.com/office/officeart/2005/8/layout/bProcess3"/>
    <dgm:cxn modelId="{6B91F747-455F-4CA4-8F7F-8CE4EB508E80}" type="presOf" srcId="{BF28D191-E51B-4649-92E2-0A2E0339677D}" destId="{9708786C-39D2-4924-B700-5732CA04DCBB}" srcOrd="0" destOrd="0" presId="urn:microsoft.com/office/officeart/2005/8/layout/bProcess3"/>
    <dgm:cxn modelId="{9D4F3C3E-BBC2-4B24-AD67-664E93AA90EF}" type="presOf" srcId="{FDD8898D-877B-4A60-8B07-EA1D833E1748}" destId="{8B9B4716-CC89-4804-8D5F-B8D49F629F18}" srcOrd="0" destOrd="0" presId="urn:microsoft.com/office/officeart/2005/8/layout/bProcess3"/>
    <dgm:cxn modelId="{E0D6749B-1994-416D-81D7-5212DEADF44A}" srcId="{17C5A18F-993B-4EC1-814D-92E3A2C86CBA}" destId="{92443878-C474-408D-A81C-11ECC4A5CDA1}" srcOrd="7" destOrd="0" parTransId="{EC88704C-165A-4F8B-BA13-A084E3F319C7}" sibTransId="{14D65800-F257-4F71-A8F2-1AA70B8A553D}"/>
    <dgm:cxn modelId="{6FFFA265-0085-46D6-9CA5-0EE1AC191A2F}" type="presOf" srcId="{AD8FCE9C-6297-4AC3-8D0F-E19514E5CEC3}" destId="{367CA9BA-4209-4FDD-B127-82DB0602B2B6}" srcOrd="0" destOrd="0" presId="urn:microsoft.com/office/officeart/2005/8/layout/bProcess3"/>
    <dgm:cxn modelId="{30846EDE-9ED1-4081-BF09-D8C6ECA076D1}" type="presOf" srcId="{C8C65B61-D1B5-4C15-9B62-385797851C51}" destId="{0F0A5EBB-1DD4-4887-85F0-8FE367D4E075}" srcOrd="0" destOrd="0" presId="urn:microsoft.com/office/officeart/2005/8/layout/bProcess3"/>
    <dgm:cxn modelId="{014851D1-B954-4444-8E46-EE7F56D21A84}" type="presOf" srcId="{A88928AA-6757-466D-BE37-5DFB9CDC1348}" destId="{B7A1A91B-65DD-4970-B81E-1A503149EEE8}" srcOrd="1" destOrd="0" presId="urn:microsoft.com/office/officeart/2005/8/layout/bProcess3"/>
    <dgm:cxn modelId="{FBE31090-11D3-4998-AD75-B399AA025A68}" type="presOf" srcId="{88C4ED18-5434-4620-9CFC-8F4E73F96D13}" destId="{888DB3E7-78AC-4EEC-8DDC-253DF554DF5D}" srcOrd="1" destOrd="0" presId="urn:microsoft.com/office/officeart/2005/8/layout/bProcess3"/>
    <dgm:cxn modelId="{FFFAD155-4891-43D9-A469-731930D76AB8}" type="presOf" srcId="{A88928AA-6757-466D-BE37-5DFB9CDC1348}" destId="{56F10489-F216-4691-868A-4AAEC33E1BE3}" srcOrd="0" destOrd="0" presId="urn:microsoft.com/office/officeart/2005/8/layout/bProcess3"/>
    <dgm:cxn modelId="{D5C876ED-66F0-45ED-B983-6C7FD90DB950}" type="presOf" srcId="{CCD8DADF-5C44-4EB9-A9D2-0F05AAD07EC5}" destId="{72499E78-F234-42A4-96B9-1D08112A8C05}" srcOrd="1" destOrd="0" presId="urn:microsoft.com/office/officeart/2005/8/layout/bProcess3"/>
    <dgm:cxn modelId="{8B80C906-F73D-488A-833D-F8DEC76C71D0}" type="presOf" srcId="{74389708-0E2E-47A7-B916-96516451FFED}" destId="{DA8E5C53-8B63-4063-A34C-22001E1704FC}" srcOrd="0" destOrd="0" presId="urn:microsoft.com/office/officeart/2005/8/layout/bProcess3"/>
    <dgm:cxn modelId="{2DFF91D5-5A33-4625-A61D-A7F3688C7884}" type="presOf" srcId="{AD8FCE9C-6297-4AC3-8D0F-E19514E5CEC3}" destId="{2118982F-31AC-4121-9553-A9665C41D6D7}" srcOrd="1" destOrd="0" presId="urn:microsoft.com/office/officeart/2005/8/layout/bProcess3"/>
    <dgm:cxn modelId="{AD38E2F9-84FB-4FC2-8221-C1E3F4BFA32D}" type="presOf" srcId="{15B36FEF-C8FA-453C-9D40-6DED165F217D}" destId="{CC48AD20-6157-437F-A7FC-C247F228D0F2}" srcOrd="0" destOrd="0" presId="urn:microsoft.com/office/officeart/2005/8/layout/bProcess3"/>
    <dgm:cxn modelId="{8B286079-351C-425B-8E64-273710C3F363}" type="presOf" srcId="{E6907F41-1957-4D9A-9BEF-D1D5700491C0}" destId="{3A841F6B-EC13-41C0-AD8C-04B8B82D4D09}" srcOrd="1" destOrd="0" presId="urn:microsoft.com/office/officeart/2005/8/layout/bProcess3"/>
    <dgm:cxn modelId="{C42D4B36-C3F0-4DDC-9862-7637249406BC}" srcId="{17C5A18F-993B-4EC1-814D-92E3A2C86CBA}" destId="{469681ED-2CF7-42AB-BEF1-A73AD974C9B6}" srcOrd="5" destOrd="0" parTransId="{F567C08B-12EB-4917-9F78-60A82D0D5E6F}" sibTransId="{419E7BDC-5B63-4120-892B-B0B87EB50438}"/>
    <dgm:cxn modelId="{D6E99A4F-41F7-4006-A60E-5D2175CF25A2}" type="presOf" srcId="{17C5A18F-993B-4EC1-814D-92E3A2C86CBA}" destId="{F1A116F5-AFC6-4FF7-92F7-E12A980B8A13}" srcOrd="0" destOrd="0" presId="urn:microsoft.com/office/officeart/2005/8/layout/bProcess3"/>
    <dgm:cxn modelId="{DC534BEB-0E3C-4125-93FE-773A0FE67E2A}" srcId="{17C5A18F-993B-4EC1-814D-92E3A2C86CBA}" destId="{C8C65B61-D1B5-4C15-9B62-385797851C51}" srcOrd="4" destOrd="0" parTransId="{D3CE687C-EDF6-4229-95AB-A120CD4F6CA1}" sibTransId="{BF28D191-E51B-4649-92E2-0A2E0339677D}"/>
    <dgm:cxn modelId="{D574A9E7-0563-4D50-B108-7E94C072F0CC}" type="presOf" srcId="{90B91AAD-49F5-4D18-9833-7508ED5D12DD}" destId="{235D0877-9000-4CCB-955C-87E191B149FF}" srcOrd="0" destOrd="0" presId="urn:microsoft.com/office/officeart/2005/8/layout/bProcess3"/>
    <dgm:cxn modelId="{4E11C703-C777-4B8D-9094-F2EB64C08C9F}" type="presOf" srcId="{932B1BD0-EE74-4586-9DC6-6D0E08494642}" destId="{7123A7A1-AFAC-4560-9A15-8F874A1912C5}" srcOrd="1" destOrd="0" presId="urn:microsoft.com/office/officeart/2005/8/layout/bProcess3"/>
    <dgm:cxn modelId="{34E3C45D-9E6B-4F95-8C75-40B7830EF3F8}" type="presOf" srcId="{14D65800-F257-4F71-A8F2-1AA70B8A553D}" destId="{97AAF293-84B9-4201-972C-DAFA44688DAA}" srcOrd="0" destOrd="0" presId="urn:microsoft.com/office/officeart/2005/8/layout/bProcess3"/>
    <dgm:cxn modelId="{E0591208-838F-44DF-9465-4E80BB1CD58A}" type="presOf" srcId="{E6907F41-1957-4D9A-9BEF-D1D5700491C0}" destId="{82EBF012-3391-41E7-99B5-A5D46957279B}" srcOrd="0" destOrd="0" presId="urn:microsoft.com/office/officeart/2005/8/layout/bProcess3"/>
    <dgm:cxn modelId="{22480114-0575-4960-82C7-045BB46A564E}" type="presOf" srcId="{932B1BD0-EE74-4586-9DC6-6D0E08494642}" destId="{3B594E76-90AA-4F6A-8E6C-C396A0A0B46C}" srcOrd="0" destOrd="0" presId="urn:microsoft.com/office/officeart/2005/8/layout/bProcess3"/>
    <dgm:cxn modelId="{06C6F622-D49C-4123-8645-1293E01329D6}" srcId="{17C5A18F-993B-4EC1-814D-92E3A2C86CBA}" destId="{74389708-0E2E-47A7-B916-96516451FFED}" srcOrd="3" destOrd="0" parTransId="{FAD15EA5-B619-4954-BC12-7A07608829E5}" sibTransId="{88C4ED18-5434-4620-9CFC-8F4E73F96D13}"/>
    <dgm:cxn modelId="{2AC13CD1-932D-4B2F-AE8D-F35E8CC96448}" srcId="{17C5A18F-993B-4EC1-814D-92E3A2C86CBA}" destId="{0D1C90A3-6EA0-4D93-AC54-01DC5D0909EA}" srcOrd="11" destOrd="0" parTransId="{A08BDBBE-A8BC-4746-B1C6-9CE9BAB0A0E9}" sibTransId="{F91D542A-D127-487D-9256-FCF6E83D9E5F}"/>
    <dgm:cxn modelId="{18E845CA-7288-4793-A354-FD8900F8E223}" type="presOf" srcId="{33E5FDA2-24CB-43D2-AA91-3FF5A852D2B1}" destId="{A54EC1C0-2A8D-40F4-AE40-B1EDB0EEF72D}" srcOrd="0" destOrd="0" presId="urn:microsoft.com/office/officeart/2005/8/layout/bProcess3"/>
    <dgm:cxn modelId="{C4892E94-9692-435F-AA27-68E448D48121}" type="presOf" srcId="{BF28D191-E51B-4649-92E2-0A2E0339677D}" destId="{74E3734B-118B-4EBE-AFD3-E5BE389F73BC}" srcOrd="1" destOrd="0" presId="urn:microsoft.com/office/officeart/2005/8/layout/bProcess3"/>
    <dgm:cxn modelId="{584D56F5-0EB2-4C1F-8CC1-17404B5ACCE3}" srcId="{17C5A18F-993B-4EC1-814D-92E3A2C86CBA}" destId="{90B91AAD-49F5-4D18-9833-7508ED5D12DD}" srcOrd="1" destOrd="0" parTransId="{B1971630-CF47-4BD3-934A-5666A46A3975}" sibTransId="{CCD8DADF-5C44-4EB9-A9D2-0F05AAD07EC5}"/>
    <dgm:cxn modelId="{5F8CF454-D594-40CE-8252-5DE74EF9F98E}" srcId="{17C5A18F-993B-4EC1-814D-92E3A2C86CBA}" destId="{CD00C08F-A670-4219-9CD2-31CEFE7DE10E}" srcOrd="2" destOrd="0" parTransId="{91D8E11C-1782-46BF-B49B-9A46E21FCAA1}" sibTransId="{932B1BD0-EE74-4586-9DC6-6D0E08494642}"/>
    <dgm:cxn modelId="{9AEE79EC-0FBA-472C-9BB6-DB0872614391}" srcId="{17C5A18F-993B-4EC1-814D-92E3A2C86CBA}" destId="{15B36FEF-C8FA-453C-9D40-6DED165F217D}" srcOrd="6" destOrd="0" parTransId="{5A8AD2B5-991E-49E1-AF16-CEF5F5E7DBF4}" sibTransId="{E6907F41-1957-4D9A-9BEF-D1D5700491C0}"/>
    <dgm:cxn modelId="{6312AAA5-807D-4B8F-B05B-22FEF9A2355D}" srcId="{17C5A18F-993B-4EC1-814D-92E3A2C86CBA}" destId="{33E5FDA2-24CB-43D2-AA91-3FF5A852D2B1}" srcOrd="0" destOrd="0" parTransId="{A282E042-6854-42F9-A16E-D11FD0A0C2DC}" sibTransId="{A88928AA-6757-466D-BE37-5DFB9CDC1348}"/>
    <dgm:cxn modelId="{DC8B3D53-95EB-4437-B079-A5166D4A4E01}" type="presOf" srcId="{46C5F52A-4987-4538-965A-D4403F6835BC}" destId="{CAF9CFC9-78E1-4C36-BE37-FFFF259C04F5}" srcOrd="0" destOrd="0" presId="urn:microsoft.com/office/officeart/2005/8/layout/bProcess3"/>
    <dgm:cxn modelId="{183FBBCA-4A54-47A1-9E67-B8832CD3784A}" type="presOf" srcId="{0D1C90A3-6EA0-4D93-AC54-01DC5D0909EA}" destId="{A98BFA45-FA69-4FF1-813C-85F43908DF10}" srcOrd="0" destOrd="0" presId="urn:microsoft.com/office/officeart/2005/8/layout/bProcess3"/>
    <dgm:cxn modelId="{4B02C547-D3BD-4D95-9673-86A0A322EF47}" type="presOf" srcId="{469681ED-2CF7-42AB-BEF1-A73AD974C9B6}" destId="{1AD40B27-BC81-409E-9731-DD65DD163A63}" srcOrd="0" destOrd="0" presId="urn:microsoft.com/office/officeart/2005/8/layout/bProcess3"/>
    <dgm:cxn modelId="{191447D0-EAAF-4EA4-B4C1-315B6B671FD4}" srcId="{17C5A18F-993B-4EC1-814D-92E3A2C86CBA}" destId="{46C5F52A-4987-4538-965A-D4403F6835BC}" srcOrd="9" destOrd="0" parTransId="{81C0140E-A4BF-4131-B790-85EB40D0B23A}" sibTransId="{FDD8898D-877B-4A60-8B07-EA1D833E1748}"/>
    <dgm:cxn modelId="{FF6EFF2C-1D5D-4700-910E-5191D9170F3A}" type="presOf" srcId="{419E7BDC-5B63-4120-892B-B0B87EB50438}" destId="{2460F5B5-2029-4610-B255-826C4D6E7896}" srcOrd="1" destOrd="0" presId="urn:microsoft.com/office/officeart/2005/8/layout/bProcess3"/>
    <dgm:cxn modelId="{3511B7D0-09B6-4E9D-926D-F60E593C44DC}" type="presOf" srcId="{CD00C08F-A670-4219-9CD2-31CEFE7DE10E}" destId="{83544BF1-5F44-4AE1-9201-6D2B3079D24C}" srcOrd="0" destOrd="0" presId="urn:microsoft.com/office/officeart/2005/8/layout/bProcess3"/>
    <dgm:cxn modelId="{09AFCFC5-D788-4F7E-A9C1-8415957982D5}" type="presOf" srcId="{CCD8DADF-5C44-4EB9-A9D2-0F05AAD07EC5}" destId="{BBAA62F2-FB62-405D-B089-AF6D920B0A1C}" srcOrd="0" destOrd="0" presId="urn:microsoft.com/office/officeart/2005/8/layout/bProcess3"/>
    <dgm:cxn modelId="{4404658C-1A58-4C10-B8C6-031C731D670F}" type="presOf" srcId="{14D65800-F257-4F71-A8F2-1AA70B8A553D}" destId="{2CDC8798-AD7E-49FE-A3B1-5939BBFE9CD0}" srcOrd="1" destOrd="0" presId="urn:microsoft.com/office/officeart/2005/8/layout/bProcess3"/>
    <dgm:cxn modelId="{033A35B2-9738-4EB1-942B-299DB961357F}" srcId="{17C5A18F-993B-4EC1-814D-92E3A2C86CBA}" destId="{1D2D2E94-AA16-4DFB-8C0B-351A14284FF0}" srcOrd="8" destOrd="0" parTransId="{281D089F-D4B0-4DB8-8037-CB2C01E6B59C}" sibTransId="{986A8809-B4E3-4EC7-ADBA-9D128644D16B}"/>
    <dgm:cxn modelId="{BCD2E46F-9E97-4735-BE0A-2BDEF5D1EA1B}" type="presOf" srcId="{986A8809-B4E3-4EC7-ADBA-9D128644D16B}" destId="{85FC4B4F-DB46-4D61-941D-18D9CA0E7D09}" srcOrd="0" destOrd="0" presId="urn:microsoft.com/office/officeart/2005/8/layout/bProcess3"/>
    <dgm:cxn modelId="{F8239E5F-22AB-4CC9-9133-BD23835E2FE5}" srcId="{17C5A18F-993B-4EC1-814D-92E3A2C86CBA}" destId="{37AD9DCF-7F3D-4A8D-9482-0CC19B1BEABC}" srcOrd="10" destOrd="0" parTransId="{8CFA9894-5E5E-4680-B47B-EAF32339D9DD}" sibTransId="{AD8FCE9C-6297-4AC3-8D0F-E19514E5CEC3}"/>
    <dgm:cxn modelId="{80A898D2-9D5A-418C-B97A-BF7301580A5F}" type="presOf" srcId="{419E7BDC-5B63-4120-892B-B0B87EB50438}" destId="{4F46709D-E079-4771-975C-C234ADA70C6E}" srcOrd="0" destOrd="0" presId="urn:microsoft.com/office/officeart/2005/8/layout/bProcess3"/>
    <dgm:cxn modelId="{CAC743C4-57E7-4CD8-A2DD-5DF874D59E50}" type="presOf" srcId="{FDD8898D-877B-4A60-8B07-EA1D833E1748}" destId="{6BAEF5D1-1B88-476D-9E98-63FDFA710235}" srcOrd="1" destOrd="0" presId="urn:microsoft.com/office/officeart/2005/8/layout/bProcess3"/>
    <dgm:cxn modelId="{95F9B6F0-DE9E-4F5A-8AE7-3EFA9F1095A0}" type="presOf" srcId="{92443878-C474-408D-A81C-11ECC4A5CDA1}" destId="{201AAFA0-F4B1-4507-83A6-CB2ED348AAAA}" srcOrd="0" destOrd="0" presId="urn:microsoft.com/office/officeart/2005/8/layout/bProcess3"/>
    <dgm:cxn modelId="{759A9C56-E040-4CB7-8CDD-610BB6DB96DE}" type="presOf" srcId="{88C4ED18-5434-4620-9CFC-8F4E73F96D13}" destId="{E25E8C2D-EF2D-4951-BBEF-1D8FE841E39A}" srcOrd="0" destOrd="0" presId="urn:microsoft.com/office/officeart/2005/8/layout/bProcess3"/>
    <dgm:cxn modelId="{4ECAC211-4696-42EC-AB41-D3AF48BFEEE3}" type="presParOf" srcId="{F1A116F5-AFC6-4FF7-92F7-E12A980B8A13}" destId="{A54EC1C0-2A8D-40F4-AE40-B1EDB0EEF72D}" srcOrd="0" destOrd="0" presId="urn:microsoft.com/office/officeart/2005/8/layout/bProcess3"/>
    <dgm:cxn modelId="{E536B363-6197-4988-9610-34431F6104C7}" type="presParOf" srcId="{F1A116F5-AFC6-4FF7-92F7-E12A980B8A13}" destId="{56F10489-F216-4691-868A-4AAEC33E1BE3}" srcOrd="1" destOrd="0" presId="urn:microsoft.com/office/officeart/2005/8/layout/bProcess3"/>
    <dgm:cxn modelId="{00636500-1E43-4992-AEDB-12946691A9F3}" type="presParOf" srcId="{56F10489-F216-4691-868A-4AAEC33E1BE3}" destId="{B7A1A91B-65DD-4970-B81E-1A503149EEE8}" srcOrd="0" destOrd="0" presId="urn:microsoft.com/office/officeart/2005/8/layout/bProcess3"/>
    <dgm:cxn modelId="{6E12CB6F-58CF-40D0-8B99-4A89CD31BBC8}" type="presParOf" srcId="{F1A116F5-AFC6-4FF7-92F7-E12A980B8A13}" destId="{235D0877-9000-4CCB-955C-87E191B149FF}" srcOrd="2" destOrd="0" presId="urn:microsoft.com/office/officeart/2005/8/layout/bProcess3"/>
    <dgm:cxn modelId="{CC04FB46-BBF7-40C8-A90A-356C763DBBE5}" type="presParOf" srcId="{F1A116F5-AFC6-4FF7-92F7-E12A980B8A13}" destId="{BBAA62F2-FB62-405D-B089-AF6D920B0A1C}" srcOrd="3" destOrd="0" presId="urn:microsoft.com/office/officeart/2005/8/layout/bProcess3"/>
    <dgm:cxn modelId="{20451062-7327-4A09-927A-3A438A2412D2}" type="presParOf" srcId="{BBAA62F2-FB62-405D-B089-AF6D920B0A1C}" destId="{72499E78-F234-42A4-96B9-1D08112A8C05}" srcOrd="0" destOrd="0" presId="urn:microsoft.com/office/officeart/2005/8/layout/bProcess3"/>
    <dgm:cxn modelId="{E3BA8930-97E8-48AF-A57C-415E40F89032}" type="presParOf" srcId="{F1A116F5-AFC6-4FF7-92F7-E12A980B8A13}" destId="{83544BF1-5F44-4AE1-9201-6D2B3079D24C}" srcOrd="4" destOrd="0" presId="urn:microsoft.com/office/officeart/2005/8/layout/bProcess3"/>
    <dgm:cxn modelId="{49E316F1-6A6F-4DF8-A854-BE7714C70D6F}" type="presParOf" srcId="{F1A116F5-AFC6-4FF7-92F7-E12A980B8A13}" destId="{3B594E76-90AA-4F6A-8E6C-C396A0A0B46C}" srcOrd="5" destOrd="0" presId="urn:microsoft.com/office/officeart/2005/8/layout/bProcess3"/>
    <dgm:cxn modelId="{63E3B80C-35EE-4C8D-9808-1CB46C17C41B}" type="presParOf" srcId="{3B594E76-90AA-4F6A-8E6C-C396A0A0B46C}" destId="{7123A7A1-AFAC-4560-9A15-8F874A1912C5}" srcOrd="0" destOrd="0" presId="urn:microsoft.com/office/officeart/2005/8/layout/bProcess3"/>
    <dgm:cxn modelId="{5D3AA281-D051-4ACC-A6E1-B09AAD5B0E8F}" type="presParOf" srcId="{F1A116F5-AFC6-4FF7-92F7-E12A980B8A13}" destId="{DA8E5C53-8B63-4063-A34C-22001E1704FC}" srcOrd="6" destOrd="0" presId="urn:microsoft.com/office/officeart/2005/8/layout/bProcess3"/>
    <dgm:cxn modelId="{F3B76907-E3A2-4E90-B0AA-58623781A93C}" type="presParOf" srcId="{F1A116F5-AFC6-4FF7-92F7-E12A980B8A13}" destId="{E25E8C2D-EF2D-4951-BBEF-1D8FE841E39A}" srcOrd="7" destOrd="0" presId="urn:microsoft.com/office/officeart/2005/8/layout/bProcess3"/>
    <dgm:cxn modelId="{0F0E4830-B310-4187-BBCA-2C3305F5B972}" type="presParOf" srcId="{E25E8C2D-EF2D-4951-BBEF-1D8FE841E39A}" destId="{888DB3E7-78AC-4EEC-8DDC-253DF554DF5D}" srcOrd="0" destOrd="0" presId="urn:microsoft.com/office/officeart/2005/8/layout/bProcess3"/>
    <dgm:cxn modelId="{2A5DD3AF-07C3-4691-B1CE-2D7B7D3F6343}" type="presParOf" srcId="{F1A116F5-AFC6-4FF7-92F7-E12A980B8A13}" destId="{0F0A5EBB-1DD4-4887-85F0-8FE367D4E075}" srcOrd="8" destOrd="0" presId="urn:microsoft.com/office/officeart/2005/8/layout/bProcess3"/>
    <dgm:cxn modelId="{71ACD9DE-0F93-4BDA-A141-5F56A34EA3C4}" type="presParOf" srcId="{F1A116F5-AFC6-4FF7-92F7-E12A980B8A13}" destId="{9708786C-39D2-4924-B700-5732CA04DCBB}" srcOrd="9" destOrd="0" presId="urn:microsoft.com/office/officeart/2005/8/layout/bProcess3"/>
    <dgm:cxn modelId="{B76BE1CE-DF75-4358-AD6F-238830E5E12D}" type="presParOf" srcId="{9708786C-39D2-4924-B700-5732CA04DCBB}" destId="{74E3734B-118B-4EBE-AFD3-E5BE389F73BC}" srcOrd="0" destOrd="0" presId="urn:microsoft.com/office/officeart/2005/8/layout/bProcess3"/>
    <dgm:cxn modelId="{4FF96261-915A-48D3-AE6B-2B6EC961FDDA}" type="presParOf" srcId="{F1A116F5-AFC6-4FF7-92F7-E12A980B8A13}" destId="{1AD40B27-BC81-409E-9731-DD65DD163A63}" srcOrd="10" destOrd="0" presId="urn:microsoft.com/office/officeart/2005/8/layout/bProcess3"/>
    <dgm:cxn modelId="{67A07CAB-D327-4564-814B-0860928AC8D2}" type="presParOf" srcId="{F1A116F5-AFC6-4FF7-92F7-E12A980B8A13}" destId="{4F46709D-E079-4771-975C-C234ADA70C6E}" srcOrd="11" destOrd="0" presId="urn:microsoft.com/office/officeart/2005/8/layout/bProcess3"/>
    <dgm:cxn modelId="{451CE258-6DEB-4B0C-B212-5BBE4BF42397}" type="presParOf" srcId="{4F46709D-E079-4771-975C-C234ADA70C6E}" destId="{2460F5B5-2029-4610-B255-826C4D6E7896}" srcOrd="0" destOrd="0" presId="urn:microsoft.com/office/officeart/2005/8/layout/bProcess3"/>
    <dgm:cxn modelId="{4EB5840A-745F-424E-A08C-0351E7E68284}" type="presParOf" srcId="{F1A116F5-AFC6-4FF7-92F7-E12A980B8A13}" destId="{CC48AD20-6157-437F-A7FC-C247F228D0F2}" srcOrd="12" destOrd="0" presId="urn:microsoft.com/office/officeart/2005/8/layout/bProcess3"/>
    <dgm:cxn modelId="{1C2F9EE4-47BF-4396-9CCF-E0A2D3A7BEEF}" type="presParOf" srcId="{F1A116F5-AFC6-4FF7-92F7-E12A980B8A13}" destId="{82EBF012-3391-41E7-99B5-A5D46957279B}" srcOrd="13" destOrd="0" presId="urn:microsoft.com/office/officeart/2005/8/layout/bProcess3"/>
    <dgm:cxn modelId="{EAD0E7B0-BB22-4C58-A331-7FB111E3F23E}" type="presParOf" srcId="{82EBF012-3391-41E7-99B5-A5D46957279B}" destId="{3A841F6B-EC13-41C0-AD8C-04B8B82D4D09}" srcOrd="0" destOrd="0" presId="urn:microsoft.com/office/officeart/2005/8/layout/bProcess3"/>
    <dgm:cxn modelId="{61B87B8F-6144-40CA-BABF-1F7EBD7C013C}" type="presParOf" srcId="{F1A116F5-AFC6-4FF7-92F7-E12A980B8A13}" destId="{201AAFA0-F4B1-4507-83A6-CB2ED348AAAA}" srcOrd="14" destOrd="0" presId="urn:microsoft.com/office/officeart/2005/8/layout/bProcess3"/>
    <dgm:cxn modelId="{AB521451-CFCA-494A-AD7B-739233FD1D34}" type="presParOf" srcId="{F1A116F5-AFC6-4FF7-92F7-E12A980B8A13}" destId="{97AAF293-84B9-4201-972C-DAFA44688DAA}" srcOrd="15" destOrd="0" presId="urn:microsoft.com/office/officeart/2005/8/layout/bProcess3"/>
    <dgm:cxn modelId="{A49116A8-9EAB-4E2E-8A21-D61D73CD362F}" type="presParOf" srcId="{97AAF293-84B9-4201-972C-DAFA44688DAA}" destId="{2CDC8798-AD7E-49FE-A3B1-5939BBFE9CD0}" srcOrd="0" destOrd="0" presId="urn:microsoft.com/office/officeart/2005/8/layout/bProcess3"/>
    <dgm:cxn modelId="{91ED2C24-5CC6-4206-B23E-954672639983}" type="presParOf" srcId="{F1A116F5-AFC6-4FF7-92F7-E12A980B8A13}" destId="{78856C18-02E1-4F89-AB8F-0569A297F0A7}" srcOrd="16" destOrd="0" presId="urn:microsoft.com/office/officeart/2005/8/layout/bProcess3"/>
    <dgm:cxn modelId="{FC828DA4-4DD3-4E61-B6EE-938D769EC868}" type="presParOf" srcId="{F1A116F5-AFC6-4FF7-92F7-E12A980B8A13}" destId="{85FC4B4F-DB46-4D61-941D-18D9CA0E7D09}" srcOrd="17" destOrd="0" presId="urn:microsoft.com/office/officeart/2005/8/layout/bProcess3"/>
    <dgm:cxn modelId="{96359F6A-B7D5-4E26-9070-B3AA3C330005}" type="presParOf" srcId="{85FC4B4F-DB46-4D61-941D-18D9CA0E7D09}" destId="{A479C2AA-EE98-4778-B540-CE75863FA62A}" srcOrd="0" destOrd="0" presId="urn:microsoft.com/office/officeart/2005/8/layout/bProcess3"/>
    <dgm:cxn modelId="{A308844D-E5BE-4BF7-A667-34150755B271}" type="presParOf" srcId="{F1A116F5-AFC6-4FF7-92F7-E12A980B8A13}" destId="{CAF9CFC9-78E1-4C36-BE37-FFFF259C04F5}" srcOrd="18" destOrd="0" presId="urn:microsoft.com/office/officeart/2005/8/layout/bProcess3"/>
    <dgm:cxn modelId="{11872832-381C-41B6-94BE-89A0745B28E0}" type="presParOf" srcId="{F1A116F5-AFC6-4FF7-92F7-E12A980B8A13}" destId="{8B9B4716-CC89-4804-8D5F-B8D49F629F18}" srcOrd="19" destOrd="0" presId="urn:microsoft.com/office/officeart/2005/8/layout/bProcess3"/>
    <dgm:cxn modelId="{DB189BE2-8626-4EEE-BC51-03A45347B405}" type="presParOf" srcId="{8B9B4716-CC89-4804-8D5F-B8D49F629F18}" destId="{6BAEF5D1-1B88-476D-9E98-63FDFA710235}" srcOrd="0" destOrd="0" presId="urn:microsoft.com/office/officeart/2005/8/layout/bProcess3"/>
    <dgm:cxn modelId="{E3CFE790-FCD5-467F-AE0A-F91F7521A1C0}" type="presParOf" srcId="{F1A116F5-AFC6-4FF7-92F7-E12A980B8A13}" destId="{878424C5-7F79-453D-BC47-4FF1093B3B4A}" srcOrd="20" destOrd="0" presId="urn:microsoft.com/office/officeart/2005/8/layout/bProcess3"/>
    <dgm:cxn modelId="{8FACD83F-88C5-4B88-8C50-863F8F4A36FF}" type="presParOf" srcId="{F1A116F5-AFC6-4FF7-92F7-E12A980B8A13}" destId="{367CA9BA-4209-4FDD-B127-82DB0602B2B6}" srcOrd="21" destOrd="0" presId="urn:microsoft.com/office/officeart/2005/8/layout/bProcess3"/>
    <dgm:cxn modelId="{664F8CE8-F197-4139-B8DF-AD0AA0C568C2}" type="presParOf" srcId="{367CA9BA-4209-4FDD-B127-82DB0602B2B6}" destId="{2118982F-31AC-4121-9553-A9665C41D6D7}" srcOrd="0" destOrd="0" presId="urn:microsoft.com/office/officeart/2005/8/layout/bProcess3"/>
    <dgm:cxn modelId="{54D14DFA-0B9F-4E19-920F-CC53FA3E77C7}" type="presParOf" srcId="{F1A116F5-AFC6-4FF7-92F7-E12A980B8A13}" destId="{A98BFA45-FA69-4FF1-813C-85F43908DF10}" srcOrd="2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B41189-4C9B-4AF8-9617-3ED0FE032FC6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F2C0245-F532-4F2C-B9E5-0BF3BF103160}">
      <dgm:prSet phldrT="[Text]" custT="1"/>
      <dgm:spPr>
        <a:xfrm>
          <a:off x="1366544" y="0"/>
          <a:ext cx="3805540" cy="1146371"/>
        </a:xfr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Nutzungsgewohnheiten und -erfahrungen: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Befragung von 114 Sportschiffern in 16 Ostseehäfen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E8A4AC47-33E6-463A-96C8-2CD83E74D844}" type="parTrans" cxnId="{6751E8D0-C28B-4758-9091-40B4C473FED3}">
      <dgm:prSet/>
      <dgm:spPr/>
      <dgm:t>
        <a:bodyPr/>
        <a:lstStyle/>
        <a:p>
          <a:endParaRPr lang="de-DE" sz="1200" b="0">
            <a:latin typeface="+mn-lt"/>
          </a:endParaRPr>
        </a:p>
      </dgm:t>
    </dgm:pt>
    <dgm:pt modelId="{976963ED-7781-443E-AF80-ABCACC630013}" type="sibTrans" cxnId="{6751E8D0-C28B-4758-9091-40B4C473FED3}">
      <dgm:prSet/>
      <dgm:spPr/>
      <dgm:t>
        <a:bodyPr/>
        <a:lstStyle/>
        <a:p>
          <a:endParaRPr lang="de-DE" sz="1200" b="0">
            <a:latin typeface="+mn-lt"/>
          </a:endParaRPr>
        </a:p>
      </dgm:t>
    </dgm:pt>
    <dgm:pt modelId="{19BC8B33-E331-49B1-B953-AEAA08941045}">
      <dgm:prSet custT="1"/>
      <dgm:spPr>
        <a:solidFill>
          <a:srgbClr val="D8E4BC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Explorativer Expertentest</a:t>
          </a:r>
          <a:b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 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-Studenten mit 3 Geräten 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E6D60FB-A19B-44D1-8A5A-215BA0F13F8E}" type="parTrans" cxnId="{9A363CEC-F822-477A-89F2-726DA6D3A0EB}">
      <dgm:prSet/>
      <dgm:spPr/>
      <dgm:t>
        <a:bodyPr/>
        <a:lstStyle/>
        <a:p>
          <a:endParaRPr lang="de-DE" b="0"/>
        </a:p>
      </dgm:t>
    </dgm:pt>
    <dgm:pt modelId="{895982B6-A44A-444C-81FA-5D98B2D9B6B0}" type="sibTrans" cxnId="{9A363CEC-F822-477A-89F2-726DA6D3A0EB}">
      <dgm:prSet/>
      <dgm:spPr/>
      <dgm:t>
        <a:bodyPr/>
        <a:lstStyle/>
        <a:p>
          <a:endParaRPr lang="de-DE" b="0"/>
        </a:p>
      </dgm:t>
    </dgm:pt>
    <dgm:pt modelId="{C69B7AB1-F38F-46F2-8593-31E2932FDFFE}">
      <dgm:prSet custT="1"/>
      <dgm:spPr>
        <a:solidFill>
          <a:srgbClr val="F2DADA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Segeln und Navigieren mit klassischen versus digitalen Medien: Pilotexperimente auf See:  </a:t>
          </a:r>
          <a:b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-Studenten + Skipperin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AAB2DAC-CFC1-4BA2-918B-637E716A81D3}" type="parTrans" cxnId="{85EA1AD9-C537-40CD-8B07-C3DB5C73E5F0}">
      <dgm:prSet/>
      <dgm:spPr/>
      <dgm:t>
        <a:bodyPr/>
        <a:lstStyle/>
        <a:p>
          <a:endParaRPr lang="de-DE" b="0"/>
        </a:p>
      </dgm:t>
    </dgm:pt>
    <dgm:pt modelId="{16480F4D-21C6-4875-81B0-A6C7DF1AFA21}" type="sibTrans" cxnId="{85EA1AD9-C537-40CD-8B07-C3DB5C73E5F0}">
      <dgm:prSet/>
      <dgm:spPr/>
      <dgm:t>
        <a:bodyPr/>
        <a:lstStyle/>
        <a:p>
          <a:endParaRPr lang="de-DE" b="0"/>
        </a:p>
      </dgm:t>
    </dgm:pt>
    <dgm:pt modelId="{4BFA8A0D-7559-4387-9D25-548EA6937BB9}">
      <dgm:prSet custT="1"/>
      <dgm:spPr>
        <a:solidFill>
          <a:srgbClr val="CCCCFF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12 revierfremde Fahrtensegler</a:t>
          </a:r>
          <a:endParaRPr lang="de-DE" sz="1100" b="0" dirty="0">
            <a:latin typeface="Calibri" panose="020F0502020204030204" pitchFamily="34" charset="0"/>
          </a:endParaRPr>
        </a:p>
      </dgm:t>
    </dgm:pt>
    <dgm:pt modelId="{9F6BE7AA-AFE0-4285-923A-6BCFDBB1E5DA}" type="parTrans" cxnId="{22F0A608-5048-4DAD-9384-7F4F94B2DD1E}">
      <dgm:prSet/>
      <dgm:spPr/>
      <dgm:t>
        <a:bodyPr/>
        <a:lstStyle/>
        <a:p>
          <a:endParaRPr lang="de-DE" b="0"/>
        </a:p>
      </dgm:t>
    </dgm:pt>
    <dgm:pt modelId="{0D48C643-F5EA-4A4C-BC08-B64A037A5D63}" type="sibTrans" cxnId="{22F0A608-5048-4DAD-9384-7F4F94B2DD1E}">
      <dgm:prSet/>
      <dgm:spPr/>
      <dgm:t>
        <a:bodyPr/>
        <a:lstStyle/>
        <a:p>
          <a:endParaRPr lang="de-DE" b="0"/>
        </a:p>
      </dgm:t>
    </dgm:pt>
    <dgm:pt modelId="{19895759-7F11-4230-88CC-4ED0F79645FE}">
      <dgm:prSet custT="1"/>
      <dgm:spPr>
        <a:solidFill>
          <a:srgbClr val="D8E4BC"/>
        </a:solidFill>
        <a:ln w="12700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Standardisierter Nutzertest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Berliner Seen: 12 Fahrtensegler mit 7 Geräten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Ladengeschäft: 3 Experten mit 3 Geräten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2DF4C09-2FAB-4657-8EDD-51BB5A935477}" type="parTrans" cxnId="{BDBDB37D-893A-47C7-9422-281123F987B0}">
      <dgm:prSet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endParaRPr lang="de-DE" b="0"/>
        </a:p>
      </dgm:t>
    </dgm:pt>
    <dgm:pt modelId="{285DE459-C60B-4BF6-8C01-07620702BD94}" type="sibTrans" cxnId="{BDBDB37D-893A-47C7-9422-281123F987B0}">
      <dgm:prSet/>
      <dgm:spPr/>
      <dgm:t>
        <a:bodyPr/>
        <a:lstStyle/>
        <a:p>
          <a:endParaRPr lang="de-DE" b="0"/>
        </a:p>
      </dgm:t>
    </dgm:pt>
    <dgm:pt modelId="{F90AE234-D897-4259-A44E-F319D85F7E97}">
      <dgm:prSet custT="1"/>
      <dgm:spPr>
        <a:solidFill>
          <a:srgbClr val="CCCCFF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Laborexperimente an der TU Berlin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See-Simulator „</a:t>
          </a: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Isefjord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“,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. I: 20 revierfremde Fahrtensegler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. II: 8 revierfremde Fahrtensegler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44763AD-3ECF-4970-A10D-F7AE87255CA8}" type="parTrans" cxnId="{78815480-E641-467C-8052-0EE5CC21B6E2}">
      <dgm:prSet/>
      <dgm:spPr/>
      <dgm:t>
        <a:bodyPr/>
        <a:lstStyle/>
        <a:p>
          <a:endParaRPr lang="de-DE" b="0"/>
        </a:p>
      </dgm:t>
    </dgm:pt>
    <dgm:pt modelId="{89F13394-7DD6-44FC-B9DD-B79D473B7E8B}" type="sibTrans" cxnId="{78815480-E641-467C-8052-0EE5CC21B6E2}">
      <dgm:prSet/>
      <dgm:spPr/>
      <dgm:t>
        <a:bodyPr/>
        <a:lstStyle/>
        <a:p>
          <a:endParaRPr lang="de-DE" b="0"/>
        </a:p>
      </dgm:t>
    </dgm:pt>
    <dgm:pt modelId="{0D552DE2-E2A6-4D62-93B4-DAE4EB4DA7A6}">
      <dgm:prSet custT="1"/>
      <dgm:spPr>
        <a:solidFill>
          <a:srgbClr val="FFCC99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Effizienz, Blickverteilung beim Segeln: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8 revierfremde Fahrtensegler</a:t>
          </a:r>
          <a:endParaRPr lang="de-DE" sz="1100" b="0" dirty="0">
            <a:solidFill>
              <a:schemeClr val="tx1"/>
            </a:solidFill>
          </a:endParaRPr>
        </a:p>
      </dgm:t>
    </dgm:pt>
    <dgm:pt modelId="{FE99340A-A515-40FC-92D1-969D99F6E0D8}" type="parTrans" cxnId="{EADDF526-D138-4540-8B64-D2B23D8A88D6}">
      <dgm:prSet/>
      <dgm:spPr>
        <a:solidFill>
          <a:srgbClr val="F2DADA"/>
        </a:solidFill>
        <a:ln>
          <a:solidFill>
            <a:srgbClr val="666666"/>
          </a:solidFill>
        </a:ln>
      </dgm:spPr>
      <dgm:t>
        <a:bodyPr/>
        <a:lstStyle/>
        <a:p>
          <a:endParaRPr lang="de-DE" b="0"/>
        </a:p>
      </dgm:t>
    </dgm:pt>
    <dgm:pt modelId="{97E3724B-D201-45A7-8856-BB463718B951}" type="sibTrans" cxnId="{EADDF526-D138-4540-8B64-D2B23D8A88D6}">
      <dgm:prSet/>
      <dgm:spPr/>
      <dgm:t>
        <a:bodyPr/>
        <a:lstStyle/>
        <a:p>
          <a:endParaRPr lang="de-DE" b="0"/>
        </a:p>
      </dgm:t>
    </dgm:pt>
    <dgm:pt modelId="{9C372649-E5DD-416E-AD3E-0B61289338F3}" type="pres">
      <dgm:prSet presAssocID="{84B41189-4C9B-4AF8-9617-3ED0FE032FC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842F716-80A1-45FC-AC6B-7C2B0DB723C1}" type="pres">
      <dgm:prSet presAssocID="{84B41189-4C9B-4AF8-9617-3ED0FE032FC6}" presName="hierFlow" presStyleCnt="0"/>
      <dgm:spPr/>
    </dgm:pt>
    <dgm:pt modelId="{DB3BCB48-A1F5-432B-B7BE-B999889F25E8}" type="pres">
      <dgm:prSet presAssocID="{84B41189-4C9B-4AF8-9617-3ED0FE032FC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3872809-D79A-48CD-9809-DD0DFFA8A089}" type="pres">
      <dgm:prSet presAssocID="{6F2C0245-F532-4F2C-B9E5-0BF3BF103160}" presName="Name14" presStyleCnt="0"/>
      <dgm:spPr/>
    </dgm:pt>
    <dgm:pt modelId="{771A001C-1E67-4A36-BB18-E16094763D63}" type="pres">
      <dgm:prSet presAssocID="{6F2C0245-F532-4F2C-B9E5-0BF3BF103160}" presName="level1Shape" presStyleLbl="node0" presStyleIdx="0" presStyleCnt="1" custScaleX="720596" custScaleY="104344" custLinFactNeighborX="-1621" custLinFactNeighborY="-877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FE68BFAA-44D1-4DB8-BCC8-702DDEB9600A}" type="pres">
      <dgm:prSet presAssocID="{6F2C0245-F532-4F2C-B9E5-0BF3BF103160}" presName="hierChild2" presStyleCnt="0"/>
      <dgm:spPr/>
    </dgm:pt>
    <dgm:pt modelId="{E0EAFECE-0BA6-403A-BF59-B511490D66A1}" type="pres">
      <dgm:prSet presAssocID="{7AAB2DAC-CFC1-4BA2-918B-637E716A81D3}" presName="Name19" presStyleLbl="parChTrans1D2" presStyleIdx="0" presStyleCnt="2"/>
      <dgm:spPr/>
      <dgm:t>
        <a:bodyPr/>
        <a:lstStyle/>
        <a:p>
          <a:endParaRPr lang="de-DE"/>
        </a:p>
      </dgm:t>
    </dgm:pt>
    <dgm:pt modelId="{52C0B374-8307-4113-A6AB-F32531CB468E}" type="pres">
      <dgm:prSet presAssocID="{C69B7AB1-F38F-46F2-8593-31E2932FDFFE}" presName="Name21" presStyleCnt="0"/>
      <dgm:spPr/>
    </dgm:pt>
    <dgm:pt modelId="{812DBF68-AB94-4142-B4D3-B61EFD955ECC}" type="pres">
      <dgm:prSet presAssocID="{C69B7AB1-F38F-46F2-8593-31E2932FDFFE}" presName="level2Shape" presStyleLbl="node2" presStyleIdx="0" presStyleCnt="2" custScaleX="473444" custScaleY="181468" custLinFactNeighborX="-26625" custLinFactNeighborY="22047"/>
      <dgm:spPr/>
      <dgm:t>
        <a:bodyPr/>
        <a:lstStyle/>
        <a:p>
          <a:endParaRPr lang="de-DE"/>
        </a:p>
      </dgm:t>
    </dgm:pt>
    <dgm:pt modelId="{AF9619E6-0E74-4AC6-B565-2002FC1B9A76}" type="pres">
      <dgm:prSet presAssocID="{C69B7AB1-F38F-46F2-8593-31E2932FDFFE}" presName="hierChild3" presStyleCnt="0"/>
      <dgm:spPr/>
    </dgm:pt>
    <dgm:pt modelId="{AA810BFB-5A37-4D7A-9A10-49B38EDE0464}" type="pres">
      <dgm:prSet presAssocID="{FE99340A-A515-40FC-92D1-969D99F6E0D8}" presName="Name19" presStyleLbl="parChTrans1D3" presStyleIdx="0" presStyleCnt="3"/>
      <dgm:spPr/>
      <dgm:t>
        <a:bodyPr/>
        <a:lstStyle/>
        <a:p>
          <a:endParaRPr lang="de-DE"/>
        </a:p>
      </dgm:t>
    </dgm:pt>
    <dgm:pt modelId="{508152DE-1120-4193-8207-A8E27D382D73}" type="pres">
      <dgm:prSet presAssocID="{0D552DE2-E2A6-4D62-93B4-DAE4EB4DA7A6}" presName="Name21" presStyleCnt="0"/>
      <dgm:spPr/>
    </dgm:pt>
    <dgm:pt modelId="{67221C91-1893-47D6-B5A0-FCCF028D1428}" type="pres">
      <dgm:prSet presAssocID="{0D552DE2-E2A6-4D62-93B4-DAE4EB4DA7A6}" presName="level2Shape" presStyleLbl="node3" presStyleIdx="0" presStyleCnt="3" custScaleX="406718" custScaleY="181468" custLinFactNeighborX="-99" custLinFactNeighborY="72810"/>
      <dgm:spPr/>
      <dgm:t>
        <a:bodyPr/>
        <a:lstStyle/>
        <a:p>
          <a:endParaRPr lang="de-DE"/>
        </a:p>
      </dgm:t>
    </dgm:pt>
    <dgm:pt modelId="{C454F68B-0E82-4130-A5B2-B43AC5E5E3BE}" type="pres">
      <dgm:prSet presAssocID="{0D552DE2-E2A6-4D62-93B4-DAE4EB4DA7A6}" presName="hierChild3" presStyleCnt="0"/>
      <dgm:spPr/>
    </dgm:pt>
    <dgm:pt modelId="{00E6BC09-D7F6-4C2B-8638-508BCCBECA7B}" type="pres">
      <dgm:prSet presAssocID="{9F6BE7AA-AFE0-4285-923A-6BCFDBB1E5DA}" presName="Name19" presStyleLbl="parChTrans1D3" presStyleIdx="1" presStyleCnt="3"/>
      <dgm:spPr/>
      <dgm:t>
        <a:bodyPr/>
        <a:lstStyle/>
        <a:p>
          <a:endParaRPr lang="de-DE"/>
        </a:p>
      </dgm:t>
    </dgm:pt>
    <dgm:pt modelId="{3EAF044C-97C6-48C1-9E67-3739B4B20D6F}" type="pres">
      <dgm:prSet presAssocID="{4BFA8A0D-7559-4387-9D25-548EA6937BB9}" presName="Name21" presStyleCnt="0"/>
      <dgm:spPr/>
    </dgm:pt>
    <dgm:pt modelId="{6B6C490B-EDB2-45CC-800B-843E2744A1B2}" type="pres">
      <dgm:prSet presAssocID="{4BFA8A0D-7559-4387-9D25-548EA6937BB9}" presName="level2Shape" presStyleLbl="node3" presStyleIdx="1" presStyleCnt="3" custScaleX="380949" custScaleY="181468" custLinFactNeighborY="72810"/>
      <dgm:spPr/>
      <dgm:t>
        <a:bodyPr/>
        <a:lstStyle/>
        <a:p>
          <a:endParaRPr lang="de-DE"/>
        </a:p>
      </dgm:t>
    </dgm:pt>
    <dgm:pt modelId="{B69810AE-6249-4115-8231-60EF8D16B6A3}" type="pres">
      <dgm:prSet presAssocID="{4BFA8A0D-7559-4387-9D25-548EA6937BB9}" presName="hierChild3" presStyleCnt="0"/>
      <dgm:spPr/>
    </dgm:pt>
    <dgm:pt modelId="{6C588D7F-EEE8-475A-BDB5-568E1C0E0669}" type="pres">
      <dgm:prSet presAssocID="{644763AD-3ECF-4970-A10D-F7AE87255CA8}" presName="Name19" presStyleLbl="parChTrans1D4" presStyleIdx="0" presStyleCnt="1"/>
      <dgm:spPr/>
      <dgm:t>
        <a:bodyPr/>
        <a:lstStyle/>
        <a:p>
          <a:endParaRPr lang="de-DE"/>
        </a:p>
      </dgm:t>
    </dgm:pt>
    <dgm:pt modelId="{143A5C32-2B4D-4BCB-AB20-6B9D588D67C7}" type="pres">
      <dgm:prSet presAssocID="{F90AE234-D897-4259-A44E-F319D85F7E97}" presName="Name21" presStyleCnt="0"/>
      <dgm:spPr/>
    </dgm:pt>
    <dgm:pt modelId="{53C26863-7953-43AF-8143-A160875DD36E}" type="pres">
      <dgm:prSet presAssocID="{F90AE234-D897-4259-A44E-F319D85F7E97}" presName="level2Shape" presStyleLbl="node4" presStyleIdx="0" presStyleCnt="1" custScaleX="381159" custScaleY="229583" custLinFactY="11757" custLinFactNeighborY="100000"/>
      <dgm:spPr/>
      <dgm:t>
        <a:bodyPr/>
        <a:lstStyle/>
        <a:p>
          <a:endParaRPr lang="de-DE"/>
        </a:p>
      </dgm:t>
    </dgm:pt>
    <dgm:pt modelId="{AA2C7B93-5D4D-4A1D-AFFC-F160DF50CCC2}" type="pres">
      <dgm:prSet presAssocID="{F90AE234-D897-4259-A44E-F319D85F7E97}" presName="hierChild3" presStyleCnt="0"/>
      <dgm:spPr/>
    </dgm:pt>
    <dgm:pt modelId="{2056844B-81FA-4518-8F14-B7DC7052F2E3}" type="pres">
      <dgm:prSet presAssocID="{1E6D60FB-A19B-44D1-8A5A-215BA0F13F8E}" presName="Name19" presStyleLbl="parChTrans1D2" presStyleIdx="1" presStyleCnt="2"/>
      <dgm:spPr/>
      <dgm:t>
        <a:bodyPr/>
        <a:lstStyle/>
        <a:p>
          <a:endParaRPr lang="de-DE"/>
        </a:p>
      </dgm:t>
    </dgm:pt>
    <dgm:pt modelId="{CFBC896C-4638-41D0-BF93-59CD4D4EB661}" type="pres">
      <dgm:prSet presAssocID="{19BC8B33-E331-49B1-B953-AEAA08941045}" presName="Name21" presStyleCnt="0"/>
      <dgm:spPr/>
    </dgm:pt>
    <dgm:pt modelId="{CD4B1412-A1EC-4334-845E-E422DE9BD4B2}" type="pres">
      <dgm:prSet presAssocID="{19BC8B33-E331-49B1-B953-AEAA08941045}" presName="level2Shape" presStyleLbl="node2" presStyleIdx="1" presStyleCnt="2" custScaleX="476655" custScaleY="181468" custLinFactNeighborX="648" custLinFactNeighborY="22047"/>
      <dgm:spPr/>
      <dgm:t>
        <a:bodyPr/>
        <a:lstStyle/>
        <a:p>
          <a:endParaRPr lang="de-DE"/>
        </a:p>
      </dgm:t>
    </dgm:pt>
    <dgm:pt modelId="{C1FFCDFD-612B-4496-82D4-914905D80A05}" type="pres">
      <dgm:prSet presAssocID="{19BC8B33-E331-49B1-B953-AEAA08941045}" presName="hierChild3" presStyleCnt="0"/>
      <dgm:spPr/>
    </dgm:pt>
    <dgm:pt modelId="{050114B6-C7F5-47F0-8EB7-25FBB5524E7C}" type="pres">
      <dgm:prSet presAssocID="{E2DF4C09-2FAB-4657-8EDD-51BB5A935477}" presName="Name19" presStyleLbl="parChTrans1D3" presStyleIdx="2" presStyleCnt="3"/>
      <dgm:spPr/>
      <dgm:t>
        <a:bodyPr/>
        <a:lstStyle/>
        <a:p>
          <a:endParaRPr lang="de-DE"/>
        </a:p>
      </dgm:t>
    </dgm:pt>
    <dgm:pt modelId="{BA5DA419-2432-4161-B299-0ECB6A68C0F7}" type="pres">
      <dgm:prSet presAssocID="{19895759-7F11-4230-88CC-4ED0F79645FE}" presName="Name21" presStyleCnt="0"/>
      <dgm:spPr/>
    </dgm:pt>
    <dgm:pt modelId="{60F1D915-1655-4A9F-BAD1-C5964EDE9A62}" type="pres">
      <dgm:prSet presAssocID="{19895759-7F11-4230-88CC-4ED0F79645FE}" presName="level2Shape" presStyleLbl="node3" presStyleIdx="2" presStyleCnt="3" custScaleX="476551" custScaleY="181468" custLinFactNeighborX="-573" custLinFactNeighborY="72810"/>
      <dgm:spPr/>
      <dgm:t>
        <a:bodyPr/>
        <a:lstStyle/>
        <a:p>
          <a:endParaRPr lang="de-DE"/>
        </a:p>
      </dgm:t>
    </dgm:pt>
    <dgm:pt modelId="{977B4787-8EDC-42F5-83D3-5F614B643272}" type="pres">
      <dgm:prSet presAssocID="{19895759-7F11-4230-88CC-4ED0F79645FE}" presName="hierChild3" presStyleCnt="0"/>
      <dgm:spPr/>
    </dgm:pt>
    <dgm:pt modelId="{3467F020-4174-41A3-823E-EB2E500C9F89}" type="pres">
      <dgm:prSet presAssocID="{84B41189-4C9B-4AF8-9617-3ED0FE032FC6}" presName="bgShapesFlow" presStyleCnt="0"/>
      <dgm:spPr/>
    </dgm:pt>
  </dgm:ptLst>
  <dgm:cxnLst>
    <dgm:cxn modelId="{0392006E-1762-4A95-B9F0-49F2E5E52BEC}" type="presOf" srcId="{7AAB2DAC-CFC1-4BA2-918B-637E716A81D3}" destId="{E0EAFECE-0BA6-403A-BF59-B511490D66A1}" srcOrd="0" destOrd="0" presId="urn:microsoft.com/office/officeart/2005/8/layout/hierarchy6"/>
    <dgm:cxn modelId="{78815480-E641-467C-8052-0EE5CC21B6E2}" srcId="{4BFA8A0D-7559-4387-9D25-548EA6937BB9}" destId="{F90AE234-D897-4259-A44E-F319D85F7E97}" srcOrd="0" destOrd="0" parTransId="{644763AD-3ECF-4970-A10D-F7AE87255CA8}" sibTransId="{89F13394-7DD6-44FC-B9DD-B79D473B7E8B}"/>
    <dgm:cxn modelId="{859814FF-70B3-4C7E-ADF2-25C98E5B092F}" type="presOf" srcId="{1E6D60FB-A19B-44D1-8A5A-215BA0F13F8E}" destId="{2056844B-81FA-4518-8F14-B7DC7052F2E3}" srcOrd="0" destOrd="0" presId="urn:microsoft.com/office/officeart/2005/8/layout/hierarchy6"/>
    <dgm:cxn modelId="{6751E8D0-C28B-4758-9091-40B4C473FED3}" srcId="{84B41189-4C9B-4AF8-9617-3ED0FE032FC6}" destId="{6F2C0245-F532-4F2C-B9E5-0BF3BF103160}" srcOrd="0" destOrd="0" parTransId="{E8A4AC47-33E6-463A-96C8-2CD83E74D844}" sibTransId="{976963ED-7781-443E-AF80-ABCACC630013}"/>
    <dgm:cxn modelId="{BF1055CE-7CC3-4B5B-AB48-91585ED76F8E}" type="presOf" srcId="{FE99340A-A515-40FC-92D1-969D99F6E0D8}" destId="{AA810BFB-5A37-4D7A-9A10-49B38EDE0464}" srcOrd="0" destOrd="0" presId="urn:microsoft.com/office/officeart/2005/8/layout/hierarchy6"/>
    <dgm:cxn modelId="{02A9FC92-2C22-4EF9-9A08-7E99C4E122D4}" type="presOf" srcId="{84B41189-4C9B-4AF8-9617-3ED0FE032FC6}" destId="{9C372649-E5DD-416E-AD3E-0B61289338F3}" srcOrd="0" destOrd="0" presId="urn:microsoft.com/office/officeart/2005/8/layout/hierarchy6"/>
    <dgm:cxn modelId="{5C8DA672-2B7B-45CF-AA49-0A007CE3D334}" type="presOf" srcId="{644763AD-3ECF-4970-A10D-F7AE87255CA8}" destId="{6C588D7F-EEE8-475A-BDB5-568E1C0E0669}" srcOrd="0" destOrd="0" presId="urn:microsoft.com/office/officeart/2005/8/layout/hierarchy6"/>
    <dgm:cxn modelId="{F11879B8-4D03-4D53-9E8B-2DCF3509FD49}" type="presOf" srcId="{E2DF4C09-2FAB-4657-8EDD-51BB5A935477}" destId="{050114B6-C7F5-47F0-8EB7-25FBB5524E7C}" srcOrd="0" destOrd="0" presId="urn:microsoft.com/office/officeart/2005/8/layout/hierarchy6"/>
    <dgm:cxn modelId="{435FD2D4-2C71-4C0D-BEC8-AC070F6D0726}" type="presOf" srcId="{4BFA8A0D-7559-4387-9D25-548EA6937BB9}" destId="{6B6C490B-EDB2-45CC-800B-843E2744A1B2}" srcOrd="0" destOrd="0" presId="urn:microsoft.com/office/officeart/2005/8/layout/hierarchy6"/>
    <dgm:cxn modelId="{9D9AF70D-FBD6-4000-9926-57AD097FD085}" type="presOf" srcId="{19895759-7F11-4230-88CC-4ED0F79645FE}" destId="{60F1D915-1655-4A9F-BAD1-C5964EDE9A62}" srcOrd="0" destOrd="0" presId="urn:microsoft.com/office/officeart/2005/8/layout/hierarchy6"/>
    <dgm:cxn modelId="{3467C44E-7E69-4249-8B48-D0BD1A235463}" type="presOf" srcId="{19BC8B33-E331-49B1-B953-AEAA08941045}" destId="{CD4B1412-A1EC-4334-845E-E422DE9BD4B2}" srcOrd="0" destOrd="0" presId="urn:microsoft.com/office/officeart/2005/8/layout/hierarchy6"/>
    <dgm:cxn modelId="{22F0A608-5048-4DAD-9384-7F4F94B2DD1E}" srcId="{C69B7AB1-F38F-46F2-8593-31E2932FDFFE}" destId="{4BFA8A0D-7559-4387-9D25-548EA6937BB9}" srcOrd="1" destOrd="0" parTransId="{9F6BE7AA-AFE0-4285-923A-6BCFDBB1E5DA}" sibTransId="{0D48C643-F5EA-4A4C-BC08-B64A037A5D63}"/>
    <dgm:cxn modelId="{85EA1AD9-C537-40CD-8B07-C3DB5C73E5F0}" srcId="{6F2C0245-F532-4F2C-B9E5-0BF3BF103160}" destId="{C69B7AB1-F38F-46F2-8593-31E2932FDFFE}" srcOrd="0" destOrd="0" parTransId="{7AAB2DAC-CFC1-4BA2-918B-637E716A81D3}" sibTransId="{16480F4D-21C6-4875-81B0-A6C7DF1AFA21}"/>
    <dgm:cxn modelId="{6A54DF07-3045-4356-841B-92AFE878EDAE}" type="presOf" srcId="{C69B7AB1-F38F-46F2-8593-31E2932FDFFE}" destId="{812DBF68-AB94-4142-B4D3-B61EFD955ECC}" srcOrd="0" destOrd="0" presId="urn:microsoft.com/office/officeart/2005/8/layout/hierarchy6"/>
    <dgm:cxn modelId="{BDBDB37D-893A-47C7-9422-281123F987B0}" srcId="{19BC8B33-E331-49B1-B953-AEAA08941045}" destId="{19895759-7F11-4230-88CC-4ED0F79645FE}" srcOrd="0" destOrd="0" parTransId="{E2DF4C09-2FAB-4657-8EDD-51BB5A935477}" sibTransId="{285DE459-C60B-4BF6-8C01-07620702BD94}"/>
    <dgm:cxn modelId="{EADDF526-D138-4540-8B64-D2B23D8A88D6}" srcId="{C69B7AB1-F38F-46F2-8593-31E2932FDFFE}" destId="{0D552DE2-E2A6-4D62-93B4-DAE4EB4DA7A6}" srcOrd="0" destOrd="0" parTransId="{FE99340A-A515-40FC-92D1-969D99F6E0D8}" sibTransId="{97E3724B-D201-45A7-8856-BB463718B951}"/>
    <dgm:cxn modelId="{891A028F-6515-4111-87B8-A5D49E6CC3D8}" type="presOf" srcId="{6F2C0245-F532-4F2C-B9E5-0BF3BF103160}" destId="{771A001C-1E67-4A36-BB18-E16094763D63}" srcOrd="0" destOrd="0" presId="urn:microsoft.com/office/officeart/2005/8/layout/hierarchy6"/>
    <dgm:cxn modelId="{B0E051EA-A044-4E71-BF50-C58C16A60478}" type="presOf" srcId="{9F6BE7AA-AFE0-4285-923A-6BCFDBB1E5DA}" destId="{00E6BC09-D7F6-4C2B-8638-508BCCBECA7B}" srcOrd="0" destOrd="0" presId="urn:microsoft.com/office/officeart/2005/8/layout/hierarchy6"/>
    <dgm:cxn modelId="{71207BF3-786D-4B1B-B593-42635E56BE97}" type="presOf" srcId="{F90AE234-D897-4259-A44E-F319D85F7E97}" destId="{53C26863-7953-43AF-8143-A160875DD36E}" srcOrd="0" destOrd="0" presId="urn:microsoft.com/office/officeart/2005/8/layout/hierarchy6"/>
    <dgm:cxn modelId="{9A363CEC-F822-477A-89F2-726DA6D3A0EB}" srcId="{6F2C0245-F532-4F2C-B9E5-0BF3BF103160}" destId="{19BC8B33-E331-49B1-B953-AEAA08941045}" srcOrd="1" destOrd="0" parTransId="{1E6D60FB-A19B-44D1-8A5A-215BA0F13F8E}" sibTransId="{895982B6-A44A-444C-81FA-5D98B2D9B6B0}"/>
    <dgm:cxn modelId="{4535B0D0-8D13-454C-9A36-E179A0DC935B}" type="presOf" srcId="{0D552DE2-E2A6-4D62-93B4-DAE4EB4DA7A6}" destId="{67221C91-1893-47D6-B5A0-FCCF028D1428}" srcOrd="0" destOrd="0" presId="urn:microsoft.com/office/officeart/2005/8/layout/hierarchy6"/>
    <dgm:cxn modelId="{1119C3E1-9A5F-4A29-AB4E-AE2AD4C89B09}" type="presParOf" srcId="{9C372649-E5DD-416E-AD3E-0B61289338F3}" destId="{A842F716-80A1-45FC-AC6B-7C2B0DB723C1}" srcOrd="0" destOrd="0" presId="urn:microsoft.com/office/officeart/2005/8/layout/hierarchy6"/>
    <dgm:cxn modelId="{0428BB43-C285-49B5-A937-FB023D5BE4E1}" type="presParOf" srcId="{A842F716-80A1-45FC-AC6B-7C2B0DB723C1}" destId="{DB3BCB48-A1F5-432B-B7BE-B999889F25E8}" srcOrd="0" destOrd="0" presId="urn:microsoft.com/office/officeart/2005/8/layout/hierarchy6"/>
    <dgm:cxn modelId="{4E77A21D-7469-4D21-B286-28AC10E27A43}" type="presParOf" srcId="{DB3BCB48-A1F5-432B-B7BE-B999889F25E8}" destId="{43872809-D79A-48CD-9809-DD0DFFA8A089}" srcOrd="0" destOrd="0" presId="urn:microsoft.com/office/officeart/2005/8/layout/hierarchy6"/>
    <dgm:cxn modelId="{94D15384-E32B-4C8B-BE06-B54A69C8E272}" type="presParOf" srcId="{43872809-D79A-48CD-9809-DD0DFFA8A089}" destId="{771A001C-1E67-4A36-BB18-E16094763D63}" srcOrd="0" destOrd="0" presId="urn:microsoft.com/office/officeart/2005/8/layout/hierarchy6"/>
    <dgm:cxn modelId="{4CB9B5CF-BB92-47D2-8C23-87CA201065C7}" type="presParOf" srcId="{43872809-D79A-48CD-9809-DD0DFFA8A089}" destId="{FE68BFAA-44D1-4DB8-BCC8-702DDEB9600A}" srcOrd="1" destOrd="0" presId="urn:microsoft.com/office/officeart/2005/8/layout/hierarchy6"/>
    <dgm:cxn modelId="{F74DC5FE-AE3A-49A9-B294-3337D9DD7230}" type="presParOf" srcId="{FE68BFAA-44D1-4DB8-BCC8-702DDEB9600A}" destId="{E0EAFECE-0BA6-403A-BF59-B511490D66A1}" srcOrd="0" destOrd="0" presId="urn:microsoft.com/office/officeart/2005/8/layout/hierarchy6"/>
    <dgm:cxn modelId="{F00012D3-E97A-4C07-B212-CCF8866430A3}" type="presParOf" srcId="{FE68BFAA-44D1-4DB8-BCC8-702DDEB9600A}" destId="{52C0B374-8307-4113-A6AB-F32531CB468E}" srcOrd="1" destOrd="0" presId="urn:microsoft.com/office/officeart/2005/8/layout/hierarchy6"/>
    <dgm:cxn modelId="{7FAA3203-5AE2-4E34-AD50-0BF7B5E2B4A4}" type="presParOf" srcId="{52C0B374-8307-4113-A6AB-F32531CB468E}" destId="{812DBF68-AB94-4142-B4D3-B61EFD955ECC}" srcOrd="0" destOrd="0" presId="urn:microsoft.com/office/officeart/2005/8/layout/hierarchy6"/>
    <dgm:cxn modelId="{1D5A5B3A-5FED-424A-874A-97FC84BDB7D8}" type="presParOf" srcId="{52C0B374-8307-4113-A6AB-F32531CB468E}" destId="{AF9619E6-0E74-4AC6-B565-2002FC1B9A76}" srcOrd="1" destOrd="0" presId="urn:microsoft.com/office/officeart/2005/8/layout/hierarchy6"/>
    <dgm:cxn modelId="{A52F6417-12F7-40C4-A70E-C2916172AB11}" type="presParOf" srcId="{AF9619E6-0E74-4AC6-B565-2002FC1B9A76}" destId="{AA810BFB-5A37-4D7A-9A10-49B38EDE0464}" srcOrd="0" destOrd="0" presId="urn:microsoft.com/office/officeart/2005/8/layout/hierarchy6"/>
    <dgm:cxn modelId="{02F7A2F2-819E-411F-B61A-72D14A374E2B}" type="presParOf" srcId="{AF9619E6-0E74-4AC6-B565-2002FC1B9A76}" destId="{508152DE-1120-4193-8207-A8E27D382D73}" srcOrd="1" destOrd="0" presId="urn:microsoft.com/office/officeart/2005/8/layout/hierarchy6"/>
    <dgm:cxn modelId="{520850C3-D6EB-40B2-B0C2-AAF34D43D50D}" type="presParOf" srcId="{508152DE-1120-4193-8207-A8E27D382D73}" destId="{67221C91-1893-47D6-B5A0-FCCF028D1428}" srcOrd="0" destOrd="0" presId="urn:microsoft.com/office/officeart/2005/8/layout/hierarchy6"/>
    <dgm:cxn modelId="{7BFA0B71-C353-4FDB-A87D-2485E47DB2EE}" type="presParOf" srcId="{508152DE-1120-4193-8207-A8E27D382D73}" destId="{C454F68B-0E82-4130-A5B2-B43AC5E5E3BE}" srcOrd="1" destOrd="0" presId="urn:microsoft.com/office/officeart/2005/8/layout/hierarchy6"/>
    <dgm:cxn modelId="{D10CA3DE-CBE2-4CCC-80BD-1D54E0E62CBA}" type="presParOf" srcId="{AF9619E6-0E74-4AC6-B565-2002FC1B9A76}" destId="{00E6BC09-D7F6-4C2B-8638-508BCCBECA7B}" srcOrd="2" destOrd="0" presId="urn:microsoft.com/office/officeart/2005/8/layout/hierarchy6"/>
    <dgm:cxn modelId="{6A1FBD56-AAEE-4B75-A1BC-ABD124BD3974}" type="presParOf" srcId="{AF9619E6-0E74-4AC6-B565-2002FC1B9A76}" destId="{3EAF044C-97C6-48C1-9E67-3739B4B20D6F}" srcOrd="3" destOrd="0" presId="urn:microsoft.com/office/officeart/2005/8/layout/hierarchy6"/>
    <dgm:cxn modelId="{A8C22145-B65C-4013-98C5-4C6FF525A191}" type="presParOf" srcId="{3EAF044C-97C6-48C1-9E67-3739B4B20D6F}" destId="{6B6C490B-EDB2-45CC-800B-843E2744A1B2}" srcOrd="0" destOrd="0" presId="urn:microsoft.com/office/officeart/2005/8/layout/hierarchy6"/>
    <dgm:cxn modelId="{227118B1-9E40-4E0B-8077-428F58757CCC}" type="presParOf" srcId="{3EAF044C-97C6-48C1-9E67-3739B4B20D6F}" destId="{B69810AE-6249-4115-8231-60EF8D16B6A3}" srcOrd="1" destOrd="0" presId="urn:microsoft.com/office/officeart/2005/8/layout/hierarchy6"/>
    <dgm:cxn modelId="{6C88ADCC-DACD-4BA8-B0F9-6113541D7892}" type="presParOf" srcId="{B69810AE-6249-4115-8231-60EF8D16B6A3}" destId="{6C588D7F-EEE8-475A-BDB5-568E1C0E0669}" srcOrd="0" destOrd="0" presId="urn:microsoft.com/office/officeart/2005/8/layout/hierarchy6"/>
    <dgm:cxn modelId="{B99B2EE6-2EF4-4725-8AF1-41BBB4833CF6}" type="presParOf" srcId="{B69810AE-6249-4115-8231-60EF8D16B6A3}" destId="{143A5C32-2B4D-4BCB-AB20-6B9D588D67C7}" srcOrd="1" destOrd="0" presId="urn:microsoft.com/office/officeart/2005/8/layout/hierarchy6"/>
    <dgm:cxn modelId="{62BCA5A5-8A2D-4756-AD3C-CD5E8AC93AEB}" type="presParOf" srcId="{143A5C32-2B4D-4BCB-AB20-6B9D588D67C7}" destId="{53C26863-7953-43AF-8143-A160875DD36E}" srcOrd="0" destOrd="0" presId="urn:microsoft.com/office/officeart/2005/8/layout/hierarchy6"/>
    <dgm:cxn modelId="{55127639-7256-4476-9E1D-CD7047B42161}" type="presParOf" srcId="{143A5C32-2B4D-4BCB-AB20-6B9D588D67C7}" destId="{AA2C7B93-5D4D-4A1D-AFFC-F160DF50CCC2}" srcOrd="1" destOrd="0" presId="urn:microsoft.com/office/officeart/2005/8/layout/hierarchy6"/>
    <dgm:cxn modelId="{563AB8ED-1236-414E-BC83-6AE3B58AFF70}" type="presParOf" srcId="{FE68BFAA-44D1-4DB8-BCC8-702DDEB9600A}" destId="{2056844B-81FA-4518-8F14-B7DC7052F2E3}" srcOrd="2" destOrd="0" presId="urn:microsoft.com/office/officeart/2005/8/layout/hierarchy6"/>
    <dgm:cxn modelId="{6A3AFFB2-037E-4700-AC71-FEC553DDBF87}" type="presParOf" srcId="{FE68BFAA-44D1-4DB8-BCC8-702DDEB9600A}" destId="{CFBC896C-4638-41D0-BF93-59CD4D4EB661}" srcOrd="3" destOrd="0" presId="urn:microsoft.com/office/officeart/2005/8/layout/hierarchy6"/>
    <dgm:cxn modelId="{729851AE-FF8B-4373-8F12-0DA9BFF77EF5}" type="presParOf" srcId="{CFBC896C-4638-41D0-BF93-59CD4D4EB661}" destId="{CD4B1412-A1EC-4334-845E-E422DE9BD4B2}" srcOrd="0" destOrd="0" presId="urn:microsoft.com/office/officeart/2005/8/layout/hierarchy6"/>
    <dgm:cxn modelId="{93AAAC1D-6364-4F0A-990B-E795FF1332E1}" type="presParOf" srcId="{CFBC896C-4638-41D0-BF93-59CD4D4EB661}" destId="{C1FFCDFD-612B-4496-82D4-914905D80A05}" srcOrd="1" destOrd="0" presId="urn:microsoft.com/office/officeart/2005/8/layout/hierarchy6"/>
    <dgm:cxn modelId="{8417941B-D02B-47CA-BDD4-F9878E369752}" type="presParOf" srcId="{C1FFCDFD-612B-4496-82D4-914905D80A05}" destId="{050114B6-C7F5-47F0-8EB7-25FBB5524E7C}" srcOrd="0" destOrd="0" presId="urn:microsoft.com/office/officeart/2005/8/layout/hierarchy6"/>
    <dgm:cxn modelId="{27141F93-7028-4273-97D1-F84BC7DEED50}" type="presParOf" srcId="{C1FFCDFD-612B-4496-82D4-914905D80A05}" destId="{BA5DA419-2432-4161-B299-0ECB6A68C0F7}" srcOrd="1" destOrd="0" presId="urn:microsoft.com/office/officeart/2005/8/layout/hierarchy6"/>
    <dgm:cxn modelId="{538FDC5F-C599-4675-B6C5-F6E81D7247B6}" type="presParOf" srcId="{BA5DA419-2432-4161-B299-0ECB6A68C0F7}" destId="{60F1D915-1655-4A9F-BAD1-C5964EDE9A62}" srcOrd="0" destOrd="0" presId="urn:microsoft.com/office/officeart/2005/8/layout/hierarchy6"/>
    <dgm:cxn modelId="{EE1F91A0-4C40-4E30-B1DD-42C9E4CD0C81}" type="presParOf" srcId="{BA5DA419-2432-4161-B299-0ECB6A68C0F7}" destId="{977B4787-8EDC-42F5-83D3-5F614B643272}" srcOrd="1" destOrd="0" presId="urn:microsoft.com/office/officeart/2005/8/layout/hierarchy6"/>
    <dgm:cxn modelId="{83BFAEB2-D515-43AB-AC37-0F36A11B9E75}" type="presParOf" srcId="{9C372649-E5DD-416E-AD3E-0B61289338F3}" destId="{3467F020-4174-41A3-823E-EB2E500C9F89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A001C-1E67-4A36-BB18-E16094763D63}">
      <dsp:nvSpPr>
        <dsp:cNvPr id="0" name=""/>
        <dsp:cNvSpPr/>
      </dsp:nvSpPr>
      <dsp:spPr>
        <a:xfrm>
          <a:off x="2302743" y="529216"/>
          <a:ext cx="4288607" cy="4140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Nutzungsgewohnheiten und -erfahrungen: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Befragung von 114 Sportschiffern in 16 Ostseehäfen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2314869" y="541342"/>
        <a:ext cx="4264355" cy="389748"/>
      </dsp:txXfrm>
    </dsp:sp>
    <dsp:sp modelId="{E0EAFECE-0BA6-403A-BF59-B511490D66A1}">
      <dsp:nvSpPr>
        <dsp:cNvPr id="0" name=""/>
        <dsp:cNvSpPr/>
      </dsp:nvSpPr>
      <dsp:spPr>
        <a:xfrm>
          <a:off x="2278561" y="943216"/>
          <a:ext cx="2168486" cy="281000"/>
        </a:xfrm>
        <a:custGeom>
          <a:avLst/>
          <a:gdLst/>
          <a:ahLst/>
          <a:cxnLst/>
          <a:rect l="0" t="0" r="0" b="0"/>
          <a:pathLst>
            <a:path>
              <a:moveTo>
                <a:pt x="2168486" y="0"/>
              </a:moveTo>
              <a:lnTo>
                <a:pt x="2168486" y="140500"/>
              </a:lnTo>
              <a:lnTo>
                <a:pt x="0" y="140500"/>
              </a:lnTo>
              <a:lnTo>
                <a:pt x="0" y="2810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2DBF68-AB94-4142-B4D3-B61EFD955ECC}">
      <dsp:nvSpPr>
        <dsp:cNvPr id="0" name=""/>
        <dsp:cNvSpPr/>
      </dsp:nvSpPr>
      <dsp:spPr>
        <a:xfrm>
          <a:off x="869716" y="1224217"/>
          <a:ext cx="2817689" cy="720001"/>
        </a:xfrm>
        <a:prstGeom prst="roundRect">
          <a:avLst>
            <a:gd name="adj" fmla="val 10000"/>
          </a:avLst>
        </a:prstGeom>
        <a:solidFill>
          <a:srgbClr val="F2DADA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Segeln und Navigieren mit klassischen versus digitalen Medien: Pilotexperimente auf See:  </a:t>
          </a:r>
          <a:b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-Studenten + Skipperin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890804" y="1245305"/>
        <a:ext cx="2775513" cy="677825"/>
      </dsp:txXfrm>
    </dsp:sp>
    <dsp:sp modelId="{AA810BFB-5A37-4D7A-9A10-49B38EDE0464}">
      <dsp:nvSpPr>
        <dsp:cNvPr id="0" name=""/>
        <dsp:cNvSpPr/>
      </dsp:nvSpPr>
      <dsp:spPr>
        <a:xfrm>
          <a:off x="1213553" y="1944218"/>
          <a:ext cx="1065007" cy="360115"/>
        </a:xfrm>
        <a:custGeom>
          <a:avLst/>
          <a:gdLst/>
          <a:ahLst/>
          <a:cxnLst/>
          <a:rect l="0" t="0" r="0" b="0"/>
          <a:pathLst>
            <a:path>
              <a:moveTo>
                <a:pt x="1065007" y="0"/>
              </a:moveTo>
              <a:lnTo>
                <a:pt x="1065007" y="180057"/>
              </a:lnTo>
              <a:lnTo>
                <a:pt x="0" y="180057"/>
              </a:lnTo>
              <a:lnTo>
                <a:pt x="0" y="360115"/>
              </a:lnTo>
            </a:path>
          </a:pathLst>
        </a:custGeom>
        <a:noFill/>
        <a:ln w="25400" cap="flat" cmpd="sng" algn="ctr">
          <a:solidFill>
            <a:srgbClr val="66666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21C91-1893-47D6-B5A0-FCCF028D1428}">
      <dsp:nvSpPr>
        <dsp:cNvPr id="0" name=""/>
        <dsp:cNvSpPr/>
      </dsp:nvSpPr>
      <dsp:spPr>
        <a:xfrm>
          <a:off x="3268" y="2304334"/>
          <a:ext cx="2420571" cy="720001"/>
        </a:xfrm>
        <a:prstGeom prst="roundRect">
          <a:avLst>
            <a:gd name="adj" fmla="val 10000"/>
          </a:avLst>
        </a:prstGeom>
        <a:solidFill>
          <a:srgbClr val="FFCC99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Effizienz, Blickverteilung beim Segeln: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8 revierfremde Fahrtensegler</a:t>
          </a:r>
          <a:endParaRPr lang="de-DE" sz="1100" b="0" kern="1200" dirty="0">
            <a:solidFill>
              <a:schemeClr val="tx1"/>
            </a:solidFill>
          </a:endParaRPr>
        </a:p>
      </dsp:txBody>
      <dsp:txXfrm>
        <a:off x="24356" y="2325422"/>
        <a:ext cx="2378395" cy="677825"/>
      </dsp:txXfrm>
    </dsp:sp>
    <dsp:sp modelId="{00E6BC09-D7F6-4C2B-8638-508BCCBECA7B}">
      <dsp:nvSpPr>
        <dsp:cNvPr id="0" name=""/>
        <dsp:cNvSpPr/>
      </dsp:nvSpPr>
      <dsp:spPr>
        <a:xfrm>
          <a:off x="2278561" y="1944218"/>
          <a:ext cx="1458015" cy="3601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57"/>
              </a:lnTo>
              <a:lnTo>
                <a:pt x="1458015" y="180057"/>
              </a:lnTo>
              <a:lnTo>
                <a:pt x="1458015" y="3601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6C490B-EDB2-45CC-800B-843E2744A1B2}">
      <dsp:nvSpPr>
        <dsp:cNvPr id="0" name=""/>
        <dsp:cNvSpPr/>
      </dsp:nvSpPr>
      <dsp:spPr>
        <a:xfrm>
          <a:off x="2602972" y="2304334"/>
          <a:ext cx="2267207" cy="720001"/>
        </a:xfrm>
        <a:prstGeom prst="roundRect">
          <a:avLst>
            <a:gd name="adj" fmla="val 10000"/>
          </a:avLst>
        </a:prstGeom>
        <a:solidFill>
          <a:srgbClr val="CCCCFF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12 revierfremde Fahrtensegler</a:t>
          </a:r>
          <a:endParaRPr lang="de-DE" sz="1100" b="0" kern="1200" dirty="0">
            <a:latin typeface="Calibri" panose="020F0502020204030204" pitchFamily="34" charset="0"/>
          </a:endParaRPr>
        </a:p>
      </dsp:txBody>
      <dsp:txXfrm>
        <a:off x="2624060" y="2325422"/>
        <a:ext cx="2225031" cy="677825"/>
      </dsp:txXfrm>
    </dsp:sp>
    <dsp:sp modelId="{6C588D7F-EEE8-475A-BDB5-568E1C0E0669}">
      <dsp:nvSpPr>
        <dsp:cNvPr id="0" name=""/>
        <dsp:cNvSpPr/>
      </dsp:nvSpPr>
      <dsp:spPr>
        <a:xfrm>
          <a:off x="3690856" y="3024335"/>
          <a:ext cx="91440" cy="3132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32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C26863-7953-43AF-8143-A160875DD36E}">
      <dsp:nvSpPr>
        <dsp:cNvPr id="0" name=""/>
        <dsp:cNvSpPr/>
      </dsp:nvSpPr>
      <dsp:spPr>
        <a:xfrm>
          <a:off x="2602347" y="3337569"/>
          <a:ext cx="2268457" cy="910904"/>
        </a:xfrm>
        <a:prstGeom prst="roundRect">
          <a:avLst>
            <a:gd name="adj" fmla="val 10000"/>
          </a:avLst>
        </a:prstGeom>
        <a:solidFill>
          <a:srgbClr val="CCCCFF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Laborexperimente an der TU Berlin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See-Simulator „</a:t>
          </a: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Isefjord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“,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. I: 20 revierfremde Fahrtensegler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. II: 8 revierfremde Fahrtensegler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629026" y="3364248"/>
        <a:ext cx="2215099" cy="857546"/>
      </dsp:txXfrm>
    </dsp:sp>
    <dsp:sp modelId="{2056844B-81FA-4518-8F14-B7DC7052F2E3}">
      <dsp:nvSpPr>
        <dsp:cNvPr id="0" name=""/>
        <dsp:cNvSpPr/>
      </dsp:nvSpPr>
      <dsp:spPr>
        <a:xfrm>
          <a:off x="4447047" y="943216"/>
          <a:ext cx="2023624" cy="2810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500"/>
              </a:lnTo>
              <a:lnTo>
                <a:pt x="2023624" y="140500"/>
              </a:lnTo>
              <a:lnTo>
                <a:pt x="2023624" y="2810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B1412-A1EC-4334-845E-E422DE9BD4B2}">
      <dsp:nvSpPr>
        <dsp:cNvPr id="0" name=""/>
        <dsp:cNvSpPr/>
      </dsp:nvSpPr>
      <dsp:spPr>
        <a:xfrm>
          <a:off x="5052271" y="1224217"/>
          <a:ext cx="2836799" cy="720001"/>
        </a:xfrm>
        <a:prstGeom prst="roundRect">
          <a:avLst>
            <a:gd name="adj" fmla="val 10000"/>
          </a:avLst>
        </a:prstGeom>
        <a:solidFill>
          <a:srgbClr val="D8E4BC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Explorativer Expertentest</a:t>
          </a:r>
          <a:b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 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-Studenten mit 3 Geräten 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073359" y="1245305"/>
        <a:ext cx="2794623" cy="677825"/>
      </dsp:txXfrm>
    </dsp:sp>
    <dsp:sp modelId="{050114B6-C7F5-47F0-8EB7-25FBB5524E7C}">
      <dsp:nvSpPr>
        <dsp:cNvPr id="0" name=""/>
        <dsp:cNvSpPr/>
      </dsp:nvSpPr>
      <dsp:spPr>
        <a:xfrm>
          <a:off x="6417684" y="1944218"/>
          <a:ext cx="91440" cy="360115"/>
        </a:xfrm>
        <a:custGeom>
          <a:avLst/>
          <a:gdLst/>
          <a:ahLst/>
          <a:cxnLst/>
          <a:rect l="0" t="0" r="0" b="0"/>
          <a:pathLst>
            <a:path>
              <a:moveTo>
                <a:pt x="52986" y="0"/>
              </a:moveTo>
              <a:lnTo>
                <a:pt x="52986" y="180057"/>
              </a:lnTo>
              <a:lnTo>
                <a:pt x="45720" y="180057"/>
              </a:lnTo>
              <a:lnTo>
                <a:pt x="45720" y="360115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F1D915-1655-4A9F-BAD1-C5964EDE9A62}">
      <dsp:nvSpPr>
        <dsp:cNvPr id="0" name=""/>
        <dsp:cNvSpPr/>
      </dsp:nvSpPr>
      <dsp:spPr>
        <a:xfrm>
          <a:off x="5045314" y="2304334"/>
          <a:ext cx="2836180" cy="720001"/>
        </a:xfrm>
        <a:prstGeom prst="roundRect">
          <a:avLst>
            <a:gd name="adj" fmla="val 10000"/>
          </a:avLst>
        </a:prstGeom>
        <a:solidFill>
          <a:srgbClr val="D8E4BC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Standardisierter Nutzertest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Berliner Seen: 12 Fahrtensegler mit 7 Geräten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Ladengeschäft: 3 Experten mit 3 Geräten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066402" y="2325422"/>
        <a:ext cx="2794004" cy="6778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A001C-1E67-4A36-BB18-E16094763D63}">
      <dsp:nvSpPr>
        <dsp:cNvPr id="0" name=""/>
        <dsp:cNvSpPr/>
      </dsp:nvSpPr>
      <dsp:spPr>
        <a:xfrm>
          <a:off x="2302743" y="529216"/>
          <a:ext cx="4288607" cy="4140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Nutzungsgewohnheiten und -erfahrungen: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Befragung von 114 Sportschiffern in 16 Ostseehäfen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2314869" y="541342"/>
        <a:ext cx="4264355" cy="389748"/>
      </dsp:txXfrm>
    </dsp:sp>
    <dsp:sp modelId="{E0EAFECE-0BA6-403A-BF59-B511490D66A1}">
      <dsp:nvSpPr>
        <dsp:cNvPr id="0" name=""/>
        <dsp:cNvSpPr/>
      </dsp:nvSpPr>
      <dsp:spPr>
        <a:xfrm>
          <a:off x="2278561" y="943216"/>
          <a:ext cx="2168486" cy="281000"/>
        </a:xfrm>
        <a:custGeom>
          <a:avLst/>
          <a:gdLst/>
          <a:ahLst/>
          <a:cxnLst/>
          <a:rect l="0" t="0" r="0" b="0"/>
          <a:pathLst>
            <a:path>
              <a:moveTo>
                <a:pt x="2168486" y="0"/>
              </a:moveTo>
              <a:lnTo>
                <a:pt x="2168486" y="140500"/>
              </a:lnTo>
              <a:lnTo>
                <a:pt x="0" y="140500"/>
              </a:lnTo>
              <a:lnTo>
                <a:pt x="0" y="2810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2DBF68-AB94-4142-B4D3-B61EFD955ECC}">
      <dsp:nvSpPr>
        <dsp:cNvPr id="0" name=""/>
        <dsp:cNvSpPr/>
      </dsp:nvSpPr>
      <dsp:spPr>
        <a:xfrm>
          <a:off x="869716" y="1224217"/>
          <a:ext cx="2817689" cy="720001"/>
        </a:xfrm>
        <a:prstGeom prst="roundRect">
          <a:avLst>
            <a:gd name="adj" fmla="val 10000"/>
          </a:avLst>
        </a:prstGeom>
        <a:solidFill>
          <a:srgbClr val="F2DADA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Segeln und Navigieren mit klassischen versus digitalen Medien: Pilotexperimente auf See:  </a:t>
          </a:r>
          <a:b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-Studenten + Skipperin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890804" y="1245305"/>
        <a:ext cx="2775513" cy="677825"/>
      </dsp:txXfrm>
    </dsp:sp>
    <dsp:sp modelId="{AA810BFB-5A37-4D7A-9A10-49B38EDE0464}">
      <dsp:nvSpPr>
        <dsp:cNvPr id="0" name=""/>
        <dsp:cNvSpPr/>
      </dsp:nvSpPr>
      <dsp:spPr>
        <a:xfrm>
          <a:off x="1213553" y="1944218"/>
          <a:ext cx="1065007" cy="360115"/>
        </a:xfrm>
        <a:custGeom>
          <a:avLst/>
          <a:gdLst/>
          <a:ahLst/>
          <a:cxnLst/>
          <a:rect l="0" t="0" r="0" b="0"/>
          <a:pathLst>
            <a:path>
              <a:moveTo>
                <a:pt x="1065007" y="0"/>
              </a:moveTo>
              <a:lnTo>
                <a:pt x="1065007" y="180057"/>
              </a:lnTo>
              <a:lnTo>
                <a:pt x="0" y="180057"/>
              </a:lnTo>
              <a:lnTo>
                <a:pt x="0" y="360115"/>
              </a:lnTo>
            </a:path>
          </a:pathLst>
        </a:custGeom>
        <a:noFill/>
        <a:ln w="25400" cap="flat" cmpd="sng" algn="ctr">
          <a:solidFill>
            <a:srgbClr val="66666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21C91-1893-47D6-B5A0-FCCF028D1428}">
      <dsp:nvSpPr>
        <dsp:cNvPr id="0" name=""/>
        <dsp:cNvSpPr/>
      </dsp:nvSpPr>
      <dsp:spPr>
        <a:xfrm>
          <a:off x="3268" y="2304334"/>
          <a:ext cx="2420571" cy="720001"/>
        </a:xfrm>
        <a:prstGeom prst="roundRect">
          <a:avLst>
            <a:gd name="adj" fmla="val 10000"/>
          </a:avLst>
        </a:prstGeom>
        <a:solidFill>
          <a:srgbClr val="FFCC99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Effizienz, Blickverteilung beim Segeln: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8 revierfremde Fahrtensegler</a:t>
          </a:r>
          <a:endParaRPr lang="de-DE" sz="1100" b="0" kern="1200" dirty="0">
            <a:solidFill>
              <a:schemeClr val="tx1"/>
            </a:solidFill>
          </a:endParaRPr>
        </a:p>
      </dsp:txBody>
      <dsp:txXfrm>
        <a:off x="24356" y="2325422"/>
        <a:ext cx="2378395" cy="677825"/>
      </dsp:txXfrm>
    </dsp:sp>
    <dsp:sp modelId="{00E6BC09-D7F6-4C2B-8638-508BCCBECA7B}">
      <dsp:nvSpPr>
        <dsp:cNvPr id="0" name=""/>
        <dsp:cNvSpPr/>
      </dsp:nvSpPr>
      <dsp:spPr>
        <a:xfrm>
          <a:off x="2278561" y="1944218"/>
          <a:ext cx="1458015" cy="3601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57"/>
              </a:lnTo>
              <a:lnTo>
                <a:pt x="1458015" y="180057"/>
              </a:lnTo>
              <a:lnTo>
                <a:pt x="1458015" y="3601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6C490B-EDB2-45CC-800B-843E2744A1B2}">
      <dsp:nvSpPr>
        <dsp:cNvPr id="0" name=""/>
        <dsp:cNvSpPr/>
      </dsp:nvSpPr>
      <dsp:spPr>
        <a:xfrm>
          <a:off x="2602972" y="2304334"/>
          <a:ext cx="2267207" cy="720001"/>
        </a:xfrm>
        <a:prstGeom prst="roundRect">
          <a:avLst>
            <a:gd name="adj" fmla="val 10000"/>
          </a:avLst>
        </a:prstGeom>
        <a:solidFill>
          <a:srgbClr val="CCCCFF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12 revierfremde Fahrtensegler</a:t>
          </a:r>
          <a:endParaRPr lang="de-DE" sz="1100" b="0" kern="1200" dirty="0">
            <a:latin typeface="Calibri" panose="020F0502020204030204" pitchFamily="34" charset="0"/>
          </a:endParaRPr>
        </a:p>
      </dsp:txBody>
      <dsp:txXfrm>
        <a:off x="2624060" y="2325422"/>
        <a:ext cx="2225031" cy="677825"/>
      </dsp:txXfrm>
    </dsp:sp>
    <dsp:sp modelId="{6C588D7F-EEE8-475A-BDB5-568E1C0E0669}">
      <dsp:nvSpPr>
        <dsp:cNvPr id="0" name=""/>
        <dsp:cNvSpPr/>
      </dsp:nvSpPr>
      <dsp:spPr>
        <a:xfrm>
          <a:off x="3690856" y="3024335"/>
          <a:ext cx="91440" cy="3132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32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C26863-7953-43AF-8143-A160875DD36E}">
      <dsp:nvSpPr>
        <dsp:cNvPr id="0" name=""/>
        <dsp:cNvSpPr/>
      </dsp:nvSpPr>
      <dsp:spPr>
        <a:xfrm>
          <a:off x="2602347" y="3337569"/>
          <a:ext cx="2268457" cy="910904"/>
        </a:xfrm>
        <a:prstGeom prst="roundRect">
          <a:avLst>
            <a:gd name="adj" fmla="val 10000"/>
          </a:avLst>
        </a:prstGeom>
        <a:solidFill>
          <a:srgbClr val="CCCCFF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Laborexperimente an der TU Berlin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See-Simulator „</a:t>
          </a: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Isefjord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“,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. I: 20 revierfremde Fahrtensegler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. II: 8 revierfremde Fahrtensegler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629026" y="3364248"/>
        <a:ext cx="2215099" cy="857546"/>
      </dsp:txXfrm>
    </dsp:sp>
    <dsp:sp modelId="{2056844B-81FA-4518-8F14-B7DC7052F2E3}">
      <dsp:nvSpPr>
        <dsp:cNvPr id="0" name=""/>
        <dsp:cNvSpPr/>
      </dsp:nvSpPr>
      <dsp:spPr>
        <a:xfrm>
          <a:off x="4447047" y="943216"/>
          <a:ext cx="2023624" cy="2810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500"/>
              </a:lnTo>
              <a:lnTo>
                <a:pt x="2023624" y="140500"/>
              </a:lnTo>
              <a:lnTo>
                <a:pt x="2023624" y="2810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B1412-A1EC-4334-845E-E422DE9BD4B2}">
      <dsp:nvSpPr>
        <dsp:cNvPr id="0" name=""/>
        <dsp:cNvSpPr/>
      </dsp:nvSpPr>
      <dsp:spPr>
        <a:xfrm>
          <a:off x="5052271" y="1224217"/>
          <a:ext cx="2836799" cy="720001"/>
        </a:xfrm>
        <a:prstGeom prst="roundRect">
          <a:avLst>
            <a:gd name="adj" fmla="val 10000"/>
          </a:avLst>
        </a:prstGeom>
        <a:solidFill>
          <a:srgbClr val="D8E4BC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Explorativer Expertentest</a:t>
          </a:r>
          <a:b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 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-Studenten mit 3 Geräten 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073359" y="1245305"/>
        <a:ext cx="2794623" cy="677825"/>
      </dsp:txXfrm>
    </dsp:sp>
    <dsp:sp modelId="{050114B6-C7F5-47F0-8EB7-25FBB5524E7C}">
      <dsp:nvSpPr>
        <dsp:cNvPr id="0" name=""/>
        <dsp:cNvSpPr/>
      </dsp:nvSpPr>
      <dsp:spPr>
        <a:xfrm>
          <a:off x="6417684" y="1944218"/>
          <a:ext cx="91440" cy="360115"/>
        </a:xfrm>
        <a:custGeom>
          <a:avLst/>
          <a:gdLst/>
          <a:ahLst/>
          <a:cxnLst/>
          <a:rect l="0" t="0" r="0" b="0"/>
          <a:pathLst>
            <a:path>
              <a:moveTo>
                <a:pt x="52986" y="0"/>
              </a:moveTo>
              <a:lnTo>
                <a:pt x="52986" y="180057"/>
              </a:lnTo>
              <a:lnTo>
                <a:pt x="45720" y="180057"/>
              </a:lnTo>
              <a:lnTo>
                <a:pt x="45720" y="360115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F1D915-1655-4A9F-BAD1-C5964EDE9A62}">
      <dsp:nvSpPr>
        <dsp:cNvPr id="0" name=""/>
        <dsp:cNvSpPr/>
      </dsp:nvSpPr>
      <dsp:spPr>
        <a:xfrm>
          <a:off x="5045314" y="2304334"/>
          <a:ext cx="2836180" cy="720001"/>
        </a:xfrm>
        <a:prstGeom prst="roundRect">
          <a:avLst>
            <a:gd name="adj" fmla="val 10000"/>
          </a:avLst>
        </a:prstGeom>
        <a:solidFill>
          <a:srgbClr val="D8E4BC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Standardisierter Nutzertest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Berliner Seen: 12 Fahrtensegler mit 7 Geräten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Ladengeschäft: 3 Experten mit 3 Geräten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066402" y="2325422"/>
        <a:ext cx="2794004" cy="6778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10489-F216-4691-868A-4AAEC33E1BE3}">
      <dsp:nvSpPr>
        <dsp:cNvPr id="0" name=""/>
        <dsp:cNvSpPr/>
      </dsp:nvSpPr>
      <dsp:spPr>
        <a:xfrm>
          <a:off x="1438163" y="317794"/>
          <a:ext cx="2019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1943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1533321" y="362122"/>
        <a:ext cx="0" cy="0"/>
      </dsp:txXfrm>
    </dsp:sp>
    <dsp:sp modelId="{A54EC1C0-2A8D-40F4-AE40-B1EDB0EEF72D}">
      <dsp:nvSpPr>
        <dsp:cNvPr id="0" name=""/>
        <dsp:cNvSpPr/>
      </dsp:nvSpPr>
      <dsp:spPr>
        <a:xfrm>
          <a:off x="229557" y="393"/>
          <a:ext cx="1210406" cy="72624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Routenplanung</a:t>
          </a:r>
        </a:p>
      </dsp:txBody>
      <dsp:txXfrm>
        <a:off x="229557" y="393"/>
        <a:ext cx="1210406" cy="726243"/>
      </dsp:txXfrm>
    </dsp:sp>
    <dsp:sp modelId="{BBAA62F2-FB62-405D-B089-AF6D920B0A1C}">
      <dsp:nvSpPr>
        <dsp:cNvPr id="0" name=""/>
        <dsp:cNvSpPr/>
      </dsp:nvSpPr>
      <dsp:spPr>
        <a:xfrm>
          <a:off x="2881113" y="317794"/>
          <a:ext cx="1817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1789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2966698" y="362122"/>
        <a:ext cx="0" cy="0"/>
      </dsp:txXfrm>
    </dsp:sp>
    <dsp:sp modelId="{235D0877-9000-4CCB-955C-87E191B149FF}">
      <dsp:nvSpPr>
        <dsp:cNvPr id="0" name=""/>
        <dsp:cNvSpPr/>
      </dsp:nvSpPr>
      <dsp:spPr>
        <a:xfrm>
          <a:off x="1672507" y="393"/>
          <a:ext cx="1210406" cy="726243"/>
        </a:xfrm>
        <a:prstGeom prst="rect">
          <a:avLst/>
        </a:prstGeom>
        <a:solidFill>
          <a:srgbClr val="94B6D2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Initiale Wegfindung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Weg1.1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1672507" y="393"/>
        <a:ext cx="1210406" cy="726243"/>
      </dsp:txXfrm>
    </dsp:sp>
    <dsp:sp modelId="{3B594E76-90AA-4F6A-8E6C-C396A0A0B46C}">
      <dsp:nvSpPr>
        <dsp:cNvPr id="0" name=""/>
        <dsp:cNvSpPr/>
      </dsp:nvSpPr>
      <dsp:spPr>
        <a:xfrm>
          <a:off x="4303909" y="317577"/>
          <a:ext cx="5892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937"/>
              </a:moveTo>
              <a:lnTo>
                <a:pt x="311702" y="45937"/>
              </a:lnTo>
              <a:lnTo>
                <a:pt x="311702" y="45720"/>
              </a:lnTo>
              <a:lnTo>
                <a:pt x="589204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4583016" y="361905"/>
        <a:ext cx="0" cy="0"/>
      </dsp:txXfrm>
    </dsp:sp>
    <dsp:sp modelId="{83544BF1-5F44-4AE1-9201-6D2B3079D24C}">
      <dsp:nvSpPr>
        <dsp:cNvPr id="0" name=""/>
        <dsp:cNvSpPr/>
      </dsp:nvSpPr>
      <dsp:spPr>
        <a:xfrm>
          <a:off x="3095303" y="393"/>
          <a:ext cx="1210406" cy="726243"/>
        </a:xfrm>
        <a:prstGeom prst="rect">
          <a:avLst/>
        </a:prstGeom>
        <a:solidFill>
          <a:srgbClr val="D8B25C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Situations-</a:t>
          </a:r>
          <a:b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</a:br>
          <a:r>
            <a:rPr lang="de-DE" sz="1200" kern="1200" dirty="0" err="1" smtClean="0">
              <a:solidFill>
                <a:srgbClr val="345D7E"/>
              </a:solidFill>
              <a:latin typeface="Tw Cen MT"/>
              <a:ea typeface="+mn-ea"/>
              <a:cs typeface="+mn-cs"/>
            </a:rPr>
            <a:t>bewusstsein</a:t>
          </a:r>
          <a:endParaRPr lang="de-DE" sz="1200" kern="1200" dirty="0" smtClean="0">
            <a:solidFill>
              <a:srgbClr val="345D7E"/>
            </a:solidFill>
            <a:latin typeface="Tw Cen MT"/>
            <a:ea typeface="+mn-ea"/>
            <a:cs typeface="+mn-cs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Route.1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3095303" y="393"/>
        <a:ext cx="1210406" cy="726243"/>
      </dsp:txXfrm>
    </dsp:sp>
    <dsp:sp modelId="{E25E8C2D-EF2D-4951-BBEF-1D8FE841E39A}">
      <dsp:nvSpPr>
        <dsp:cNvPr id="0" name=""/>
        <dsp:cNvSpPr/>
      </dsp:nvSpPr>
      <dsp:spPr>
        <a:xfrm>
          <a:off x="834760" y="724618"/>
          <a:ext cx="4695956" cy="248011"/>
        </a:xfrm>
        <a:custGeom>
          <a:avLst/>
          <a:gdLst/>
          <a:ahLst/>
          <a:cxnLst/>
          <a:rect l="0" t="0" r="0" b="0"/>
          <a:pathLst>
            <a:path>
              <a:moveTo>
                <a:pt x="4695956" y="0"/>
              </a:moveTo>
              <a:lnTo>
                <a:pt x="4695956" y="141105"/>
              </a:lnTo>
              <a:lnTo>
                <a:pt x="0" y="141105"/>
              </a:lnTo>
              <a:lnTo>
                <a:pt x="0" y="248011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3065133" y="847232"/>
        <a:ext cx="0" cy="0"/>
      </dsp:txXfrm>
    </dsp:sp>
    <dsp:sp modelId="{DA8E5C53-8B63-4063-A34C-22001E1704FC}">
      <dsp:nvSpPr>
        <dsp:cNvPr id="0" name=""/>
        <dsp:cNvSpPr/>
      </dsp:nvSpPr>
      <dsp:spPr>
        <a:xfrm>
          <a:off x="4925513" y="175"/>
          <a:ext cx="1210406" cy="726243"/>
        </a:xfrm>
        <a:prstGeom prst="rect">
          <a:avLst/>
        </a:prstGeom>
        <a:solidFill>
          <a:srgbClr val="94B6D2">
            <a:lumMod val="60000"/>
            <a:lumOff val="4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Spätere Wegfindung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Weg1.2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4925513" y="175"/>
        <a:ext cx="1210406" cy="726243"/>
      </dsp:txXfrm>
    </dsp:sp>
    <dsp:sp modelId="{9708786C-39D2-4924-B700-5732CA04DCBB}">
      <dsp:nvSpPr>
        <dsp:cNvPr id="0" name=""/>
        <dsp:cNvSpPr/>
      </dsp:nvSpPr>
      <dsp:spPr>
        <a:xfrm>
          <a:off x="1438163" y="1322431"/>
          <a:ext cx="2019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1943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1533321" y="1366760"/>
        <a:ext cx="0" cy="0"/>
      </dsp:txXfrm>
    </dsp:sp>
    <dsp:sp modelId="{0F0A5EBB-1DD4-4887-85F0-8FE367D4E075}">
      <dsp:nvSpPr>
        <dsp:cNvPr id="0" name=""/>
        <dsp:cNvSpPr/>
      </dsp:nvSpPr>
      <dsp:spPr>
        <a:xfrm>
          <a:off x="229557" y="1005030"/>
          <a:ext cx="1210406" cy="72624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Routenplanung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229557" y="1005030"/>
        <a:ext cx="1210406" cy="726243"/>
      </dsp:txXfrm>
    </dsp:sp>
    <dsp:sp modelId="{4F46709D-E079-4771-975C-C234ADA70C6E}">
      <dsp:nvSpPr>
        <dsp:cNvPr id="0" name=""/>
        <dsp:cNvSpPr/>
      </dsp:nvSpPr>
      <dsp:spPr>
        <a:xfrm>
          <a:off x="2881113" y="1322431"/>
          <a:ext cx="1817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1789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2966698" y="1366760"/>
        <a:ext cx="0" cy="0"/>
      </dsp:txXfrm>
    </dsp:sp>
    <dsp:sp modelId="{1AD40B27-BC81-409E-9731-DD65DD163A63}">
      <dsp:nvSpPr>
        <dsp:cNvPr id="0" name=""/>
        <dsp:cNvSpPr/>
      </dsp:nvSpPr>
      <dsp:spPr>
        <a:xfrm>
          <a:off x="1672507" y="1005030"/>
          <a:ext cx="1210406" cy="726243"/>
        </a:xfrm>
        <a:prstGeom prst="rect">
          <a:avLst/>
        </a:prstGeom>
        <a:solidFill>
          <a:srgbClr val="94B6D2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Initiale Wegfindung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Weg2.1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1672507" y="1005030"/>
        <a:ext cx="1210406" cy="726243"/>
      </dsp:txXfrm>
    </dsp:sp>
    <dsp:sp modelId="{82EBF012-3391-41E7-99B5-A5D46957279B}">
      <dsp:nvSpPr>
        <dsp:cNvPr id="0" name=""/>
        <dsp:cNvSpPr/>
      </dsp:nvSpPr>
      <dsp:spPr>
        <a:xfrm>
          <a:off x="4303909" y="1321095"/>
          <a:ext cx="5892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7056"/>
              </a:moveTo>
              <a:lnTo>
                <a:pt x="311702" y="47056"/>
              </a:lnTo>
              <a:lnTo>
                <a:pt x="311702" y="45720"/>
              </a:lnTo>
              <a:lnTo>
                <a:pt x="589204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4583016" y="1365423"/>
        <a:ext cx="0" cy="0"/>
      </dsp:txXfrm>
    </dsp:sp>
    <dsp:sp modelId="{CC48AD20-6157-437F-A7FC-C247F228D0F2}">
      <dsp:nvSpPr>
        <dsp:cNvPr id="0" name=""/>
        <dsp:cNvSpPr/>
      </dsp:nvSpPr>
      <dsp:spPr>
        <a:xfrm>
          <a:off x="3095303" y="1005030"/>
          <a:ext cx="1210406" cy="726243"/>
        </a:xfrm>
        <a:prstGeom prst="rect">
          <a:avLst/>
        </a:prstGeom>
        <a:solidFill>
          <a:srgbClr val="D8B25C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Situations-</a:t>
          </a:r>
          <a:b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</a:br>
          <a:r>
            <a:rPr lang="de-DE" sz="1200" kern="1200" dirty="0" err="1" smtClean="0">
              <a:solidFill>
                <a:srgbClr val="345D7E"/>
              </a:solidFill>
              <a:latin typeface="Tw Cen MT"/>
              <a:ea typeface="+mn-ea"/>
              <a:cs typeface="+mn-cs"/>
            </a:rPr>
            <a:t>bewusstsein</a:t>
          </a:r>
          <a:endParaRPr lang="de-DE" sz="1200" kern="1200" dirty="0" smtClean="0">
            <a:solidFill>
              <a:srgbClr val="345D7E"/>
            </a:solidFill>
            <a:latin typeface="Tw Cen MT"/>
            <a:ea typeface="+mn-ea"/>
            <a:cs typeface="+mn-cs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Route.2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3095303" y="1005030"/>
        <a:ext cx="1210406" cy="726243"/>
      </dsp:txXfrm>
    </dsp:sp>
    <dsp:sp modelId="{97AAF293-84B9-4201-972C-DAFA44688DAA}">
      <dsp:nvSpPr>
        <dsp:cNvPr id="0" name=""/>
        <dsp:cNvSpPr/>
      </dsp:nvSpPr>
      <dsp:spPr>
        <a:xfrm>
          <a:off x="834760" y="1728137"/>
          <a:ext cx="4695956" cy="249129"/>
        </a:xfrm>
        <a:custGeom>
          <a:avLst/>
          <a:gdLst/>
          <a:ahLst/>
          <a:cxnLst/>
          <a:rect l="0" t="0" r="0" b="0"/>
          <a:pathLst>
            <a:path>
              <a:moveTo>
                <a:pt x="4695956" y="0"/>
              </a:moveTo>
              <a:lnTo>
                <a:pt x="4695956" y="141664"/>
              </a:lnTo>
              <a:lnTo>
                <a:pt x="0" y="141664"/>
              </a:lnTo>
              <a:lnTo>
                <a:pt x="0" y="249129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3065131" y="1851310"/>
        <a:ext cx="0" cy="0"/>
      </dsp:txXfrm>
    </dsp:sp>
    <dsp:sp modelId="{201AAFA0-F4B1-4507-83A6-CB2ED348AAAA}">
      <dsp:nvSpPr>
        <dsp:cNvPr id="0" name=""/>
        <dsp:cNvSpPr/>
      </dsp:nvSpPr>
      <dsp:spPr>
        <a:xfrm>
          <a:off x="4925513" y="1003693"/>
          <a:ext cx="1210406" cy="726243"/>
        </a:xfrm>
        <a:prstGeom prst="rect">
          <a:avLst/>
        </a:prstGeom>
        <a:solidFill>
          <a:srgbClr val="94B6D2">
            <a:lumMod val="60000"/>
            <a:lumOff val="4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Spätere Wegfindung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Weg2.2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4925513" y="1003693"/>
        <a:ext cx="1210406" cy="726243"/>
      </dsp:txXfrm>
    </dsp:sp>
    <dsp:sp modelId="{85FC4B4F-DB46-4D61-941D-18D9CA0E7D09}">
      <dsp:nvSpPr>
        <dsp:cNvPr id="0" name=""/>
        <dsp:cNvSpPr/>
      </dsp:nvSpPr>
      <dsp:spPr>
        <a:xfrm>
          <a:off x="1438163" y="2327069"/>
          <a:ext cx="2019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1943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1533321" y="2371397"/>
        <a:ext cx="0" cy="0"/>
      </dsp:txXfrm>
    </dsp:sp>
    <dsp:sp modelId="{78856C18-02E1-4F89-AB8F-0569A297F0A7}">
      <dsp:nvSpPr>
        <dsp:cNvPr id="0" name=""/>
        <dsp:cNvSpPr/>
      </dsp:nvSpPr>
      <dsp:spPr>
        <a:xfrm>
          <a:off x="229557" y="2009667"/>
          <a:ext cx="1210406" cy="72624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Routenplanung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229557" y="2009667"/>
        <a:ext cx="1210406" cy="726243"/>
      </dsp:txXfrm>
    </dsp:sp>
    <dsp:sp modelId="{8B9B4716-CC89-4804-8D5F-B8D49F629F18}">
      <dsp:nvSpPr>
        <dsp:cNvPr id="0" name=""/>
        <dsp:cNvSpPr/>
      </dsp:nvSpPr>
      <dsp:spPr>
        <a:xfrm>
          <a:off x="2881113" y="2327069"/>
          <a:ext cx="1817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1789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2966698" y="2371397"/>
        <a:ext cx="0" cy="0"/>
      </dsp:txXfrm>
    </dsp:sp>
    <dsp:sp modelId="{CAF9CFC9-78E1-4C36-BE37-FFFF259C04F5}">
      <dsp:nvSpPr>
        <dsp:cNvPr id="0" name=""/>
        <dsp:cNvSpPr/>
      </dsp:nvSpPr>
      <dsp:spPr>
        <a:xfrm>
          <a:off x="1672507" y="2009667"/>
          <a:ext cx="1210406" cy="726243"/>
        </a:xfrm>
        <a:prstGeom prst="rect">
          <a:avLst/>
        </a:prstGeom>
        <a:solidFill>
          <a:srgbClr val="94B6D2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Initiale Wegfindung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Weg3.1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1672507" y="2009667"/>
        <a:ext cx="1210406" cy="726243"/>
      </dsp:txXfrm>
    </dsp:sp>
    <dsp:sp modelId="{367CA9BA-4209-4FDD-B127-82DB0602B2B6}">
      <dsp:nvSpPr>
        <dsp:cNvPr id="0" name=""/>
        <dsp:cNvSpPr/>
      </dsp:nvSpPr>
      <dsp:spPr>
        <a:xfrm>
          <a:off x="4303909" y="2327069"/>
          <a:ext cx="5892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1702" y="45720"/>
              </a:lnTo>
              <a:lnTo>
                <a:pt x="311702" y="46113"/>
              </a:lnTo>
              <a:lnTo>
                <a:pt x="589204" y="46113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4583016" y="2371397"/>
        <a:ext cx="0" cy="0"/>
      </dsp:txXfrm>
    </dsp:sp>
    <dsp:sp modelId="{878424C5-7F79-453D-BC47-4FF1093B3B4A}">
      <dsp:nvSpPr>
        <dsp:cNvPr id="0" name=""/>
        <dsp:cNvSpPr/>
      </dsp:nvSpPr>
      <dsp:spPr>
        <a:xfrm>
          <a:off x="3095303" y="2009667"/>
          <a:ext cx="1210406" cy="726243"/>
        </a:xfrm>
        <a:prstGeom prst="rect">
          <a:avLst/>
        </a:prstGeom>
        <a:solidFill>
          <a:srgbClr val="D8B25C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Situations-</a:t>
          </a:r>
          <a:b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</a:br>
          <a:r>
            <a:rPr lang="de-DE" sz="1200" kern="1200" dirty="0" err="1" smtClean="0">
              <a:solidFill>
                <a:srgbClr val="345D7E"/>
              </a:solidFill>
              <a:latin typeface="Tw Cen MT"/>
              <a:ea typeface="+mn-ea"/>
              <a:cs typeface="+mn-cs"/>
            </a:rPr>
            <a:t>bewusstsein</a:t>
          </a:r>
          <a:endParaRPr lang="de-DE" sz="1200" kern="1200" dirty="0" smtClean="0">
            <a:solidFill>
              <a:srgbClr val="345D7E"/>
            </a:solidFill>
            <a:latin typeface="Tw Cen MT"/>
            <a:ea typeface="+mn-ea"/>
            <a:cs typeface="+mn-cs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Route.3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3095303" y="2009667"/>
        <a:ext cx="1210406" cy="726243"/>
      </dsp:txXfrm>
    </dsp:sp>
    <dsp:sp modelId="{A98BFA45-FA69-4FF1-813C-85F43908DF10}">
      <dsp:nvSpPr>
        <dsp:cNvPr id="0" name=""/>
        <dsp:cNvSpPr/>
      </dsp:nvSpPr>
      <dsp:spPr>
        <a:xfrm>
          <a:off x="4925513" y="2010060"/>
          <a:ext cx="1210406" cy="726243"/>
        </a:xfrm>
        <a:prstGeom prst="rect">
          <a:avLst/>
        </a:prstGeom>
        <a:solidFill>
          <a:srgbClr val="94B6D2">
            <a:lumMod val="60000"/>
            <a:lumOff val="4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Spätere Wegfindung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Weg3.2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4925513" y="2010060"/>
        <a:ext cx="1210406" cy="7262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A001C-1E67-4A36-BB18-E16094763D63}">
      <dsp:nvSpPr>
        <dsp:cNvPr id="0" name=""/>
        <dsp:cNvSpPr/>
      </dsp:nvSpPr>
      <dsp:spPr>
        <a:xfrm>
          <a:off x="2302743" y="529216"/>
          <a:ext cx="4288607" cy="4140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Nutzungsgewohnheiten und -erfahrungen: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Befragung von 114 Sportschiffern in 16 Ostseehäfen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2314869" y="541342"/>
        <a:ext cx="4264355" cy="389748"/>
      </dsp:txXfrm>
    </dsp:sp>
    <dsp:sp modelId="{E0EAFECE-0BA6-403A-BF59-B511490D66A1}">
      <dsp:nvSpPr>
        <dsp:cNvPr id="0" name=""/>
        <dsp:cNvSpPr/>
      </dsp:nvSpPr>
      <dsp:spPr>
        <a:xfrm>
          <a:off x="2278561" y="943216"/>
          <a:ext cx="2168486" cy="281000"/>
        </a:xfrm>
        <a:custGeom>
          <a:avLst/>
          <a:gdLst/>
          <a:ahLst/>
          <a:cxnLst/>
          <a:rect l="0" t="0" r="0" b="0"/>
          <a:pathLst>
            <a:path>
              <a:moveTo>
                <a:pt x="2168486" y="0"/>
              </a:moveTo>
              <a:lnTo>
                <a:pt x="2168486" y="140500"/>
              </a:lnTo>
              <a:lnTo>
                <a:pt x="0" y="140500"/>
              </a:lnTo>
              <a:lnTo>
                <a:pt x="0" y="2810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2DBF68-AB94-4142-B4D3-B61EFD955ECC}">
      <dsp:nvSpPr>
        <dsp:cNvPr id="0" name=""/>
        <dsp:cNvSpPr/>
      </dsp:nvSpPr>
      <dsp:spPr>
        <a:xfrm>
          <a:off x="869716" y="1224217"/>
          <a:ext cx="2817689" cy="720001"/>
        </a:xfrm>
        <a:prstGeom prst="roundRect">
          <a:avLst>
            <a:gd name="adj" fmla="val 10000"/>
          </a:avLst>
        </a:prstGeom>
        <a:solidFill>
          <a:srgbClr val="F2DADA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Segeln und Navigieren mit klassischen versus digitalen Medien: Pilotexperimente auf See:  </a:t>
          </a:r>
          <a:b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-Studenten + Skipperin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890804" y="1245305"/>
        <a:ext cx="2775513" cy="677825"/>
      </dsp:txXfrm>
    </dsp:sp>
    <dsp:sp modelId="{AA810BFB-5A37-4D7A-9A10-49B38EDE0464}">
      <dsp:nvSpPr>
        <dsp:cNvPr id="0" name=""/>
        <dsp:cNvSpPr/>
      </dsp:nvSpPr>
      <dsp:spPr>
        <a:xfrm>
          <a:off x="1213553" y="1944218"/>
          <a:ext cx="1065007" cy="360115"/>
        </a:xfrm>
        <a:custGeom>
          <a:avLst/>
          <a:gdLst/>
          <a:ahLst/>
          <a:cxnLst/>
          <a:rect l="0" t="0" r="0" b="0"/>
          <a:pathLst>
            <a:path>
              <a:moveTo>
                <a:pt x="1065007" y="0"/>
              </a:moveTo>
              <a:lnTo>
                <a:pt x="1065007" y="180057"/>
              </a:lnTo>
              <a:lnTo>
                <a:pt x="0" y="180057"/>
              </a:lnTo>
              <a:lnTo>
                <a:pt x="0" y="360115"/>
              </a:lnTo>
            </a:path>
          </a:pathLst>
        </a:custGeom>
        <a:noFill/>
        <a:ln w="25400" cap="flat" cmpd="sng" algn="ctr">
          <a:solidFill>
            <a:srgbClr val="66666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21C91-1893-47D6-B5A0-FCCF028D1428}">
      <dsp:nvSpPr>
        <dsp:cNvPr id="0" name=""/>
        <dsp:cNvSpPr/>
      </dsp:nvSpPr>
      <dsp:spPr>
        <a:xfrm>
          <a:off x="3268" y="2304334"/>
          <a:ext cx="2420571" cy="720001"/>
        </a:xfrm>
        <a:prstGeom prst="roundRect">
          <a:avLst>
            <a:gd name="adj" fmla="val 10000"/>
          </a:avLst>
        </a:prstGeom>
        <a:solidFill>
          <a:srgbClr val="FFCC99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Effizienz, Blickverteilung beim Segeln: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8 revierfremde Fahrtensegler</a:t>
          </a:r>
          <a:endParaRPr lang="de-DE" sz="1100" b="0" kern="1200" dirty="0">
            <a:solidFill>
              <a:schemeClr val="tx1"/>
            </a:solidFill>
          </a:endParaRPr>
        </a:p>
      </dsp:txBody>
      <dsp:txXfrm>
        <a:off x="24356" y="2325422"/>
        <a:ext cx="2378395" cy="677825"/>
      </dsp:txXfrm>
    </dsp:sp>
    <dsp:sp modelId="{00E6BC09-D7F6-4C2B-8638-508BCCBECA7B}">
      <dsp:nvSpPr>
        <dsp:cNvPr id="0" name=""/>
        <dsp:cNvSpPr/>
      </dsp:nvSpPr>
      <dsp:spPr>
        <a:xfrm>
          <a:off x="2278561" y="1944218"/>
          <a:ext cx="1458015" cy="3601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57"/>
              </a:lnTo>
              <a:lnTo>
                <a:pt x="1458015" y="180057"/>
              </a:lnTo>
              <a:lnTo>
                <a:pt x="1458015" y="3601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6C490B-EDB2-45CC-800B-843E2744A1B2}">
      <dsp:nvSpPr>
        <dsp:cNvPr id="0" name=""/>
        <dsp:cNvSpPr/>
      </dsp:nvSpPr>
      <dsp:spPr>
        <a:xfrm>
          <a:off x="2602972" y="2304334"/>
          <a:ext cx="2267207" cy="720001"/>
        </a:xfrm>
        <a:prstGeom prst="roundRect">
          <a:avLst>
            <a:gd name="adj" fmla="val 10000"/>
          </a:avLst>
        </a:prstGeom>
        <a:solidFill>
          <a:srgbClr val="CCCCFF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12 revierfremde Fahrtensegler</a:t>
          </a:r>
          <a:endParaRPr lang="de-DE" sz="1100" b="0" kern="1200" dirty="0">
            <a:latin typeface="Calibri" panose="020F0502020204030204" pitchFamily="34" charset="0"/>
          </a:endParaRPr>
        </a:p>
      </dsp:txBody>
      <dsp:txXfrm>
        <a:off x="2624060" y="2325422"/>
        <a:ext cx="2225031" cy="677825"/>
      </dsp:txXfrm>
    </dsp:sp>
    <dsp:sp modelId="{6C588D7F-EEE8-475A-BDB5-568E1C0E0669}">
      <dsp:nvSpPr>
        <dsp:cNvPr id="0" name=""/>
        <dsp:cNvSpPr/>
      </dsp:nvSpPr>
      <dsp:spPr>
        <a:xfrm>
          <a:off x="3690856" y="3024335"/>
          <a:ext cx="91440" cy="3132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32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C26863-7953-43AF-8143-A160875DD36E}">
      <dsp:nvSpPr>
        <dsp:cNvPr id="0" name=""/>
        <dsp:cNvSpPr/>
      </dsp:nvSpPr>
      <dsp:spPr>
        <a:xfrm>
          <a:off x="2602347" y="3337569"/>
          <a:ext cx="2268457" cy="910904"/>
        </a:xfrm>
        <a:prstGeom prst="roundRect">
          <a:avLst>
            <a:gd name="adj" fmla="val 10000"/>
          </a:avLst>
        </a:prstGeom>
        <a:solidFill>
          <a:srgbClr val="CCCCFF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Laborexperimente an der TU Berlin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See-Simulator „</a:t>
          </a: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Isefjord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“,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. I: 20 revierfremde Fahrtensegler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. II: 8 revierfremde Fahrtensegler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629026" y="3364248"/>
        <a:ext cx="2215099" cy="857546"/>
      </dsp:txXfrm>
    </dsp:sp>
    <dsp:sp modelId="{2056844B-81FA-4518-8F14-B7DC7052F2E3}">
      <dsp:nvSpPr>
        <dsp:cNvPr id="0" name=""/>
        <dsp:cNvSpPr/>
      </dsp:nvSpPr>
      <dsp:spPr>
        <a:xfrm>
          <a:off x="4447047" y="943216"/>
          <a:ext cx="2023624" cy="2810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500"/>
              </a:lnTo>
              <a:lnTo>
                <a:pt x="2023624" y="140500"/>
              </a:lnTo>
              <a:lnTo>
                <a:pt x="2023624" y="2810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B1412-A1EC-4334-845E-E422DE9BD4B2}">
      <dsp:nvSpPr>
        <dsp:cNvPr id="0" name=""/>
        <dsp:cNvSpPr/>
      </dsp:nvSpPr>
      <dsp:spPr>
        <a:xfrm>
          <a:off x="5052271" y="1224217"/>
          <a:ext cx="2836799" cy="720001"/>
        </a:xfrm>
        <a:prstGeom prst="roundRect">
          <a:avLst>
            <a:gd name="adj" fmla="val 10000"/>
          </a:avLst>
        </a:prstGeom>
        <a:solidFill>
          <a:srgbClr val="D8E4BC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Explorativer Expertentest</a:t>
          </a:r>
          <a:b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 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-Studenten mit 3 Geräten 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073359" y="1245305"/>
        <a:ext cx="2794623" cy="677825"/>
      </dsp:txXfrm>
    </dsp:sp>
    <dsp:sp modelId="{050114B6-C7F5-47F0-8EB7-25FBB5524E7C}">
      <dsp:nvSpPr>
        <dsp:cNvPr id="0" name=""/>
        <dsp:cNvSpPr/>
      </dsp:nvSpPr>
      <dsp:spPr>
        <a:xfrm>
          <a:off x="6417684" y="1944218"/>
          <a:ext cx="91440" cy="360115"/>
        </a:xfrm>
        <a:custGeom>
          <a:avLst/>
          <a:gdLst/>
          <a:ahLst/>
          <a:cxnLst/>
          <a:rect l="0" t="0" r="0" b="0"/>
          <a:pathLst>
            <a:path>
              <a:moveTo>
                <a:pt x="52986" y="0"/>
              </a:moveTo>
              <a:lnTo>
                <a:pt x="52986" y="180057"/>
              </a:lnTo>
              <a:lnTo>
                <a:pt x="45720" y="180057"/>
              </a:lnTo>
              <a:lnTo>
                <a:pt x="45720" y="360115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F1D915-1655-4A9F-BAD1-C5964EDE9A62}">
      <dsp:nvSpPr>
        <dsp:cNvPr id="0" name=""/>
        <dsp:cNvSpPr/>
      </dsp:nvSpPr>
      <dsp:spPr>
        <a:xfrm>
          <a:off x="5045314" y="2304334"/>
          <a:ext cx="2836180" cy="720001"/>
        </a:xfrm>
        <a:prstGeom prst="roundRect">
          <a:avLst>
            <a:gd name="adj" fmla="val 10000"/>
          </a:avLst>
        </a:prstGeom>
        <a:solidFill>
          <a:srgbClr val="D8E4BC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Standardisierter Nutzertest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Berliner Seen: 12 Fahrtensegler mit 7 Geräten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Ladengeschäft: 3 Experten mit 3 Geräten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066402" y="2325422"/>
        <a:ext cx="2794004" cy="677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endParaRPr lang="de-DE" altLang="de-DE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endParaRPr lang="de-DE" altLang="de-DE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endParaRPr lang="de-DE" altLang="de-DE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F6065396-1555-47A8-AC14-9E91816C48D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5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32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33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34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35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1" y="4906418"/>
            <a:ext cx="8061325" cy="38472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1" y="5656710"/>
            <a:ext cx="8061325" cy="282129"/>
          </a:xfrm>
        </p:spPr>
        <p:txBody>
          <a:bodyPr anchor="b">
            <a:spAutoFit/>
          </a:bodyPr>
          <a:lstStyle>
            <a:lvl1pPr marL="0" indent="0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altLang="de-DE" noProof="0" smtClean="0"/>
              <a:t>Formatvorlage des Untertitelmasters durch Klicken bearbeiten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539751" y="6135688"/>
            <a:ext cx="806132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5" name="Picture 9" descr="TU_Logo_lang_RGB_rot_PPT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90" y="539750"/>
            <a:ext cx="2160587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5843036C-BC13-413C-954F-336CB679FDF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4472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86540" y="1357313"/>
            <a:ext cx="769441" cy="463391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9750" y="1357313"/>
            <a:ext cx="5894388" cy="463391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A964E0B5-89FD-4232-904D-2E11A6080C5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96351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-36512" y="332656"/>
            <a:ext cx="9217024" cy="2160240"/>
          </a:xfrm>
          <a:prstGeom prst="rect">
            <a:avLst/>
          </a:prstGeom>
          <a:solidFill>
            <a:srgbClr val="D9D9D9">
              <a:alpha val="30196"/>
            </a:srgb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21661" y="6468460"/>
            <a:ext cx="68684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992C922-E119-471E-8F11-8876AC0BE28E}" type="slidenum">
              <a:rPr lang="de-DE" smtClean="0">
                <a:solidFill>
                  <a:prstClr val="white">
                    <a:lumMod val="50000"/>
                  </a:prstClr>
                </a:solidFill>
              </a:rPr>
              <a:pPr/>
              <a:t>‹Nr.›</a:t>
            </a:fld>
            <a:endParaRPr lang="de-DE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6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6" y="20584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21661" y="6468460"/>
            <a:ext cx="68684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992C922-E119-471E-8F11-8876AC0BE28E}" type="slidenum">
              <a:rPr lang="de-DE" smtClean="0">
                <a:solidFill>
                  <a:prstClr val="white">
                    <a:lumMod val="50000"/>
                  </a:prstClr>
                </a:solidFill>
              </a:rPr>
              <a:pPr/>
              <a:t>‹Nr.›</a:t>
            </a:fld>
            <a:endParaRPr lang="de-DE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Picture 4" descr="C:\Users\Michael\Desktop\path3357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05848"/>
            <a:ext cx="1019524" cy="97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-46810" y="188640"/>
            <a:ext cx="9217024" cy="1008112"/>
          </a:xfrm>
          <a:prstGeom prst="rect">
            <a:avLst/>
          </a:prstGeom>
          <a:solidFill>
            <a:srgbClr val="A6A6A6">
              <a:alpha val="18039"/>
            </a:srgb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825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-36512" y="332656"/>
            <a:ext cx="9217024" cy="2160240"/>
          </a:xfrm>
          <a:prstGeom prst="rect">
            <a:avLst/>
          </a:prstGeom>
          <a:solidFill>
            <a:srgbClr val="D9D9D9">
              <a:alpha val="30196"/>
            </a:srgb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21661" y="6468460"/>
            <a:ext cx="68684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992C922-E119-471E-8F11-8876AC0BE28E}" type="slidenum">
              <a:rPr lang="de-DE" smtClean="0">
                <a:solidFill>
                  <a:prstClr val="white">
                    <a:lumMod val="50000"/>
                  </a:prstClr>
                </a:solidFill>
              </a:rPr>
              <a:pPr/>
              <a:t>‹Nr.›</a:t>
            </a:fld>
            <a:endParaRPr lang="de-DE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90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6" y="20584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21661" y="6468460"/>
            <a:ext cx="68684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992C922-E119-471E-8F11-8876AC0BE28E}" type="slidenum">
              <a:rPr lang="de-DE" smtClean="0">
                <a:solidFill>
                  <a:prstClr val="white">
                    <a:lumMod val="50000"/>
                  </a:prstClr>
                </a:solidFill>
              </a:rPr>
              <a:pPr/>
              <a:t>‹Nr.›</a:t>
            </a:fld>
            <a:endParaRPr lang="de-DE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Picture 4" descr="C:\Users\Michael\Desktop\path3357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05848"/>
            <a:ext cx="1019524" cy="97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-46810" y="188640"/>
            <a:ext cx="9217024" cy="1008112"/>
          </a:xfrm>
          <a:prstGeom prst="rect">
            <a:avLst/>
          </a:prstGeom>
          <a:solidFill>
            <a:srgbClr val="A6A6A6">
              <a:alpha val="18039"/>
            </a:srgb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3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7513A0CB-2850-41B4-8DB7-EA1A673239B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7392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76944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7F3361C0-CC0A-4D43-BAB7-468F9F045DF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8865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9752" y="1924051"/>
            <a:ext cx="3954463" cy="4067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924051"/>
            <a:ext cx="3954462" cy="4067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8BB49DD0-3E92-4468-953A-519BF8DCBAD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13375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32917"/>
            <a:ext cx="8229600" cy="384721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66C2BCEE-C3A9-413D-A237-B0CE3D9E57B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7990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0617DD4A-AC7C-4957-8581-B651C6CA8C9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454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E6FFD320-8DEA-464D-B9FC-D797DE64511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78987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665660"/>
            <a:ext cx="3008313" cy="76944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8C2DC4E1-84CB-4D63-BEE7-53D8D9FD130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316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982618"/>
            <a:ext cx="5486400" cy="38472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53EA43E3-FA57-4807-9EAC-DAB6C7A618C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1259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1" y="1353593"/>
            <a:ext cx="8061325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Titel durch Klicken hinzufügen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1" y="1924051"/>
            <a:ext cx="806132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 durck Klicken hinzufügen</a:t>
            </a:r>
          </a:p>
          <a:p>
            <a:pPr lvl="1"/>
            <a:r>
              <a:rPr lang="de-DE" altLang="de-DE" smtClean="0"/>
              <a:t>Xxx</a:t>
            </a:r>
          </a:p>
        </p:txBody>
      </p:sp>
      <p:pic>
        <p:nvPicPr>
          <p:cNvPr id="1031" name="Picture 7" descr="TU_Logo_lang_RGB_rot_PPT-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2" y="539751"/>
            <a:ext cx="13684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750" y="6372225"/>
            <a:ext cx="66246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 b="1">
                <a:solidFill>
                  <a:schemeClr val="accent1"/>
                </a:solidFill>
              </a:defRPr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39750" y="6557963"/>
            <a:ext cx="66246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de-DE" altLang="de-DE"/>
              <a:t>Seite </a:t>
            </a:r>
            <a:fld id="{536AC4CF-151F-45CD-A7E8-877DA0454DC2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7232650" y="6278563"/>
            <a:ext cx="1366838" cy="4318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de-DE" sz="1000"/>
              <a:t>Dezentrales Logo</a:t>
            </a:r>
          </a:p>
          <a:p>
            <a:r>
              <a:rPr lang="de-DE" altLang="de-DE" sz="1000"/>
              <a:t>optional</a:t>
            </a:r>
            <a:endParaRPr lang="de-DE" altLang="de-DE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784225" indent="-2444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rgbClr val="000000"/>
          </a:solidFill>
          <a:latin typeface="+mn-lt"/>
        </a:defRPr>
      </a:lvl2pPr>
      <a:lvl3pPr marL="1192213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-85228" y="6434999"/>
            <a:ext cx="9255442" cy="368424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4" name="Textfeld 13"/>
          <p:cNvSpPr txBox="1"/>
          <p:nvPr userDrawn="1"/>
        </p:nvSpPr>
        <p:spPr>
          <a:xfrm>
            <a:off x="251520" y="6474822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1. Törn/Boot/Crew</a:t>
            </a:r>
            <a:endParaRPr lang="de-DE" sz="16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4572000" y="647482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3. Kartenplotter/Tablet</a:t>
            </a:r>
            <a:endParaRPr lang="de-DE" sz="16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21661" y="6468460"/>
            <a:ext cx="68684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992C922-E119-471E-8F11-8876AC0BE28E}" type="slidenum">
              <a:rPr lang="de-DE" sz="18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8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20" name="Textfeld 19"/>
          <p:cNvSpPr txBox="1"/>
          <p:nvPr userDrawn="1"/>
        </p:nvSpPr>
        <p:spPr>
          <a:xfrm>
            <a:off x="6804248" y="646721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b="1" dirty="0" smtClean="0">
                <a:solidFill>
                  <a:prstClr val="black"/>
                </a:solidFill>
                <a:latin typeface="Calibri"/>
              </a:rPr>
              <a:t>4. Erfahrungen</a:t>
            </a:r>
            <a:endParaRPr lang="de-DE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feld 21"/>
          <p:cNvSpPr txBox="1"/>
          <p:nvPr userDrawn="1"/>
        </p:nvSpPr>
        <p:spPr>
          <a:xfrm>
            <a:off x="2123728" y="6464868"/>
            <a:ext cx="222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2. Ausstattung/Nutzung</a:t>
            </a:r>
            <a:endParaRPr lang="de-DE" sz="16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909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-85228" y="6434999"/>
            <a:ext cx="9255442" cy="368424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4" name="Textfeld 13"/>
          <p:cNvSpPr txBox="1"/>
          <p:nvPr userDrawn="1"/>
        </p:nvSpPr>
        <p:spPr>
          <a:xfrm>
            <a:off x="251520" y="6474822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1. Törn/Boot/Crew</a:t>
            </a:r>
            <a:endParaRPr lang="de-DE" sz="16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4572000" y="647482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3. Kartenplotter/Tablet</a:t>
            </a:r>
            <a:endParaRPr lang="de-DE" sz="16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21661" y="6468460"/>
            <a:ext cx="68684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992C922-E119-471E-8F11-8876AC0BE28E}" type="slidenum">
              <a:rPr lang="de-DE" sz="18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8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20" name="Textfeld 19"/>
          <p:cNvSpPr txBox="1"/>
          <p:nvPr userDrawn="1"/>
        </p:nvSpPr>
        <p:spPr>
          <a:xfrm>
            <a:off x="6804248" y="646721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b="1" dirty="0" smtClean="0">
                <a:solidFill>
                  <a:prstClr val="black"/>
                </a:solidFill>
                <a:latin typeface="Calibri"/>
              </a:rPr>
              <a:t>4. Erfahrungen</a:t>
            </a:r>
            <a:endParaRPr lang="de-DE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feld 21"/>
          <p:cNvSpPr txBox="1"/>
          <p:nvPr userDrawn="1"/>
        </p:nvSpPr>
        <p:spPr>
          <a:xfrm>
            <a:off x="2123728" y="6464868"/>
            <a:ext cx="222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2. Ausstattung/Nutzung</a:t>
            </a:r>
            <a:endParaRPr lang="de-DE" sz="16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461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1" y="4422376"/>
            <a:ext cx="8352729" cy="806824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cap="small" dirty="0"/>
              <a:t>Navigation auf See mit klassischen und digitalen Medien – das Forschungsprojekt </a:t>
            </a:r>
            <a:r>
              <a:rPr lang="de-DE" cap="small" dirty="0" err="1"/>
              <a:t>ANeMoS</a:t>
            </a:r>
            <a:endParaRPr lang="de-DE" altLang="de-DE" cap="small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1" y="5401511"/>
            <a:ext cx="8061325" cy="736740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de-DE" dirty="0" smtClean="0">
                <a:solidFill>
                  <a:srgbClr val="4D4D4D"/>
                </a:solidFill>
              </a:rPr>
              <a:t>Prof. Dr. Gisela Müller-Plath</a:t>
            </a:r>
            <a:br>
              <a:rPr lang="de-DE" dirty="0" smtClean="0">
                <a:solidFill>
                  <a:srgbClr val="4D4D4D"/>
                </a:solidFill>
              </a:rPr>
            </a:br>
            <a:r>
              <a:rPr lang="de-DE" dirty="0" smtClean="0">
                <a:solidFill>
                  <a:srgbClr val="4D4D4D"/>
                </a:solidFill>
              </a:rPr>
              <a:t>Fachgebiet Psychologie Neuer Medien und Methodenlehre</a:t>
            </a:r>
          </a:p>
          <a:p>
            <a:pPr>
              <a:lnSpc>
                <a:spcPct val="114000"/>
              </a:lnSpc>
            </a:pPr>
            <a:r>
              <a:rPr lang="de-DE" dirty="0" smtClean="0">
                <a:solidFill>
                  <a:srgbClr val="4D4D4D"/>
                </a:solidFill>
              </a:rPr>
              <a:t>Institut für Psychologie und Arbeitswissenschaft</a:t>
            </a:r>
          </a:p>
        </p:txBody>
      </p:sp>
      <p:pic>
        <p:nvPicPr>
          <p:cNvPr id="10" name="Grafik 9" descr="http://www.raymarine.de/uploadedImages/Competitions/Wireless-Competitio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204" y="3121736"/>
            <a:ext cx="4456430" cy="11500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pieren 10"/>
          <p:cNvGrpSpPr/>
          <p:nvPr/>
        </p:nvGrpSpPr>
        <p:grpSpPr>
          <a:xfrm>
            <a:off x="7315889" y="1988840"/>
            <a:ext cx="1832745" cy="1080590"/>
            <a:chOff x="4683471" y="1928834"/>
            <a:chExt cx="1832745" cy="1080590"/>
          </a:xfrm>
        </p:grpSpPr>
        <p:pic>
          <p:nvPicPr>
            <p:cNvPr id="12" name="Picture 6" descr="http://nvcharts.com/shop/media/images/org/dreieck_zirke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471" y="1928834"/>
              <a:ext cx="1080120" cy="1080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http://www.harmony-live.com/attachments/Image/Handpeilkompass_1.jpg?template=generi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379" y="1929756"/>
              <a:ext cx="700837" cy="1079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5" descr="C:\Users\gmuellerplath\Documents\Berlin TU\Anemos\hanseboot\segeln-auf-der-ostsee-0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" y="-10"/>
            <a:ext cx="6229914" cy="14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87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10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graphicFrame>
        <p:nvGraphicFramePr>
          <p:cNvPr id="18" name="Diagramm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4468159"/>
              </p:ext>
            </p:extLst>
          </p:nvPr>
        </p:nvGraphicFramePr>
        <p:xfrm>
          <a:off x="743018" y="1268760"/>
          <a:ext cx="7429382" cy="5520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Rechteck 19"/>
          <p:cNvSpPr/>
          <p:nvPr/>
        </p:nvSpPr>
        <p:spPr>
          <a:xfrm>
            <a:off x="161925" y="1435100"/>
            <a:ext cx="289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prstClr val="black"/>
                </a:solidFill>
                <a:latin typeface="Calibri"/>
              </a:rPr>
              <a:t>Vorhandensein und Nutzung </a:t>
            </a:r>
            <a:br>
              <a:rPr lang="de-DE" sz="1400" dirty="0">
                <a:solidFill>
                  <a:prstClr val="black"/>
                </a:solidFill>
                <a:latin typeface="Calibri"/>
              </a:rPr>
            </a:br>
            <a:r>
              <a:rPr lang="de-DE" sz="1400" b="1" dirty="0" smtClean="0">
                <a:solidFill>
                  <a:srgbClr val="C00000"/>
                </a:solidFill>
                <a:latin typeface="Calibri"/>
              </a:rPr>
              <a:t>klassischer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Navigationsinstrumente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8308156" y="5843067"/>
            <a:ext cx="715068" cy="276999"/>
          </a:xfrm>
          <a:prstGeom prst="rect">
            <a:avLst/>
          </a:prstGeom>
          <a:noFill/>
          <a:ln>
            <a:solidFill>
              <a:sysClr val="windowText" lastClr="000000">
                <a:lumMod val="65000"/>
                <a:lumOff val="35000"/>
              </a:sys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N = 112</a:t>
            </a:r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23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11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graphicFrame>
        <p:nvGraphicFramePr>
          <p:cNvPr id="24" name="Diagramm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2480614"/>
              </p:ext>
            </p:extLst>
          </p:nvPr>
        </p:nvGraphicFramePr>
        <p:xfrm>
          <a:off x="2275879" y="692697"/>
          <a:ext cx="7048649" cy="5580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" name="Rechteck 29"/>
          <p:cNvSpPr/>
          <p:nvPr/>
        </p:nvSpPr>
        <p:spPr>
          <a:xfrm>
            <a:off x="152400" y="1498600"/>
            <a:ext cx="2979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prstClr val="black"/>
                </a:solidFill>
                <a:latin typeface="Calibri"/>
              </a:rPr>
              <a:t>Wie haben Sie 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heute </a:t>
            </a:r>
            <a:r>
              <a:rPr lang="de-DE" sz="1400" b="1" dirty="0">
                <a:solidFill>
                  <a:srgbClr val="C00000"/>
                </a:solidFill>
                <a:latin typeface="Calibri"/>
              </a:rPr>
              <a:t>Ihren Plotter bzw. Tablet </a:t>
            </a:r>
            <a:r>
              <a:rPr lang="de-DE" sz="1400" b="1" dirty="0" smtClean="0">
                <a:solidFill>
                  <a:srgbClr val="C00000"/>
                </a:solidFill>
                <a:latin typeface="Calibri"/>
              </a:rPr>
              <a:t>und Ihre Papierseekarten 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verwendet?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151257" y="2693426"/>
            <a:ext cx="258777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Ist dieses Vorgehen typisch für Ihren diesjährigen Törn?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„Ja, typisch“ (87%)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417519" y="4532869"/>
            <a:ext cx="726481" cy="276999"/>
          </a:xfrm>
          <a:prstGeom prst="rect">
            <a:avLst/>
          </a:prstGeom>
          <a:noFill/>
          <a:ln>
            <a:solidFill>
              <a:sysClr val="windowText" lastClr="000000">
                <a:lumMod val="65000"/>
                <a:lumOff val="35000"/>
              </a:sys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N = 104</a:t>
            </a:r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89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12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graphicFrame>
        <p:nvGraphicFramePr>
          <p:cNvPr id="13" name="Diagram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4199563"/>
              </p:ext>
            </p:extLst>
          </p:nvPr>
        </p:nvGraphicFramePr>
        <p:xfrm>
          <a:off x="2627784" y="846066"/>
          <a:ext cx="5874694" cy="5463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Rechteck 20"/>
          <p:cNvSpPr/>
          <p:nvPr/>
        </p:nvSpPr>
        <p:spPr>
          <a:xfrm>
            <a:off x="167258" y="1498600"/>
            <a:ext cx="3343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prstClr val="black"/>
                </a:solidFill>
                <a:latin typeface="Calibri"/>
              </a:rPr>
              <a:t>Wie haben Sie 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heute </a:t>
            </a:r>
            <a:r>
              <a:rPr lang="de-DE" sz="1400" b="1" dirty="0">
                <a:solidFill>
                  <a:srgbClr val="C00000"/>
                </a:solidFill>
                <a:latin typeface="Calibri"/>
              </a:rPr>
              <a:t>Ihren Plotter bzw. Tablet 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verwendet 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sofern 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vorhanden) ?</a:t>
            </a:r>
            <a:endParaRPr lang="de-DE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502478" y="4634469"/>
            <a:ext cx="641521" cy="276999"/>
          </a:xfrm>
          <a:prstGeom prst="rect">
            <a:avLst/>
          </a:prstGeom>
          <a:noFill/>
          <a:ln>
            <a:solidFill>
              <a:sysClr val="windowText" lastClr="000000">
                <a:lumMod val="65000"/>
                <a:lumOff val="35000"/>
              </a:sys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N = 71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204215" y="2693426"/>
            <a:ext cx="258777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Ist dieses Vorgehen typisch für Ihren diesjährigen Törn? </a:t>
            </a:r>
          </a:p>
          <a:p>
            <a:pPr marL="0" marR="0" lvl="0" indent="0" algn="l" defTabSz="91440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„Ja, typisch“ (87%) </a:t>
            </a:r>
          </a:p>
        </p:txBody>
      </p:sp>
      <p:sp>
        <p:nvSpPr>
          <p:cNvPr id="2" name="Rechteck 1"/>
          <p:cNvSpPr/>
          <p:nvPr/>
        </p:nvSpPr>
        <p:spPr>
          <a:xfrm>
            <a:off x="256031" y="5898952"/>
            <a:ext cx="87084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sz="1400" b="1" kern="0" dirty="0">
                <a:solidFill>
                  <a:prstClr val="black"/>
                </a:solidFill>
                <a:latin typeface="Calibri"/>
              </a:rPr>
              <a:t>75% der Charterer</a:t>
            </a:r>
            <a:r>
              <a:rPr lang="de-DE" sz="1400" kern="0" dirty="0">
                <a:solidFill>
                  <a:prstClr val="black"/>
                </a:solidFill>
                <a:latin typeface="Calibri"/>
              </a:rPr>
              <a:t>, die den Plotter als primäres Navigationsmedium nutzen, </a:t>
            </a:r>
            <a:r>
              <a:rPr lang="de-DE" sz="1400" b="1" kern="0" dirty="0">
                <a:solidFill>
                  <a:prstClr val="black"/>
                </a:solidFill>
                <a:latin typeface="Calibri"/>
              </a:rPr>
              <a:t>machen keine Eintragungen in ihn</a:t>
            </a:r>
            <a:r>
              <a:rPr lang="de-DE" sz="1400" kern="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938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13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sp>
        <p:nvSpPr>
          <p:cNvPr id="21" name="Rechteck 20"/>
          <p:cNvSpPr/>
          <p:nvPr/>
        </p:nvSpPr>
        <p:spPr>
          <a:xfrm>
            <a:off x="167258" y="1498600"/>
            <a:ext cx="5556870" cy="583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latin typeface="Calibri" panose="020F0502020204030204" pitchFamily="34" charset="0"/>
              </a:rPr>
              <a:t>Welche </a:t>
            </a: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</a:rPr>
              <a:t>Ausrichtung</a:t>
            </a:r>
            <a:r>
              <a:rPr lang="de-DE" sz="1400" dirty="0">
                <a:latin typeface="Calibri" panose="020F0502020204030204" pitchFamily="34" charset="0"/>
              </a:rPr>
              <a:t> hatte auf der heutigen Reise Ihre </a:t>
            </a:r>
            <a:r>
              <a:rPr lang="de-DE" sz="1400" dirty="0" smtClean="0">
                <a:latin typeface="Calibri" panose="020F0502020204030204" pitchFamily="34" charset="0"/>
              </a:rPr>
              <a:t>digitale Seekarte</a:t>
            </a:r>
            <a:r>
              <a:rPr lang="de-DE" sz="1400" dirty="0">
                <a:latin typeface="Calibri" panose="020F0502020204030204" pitchFamily="34" charset="0"/>
              </a:rPr>
              <a:t>, und wie wurde Ihre </a:t>
            </a: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</a:rPr>
              <a:t>Schiffsbewegung </a:t>
            </a:r>
            <a:r>
              <a:rPr lang="de-DE" sz="1400" dirty="0" smtClean="0">
                <a:latin typeface="Calibri" panose="020F0502020204030204" pitchFamily="34" charset="0"/>
              </a:rPr>
              <a:t>angezeigt ?</a:t>
            </a:r>
            <a:endParaRPr lang="de-DE" sz="1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502767" y="4634469"/>
            <a:ext cx="641522" cy="276999"/>
          </a:xfrm>
          <a:prstGeom prst="rect">
            <a:avLst/>
          </a:prstGeom>
          <a:noFill/>
          <a:ln>
            <a:solidFill>
              <a:sysClr val="windowText" lastClr="000000">
                <a:lumMod val="65000"/>
                <a:lumOff val="35000"/>
              </a:sys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N = 78</a:t>
            </a:r>
            <a:endParaRPr lang="de-DE" dirty="0"/>
          </a:p>
        </p:txBody>
      </p:sp>
      <p:graphicFrame>
        <p:nvGraphicFramePr>
          <p:cNvPr id="12" name="Diagram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363843"/>
              </p:ext>
            </p:extLst>
          </p:nvPr>
        </p:nvGraphicFramePr>
        <p:xfrm>
          <a:off x="1403648" y="2564904"/>
          <a:ext cx="6743860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45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de-DE" alt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graphicFrame>
        <p:nvGraphicFramePr>
          <p:cNvPr id="17" name="Diagramm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4727451"/>
              </p:ext>
            </p:extLst>
          </p:nvPr>
        </p:nvGraphicFramePr>
        <p:xfrm>
          <a:off x="0" y="2733958"/>
          <a:ext cx="4286695" cy="3575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Diagramm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601529"/>
              </p:ext>
            </p:extLst>
          </p:nvPr>
        </p:nvGraphicFramePr>
        <p:xfrm>
          <a:off x="3995937" y="2564905"/>
          <a:ext cx="5123160" cy="3653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60950" y="1484784"/>
            <a:ext cx="5779202" cy="583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Schildern Sie bitte ein bis zwei Situationen, in denen der Kartenplotter oder andere digitale Medien </a:t>
            </a: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problematisch oder gefährlich</a:t>
            </a: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für Sie </a:t>
            </a: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waren!</a:t>
            </a:r>
          </a:p>
        </p:txBody>
      </p:sp>
    </p:spTree>
    <p:extLst>
      <p:ext uri="{BB962C8B-B14F-4D97-AF65-F5344CB8AC3E}">
        <p14:creationId xmlns:p14="http://schemas.microsoft.com/office/powerpoint/2010/main" val="345481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15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8502478" y="5939989"/>
            <a:ext cx="641521" cy="276999"/>
          </a:xfrm>
          <a:prstGeom prst="rect">
            <a:avLst/>
          </a:prstGeom>
          <a:noFill/>
          <a:ln>
            <a:solidFill>
              <a:sysClr val="windowText" lastClr="000000">
                <a:lumMod val="65000"/>
                <a:lumOff val="35000"/>
              </a:sys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N = 88</a:t>
            </a:r>
            <a:endParaRPr lang="de-DE" dirty="0"/>
          </a:p>
        </p:txBody>
      </p:sp>
      <p:graphicFrame>
        <p:nvGraphicFramePr>
          <p:cNvPr id="12" name="Diagram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738714"/>
              </p:ext>
            </p:extLst>
          </p:nvPr>
        </p:nvGraphicFramePr>
        <p:xfrm>
          <a:off x="1447802" y="1953485"/>
          <a:ext cx="6248399" cy="442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Rechteck 15"/>
          <p:cNvSpPr/>
          <p:nvPr/>
        </p:nvSpPr>
        <p:spPr>
          <a:xfrm>
            <a:off x="381000" y="1675256"/>
            <a:ext cx="815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prstClr val="black"/>
                </a:solidFill>
                <a:latin typeface="Calibri"/>
              </a:rPr>
              <a:t>Abschließend interessieren wir uns für 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Ihre</a:t>
            </a:r>
            <a:br>
              <a:rPr lang="de-DE" sz="1400" dirty="0" smtClean="0">
                <a:solidFill>
                  <a:prstClr val="black"/>
                </a:solidFill>
                <a:latin typeface="Calibri"/>
              </a:rPr>
            </a:br>
            <a:r>
              <a:rPr lang="de-DE" sz="1400" b="1" dirty="0" smtClean="0">
                <a:solidFill>
                  <a:srgbClr val="C00000"/>
                </a:solidFill>
                <a:latin typeface="Calibri"/>
              </a:rPr>
              <a:t>persönliche </a:t>
            </a:r>
            <a:r>
              <a:rPr lang="de-DE" sz="1400" b="1" dirty="0">
                <a:solidFill>
                  <a:srgbClr val="C00000"/>
                </a:solidFill>
                <a:latin typeface="Calibri"/>
              </a:rPr>
              <a:t>Meinung 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zur Medienentwicklung im Segelsport!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7849352" y="3429000"/>
            <a:ext cx="685049" cy="2336800"/>
            <a:chOff x="7849351" y="2571750"/>
            <a:chExt cx="685049" cy="1752600"/>
          </a:xfrm>
        </p:grpSpPr>
        <p:sp>
          <p:nvSpPr>
            <p:cNvPr id="18" name="Nach links gekrümmter Pfeil 17"/>
            <p:cNvSpPr/>
            <p:nvPr/>
          </p:nvSpPr>
          <p:spPr>
            <a:xfrm>
              <a:off x="7849351" y="2571750"/>
              <a:ext cx="685049" cy="1752600"/>
            </a:xfrm>
            <a:prstGeom prst="curvedLef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7849351" y="3124884"/>
              <a:ext cx="442749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600" b="1" dirty="0" smtClean="0">
                  <a:solidFill>
                    <a:srgbClr val="C00000"/>
                  </a:solidFill>
                  <a:latin typeface="Century Gothic" pitchFamily="34" charset="0"/>
                </a:rPr>
                <a:t>?</a:t>
              </a:r>
              <a:endParaRPr lang="de-DE" sz="3600" b="1" dirty="0">
                <a:solidFill>
                  <a:srgbClr val="C00000"/>
                </a:solidFill>
                <a:latin typeface="Century Gothic" pitchFamily="34" charset="0"/>
              </a:endParaRPr>
            </a:p>
          </p:txBody>
        </p:sp>
      </p:grpSp>
      <p:sp>
        <p:nvSpPr>
          <p:cNvPr id="2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061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 bwMode="auto">
          <a:xfrm>
            <a:off x="1403648" y="1528566"/>
            <a:ext cx="7056784" cy="667831"/>
          </a:xfrm>
          <a:prstGeom prst="rect">
            <a:avLst/>
          </a:prstGeom>
          <a:solidFill>
            <a:srgbClr val="0070C0">
              <a:alpha val="20000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543123" y="575803"/>
            <a:ext cx="44609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Forschungsprojekt</a:t>
            </a:r>
            <a:r>
              <a:rPr lang="de-DE" altLang="de-DE" sz="1800" kern="0" cap="small" dirty="0" smtClean="0"/>
              <a:t> </a:t>
            </a:r>
            <a:r>
              <a:rPr lang="de-DE" altLang="de-DE" sz="1800" kern="0" cap="small" dirty="0" err="1" smtClean="0"/>
              <a:t>ANeMoS</a:t>
            </a:r>
            <a:r>
              <a:rPr lang="de-DE" altLang="de-DE" sz="1800" kern="0" dirty="0" smtClean="0"/>
              <a:t/>
            </a:r>
            <a:br>
              <a:rPr lang="de-DE" altLang="de-DE" sz="1800" kern="0" dirty="0" smtClean="0"/>
            </a:b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nalyzing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Impact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edia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ailboats</a:t>
            </a:r>
            <a:endParaRPr lang="de-DE" alt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790" y="373935"/>
            <a:ext cx="68397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kern="0" cap="small" dirty="0" smtClean="0">
                <a:solidFill>
                  <a:srgbClr val="C50E1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Standardisierte Labor- und Feldexperimente</a:t>
            </a:r>
          </a:p>
          <a:p>
            <a:pPr algn="l"/>
            <a:r>
              <a:rPr lang="de-DE" sz="1800" kern="0" cap="small" dirty="0">
                <a:solidFill>
                  <a:srgbClr val="C50E1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r>
              <a:rPr lang="de-DE" sz="1800" kern="0" cap="small" dirty="0" smtClean="0">
                <a:solidFill>
                  <a:srgbClr val="C50E1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 der TU Berlin und auf See</a:t>
            </a:r>
            <a:endParaRPr lang="de-DE" sz="1800" cap="sm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16</a:t>
            </a:fld>
            <a:endParaRPr lang="de-DE" altLang="de-DE" b="1" dirty="0"/>
          </a:p>
        </p:txBody>
      </p:sp>
      <p:sp>
        <p:nvSpPr>
          <p:cNvPr id="17" name="Rechteck 16"/>
          <p:cNvSpPr/>
          <p:nvPr/>
        </p:nvSpPr>
        <p:spPr>
          <a:xfrm>
            <a:off x="1331640" y="5775105"/>
            <a:ext cx="3168352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C00000"/>
                </a:solidFill>
                <a:latin typeface="+mn-lt"/>
              </a:rPr>
              <a:t> Nutzungsempfehlungen</a:t>
            </a:r>
            <a:endParaRPr lang="de-DE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5589714" y="5777821"/>
            <a:ext cx="3446783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008000"/>
                </a:solidFill>
                <a:latin typeface="+mn-lt"/>
              </a:rPr>
              <a:t> Gestaltungsempfehlungen </a:t>
            </a:r>
            <a:endParaRPr lang="de-DE" sz="1800" dirty="0">
              <a:solidFill>
                <a:srgbClr val="008000"/>
              </a:solidFill>
              <a:latin typeface="+mn-lt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8670217" y="1340767"/>
            <a:ext cx="461665" cy="4536504"/>
            <a:chOff x="1175" y="1005574"/>
            <a:chExt cx="461665" cy="3402378"/>
          </a:xfrm>
        </p:grpSpPr>
        <p:sp>
          <p:nvSpPr>
            <p:cNvPr id="21" name="Textfeld 20"/>
            <p:cNvSpPr txBox="1"/>
            <p:nvPr/>
          </p:nvSpPr>
          <p:spPr>
            <a:xfrm rot="16200000">
              <a:off x="-418293" y="1525897"/>
              <a:ext cx="1317646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+mn-lt"/>
                </a:rPr>
                <a:t>Sommer 2015</a:t>
              </a:r>
              <a:endParaRPr lang="de-DE" dirty="0">
                <a:latin typeface="+mn-lt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 rot="16200000">
              <a:off x="-226103" y="2662825"/>
              <a:ext cx="918104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+mn-lt"/>
                </a:rPr>
                <a:t>Sommer 2016</a:t>
              </a:r>
              <a:endParaRPr lang="de-DE" dirty="0">
                <a:latin typeface="+mn-lt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 rot="16200000">
              <a:off x="-326053" y="3619059"/>
              <a:ext cx="1116121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+mn-lt"/>
                </a:rPr>
                <a:t>Winter 2015/16 </a:t>
              </a:r>
              <a:br>
                <a:rPr lang="de-DE" dirty="0" smtClean="0">
                  <a:latin typeface="+mn-lt"/>
                </a:rPr>
              </a:br>
              <a:r>
                <a:rPr lang="de-DE" dirty="0" smtClean="0">
                  <a:latin typeface="+mn-lt"/>
                </a:rPr>
                <a:t>und 2016/17</a:t>
              </a:r>
              <a:endParaRPr lang="de-DE" dirty="0">
                <a:latin typeface="+mn-lt"/>
              </a:endParaRPr>
            </a:p>
          </p:txBody>
        </p:sp>
      </p:grpSp>
      <p:cxnSp>
        <p:nvCxnSpPr>
          <p:cNvPr id="29" name="Gerade Verbindung 28"/>
          <p:cNvCxnSpPr/>
          <p:nvPr/>
        </p:nvCxnSpPr>
        <p:spPr bwMode="auto">
          <a:xfrm>
            <a:off x="7062804" y="2996952"/>
            <a:ext cx="0" cy="432048"/>
          </a:xfrm>
          <a:prstGeom prst="line">
            <a:avLst/>
          </a:prstGeom>
          <a:solidFill>
            <a:schemeClr val="tx2"/>
          </a:solidFill>
          <a:ln w="2540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feld 27"/>
          <p:cNvSpPr txBox="1"/>
          <p:nvPr/>
        </p:nvSpPr>
        <p:spPr>
          <a:xfrm>
            <a:off x="796" y="1661320"/>
            <a:ext cx="869149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i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Wie ?</a:t>
            </a:r>
            <a:endParaRPr lang="de-DE" sz="2400" b="1" i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24" name="Diagramm 23"/>
          <p:cNvGraphicFramePr/>
          <p:nvPr>
            <p:extLst>
              <p:ext uri="{D42A27DB-BD31-4B8C-83A1-F6EECF244321}">
                <p14:modId xmlns:p14="http://schemas.microsoft.com/office/powerpoint/2010/main" val="2456295207"/>
              </p:ext>
            </p:extLst>
          </p:nvPr>
        </p:nvGraphicFramePr>
        <p:xfrm>
          <a:off x="571360" y="1124744"/>
          <a:ext cx="7889072" cy="4369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Rechteck 17"/>
          <p:cNvSpPr/>
          <p:nvPr/>
        </p:nvSpPr>
        <p:spPr bwMode="auto">
          <a:xfrm>
            <a:off x="3091636" y="3308907"/>
            <a:ext cx="2412000" cy="2208326"/>
          </a:xfrm>
          <a:prstGeom prst="rect">
            <a:avLst/>
          </a:prstGeom>
          <a:solidFill>
            <a:srgbClr val="0070C0">
              <a:alpha val="20000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922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17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52400" y="1338581"/>
            <a:ext cx="6147792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Probanden 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12 Fahrtensegler aus dem deutschsprachigem Raum (11 Männer, 1 Frau)</a:t>
            </a:r>
            <a:endParaRPr lang="de-DE" sz="1400" dirty="0">
              <a:latin typeface="Calibri" panose="020F0502020204030204" pitchFamily="34" charset="0"/>
            </a:endParaRP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Alter 33 – 68 Jahre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Segeln seit 4 – 50 Jahren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Zurückgelegte Seemeilen: 500 – 30.000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Klassische Navigation: 0 – 40 Jahre;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aktuell aktive Nutzung: 8 </a:t>
            </a:r>
            <a:r>
              <a:rPr lang="de-DE" sz="1400" dirty="0" err="1" smtClean="0">
                <a:latin typeface="Calibri" panose="020F0502020204030204" pitchFamily="34" charset="0"/>
              </a:rPr>
              <a:t>Pbn</a:t>
            </a:r>
            <a:endParaRPr lang="de-DE" sz="1400" dirty="0" smtClean="0">
              <a:latin typeface="Calibri" panose="020F0502020204030204" pitchFamily="34" charset="0"/>
            </a:endParaRP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Digitale Navigation: 0 – 12 Jahre;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aktuell aktive Nutzung: 5 </a:t>
            </a:r>
            <a:r>
              <a:rPr lang="de-DE" sz="1400" dirty="0" err="1" smtClean="0">
                <a:latin typeface="Calibri" panose="020F0502020204030204" pitchFamily="34" charset="0"/>
              </a:rPr>
              <a:t>Pbn</a:t>
            </a:r>
            <a:endParaRPr lang="de-DE" sz="1400" dirty="0" smtClean="0">
              <a:latin typeface="Calibri" panose="020F0502020204030204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6372201" y="3861047"/>
            <a:ext cx="2729884" cy="2114995"/>
            <a:chOff x="6216973" y="2265027"/>
            <a:chExt cx="2593898" cy="2193056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6973" y="2265027"/>
              <a:ext cx="2593898" cy="1836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>
              <a:off x="6226081" y="4118327"/>
              <a:ext cx="2203956" cy="339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Segelyacht Juwel, Bavaria 46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6368651" y="1556792"/>
            <a:ext cx="2739853" cy="2016224"/>
            <a:chOff x="6845528" y="1225824"/>
            <a:chExt cx="2307600" cy="1698134"/>
          </a:xfrm>
        </p:grpSpPr>
        <p:sp>
          <p:nvSpPr>
            <p:cNvPr id="21" name="Textfeld 20"/>
            <p:cNvSpPr txBox="1"/>
            <p:nvPr/>
          </p:nvSpPr>
          <p:spPr>
            <a:xfrm>
              <a:off x="6860004" y="2646959"/>
              <a:ext cx="22656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Segelyacht Mary Read, </a:t>
              </a:r>
              <a:r>
                <a:rPr lang="de-DE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Hornet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32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5528" y="1225824"/>
              <a:ext cx="2307600" cy="142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75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18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52400" y="1338580"/>
            <a:ext cx="557172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Versuchsstrecken 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küstennahe Gewässer (immer Landsicht)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Länge 7 – 19 </a:t>
            </a:r>
            <a:r>
              <a:rPr lang="de-DE" sz="1400" dirty="0" err="1" smtClean="0">
                <a:latin typeface="Calibri" panose="020F0502020204030204" pitchFamily="34" charset="0"/>
              </a:rPr>
              <a:t>sm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endParaRPr lang="de-DE" sz="1400" dirty="0">
              <a:latin typeface="Calibri" panose="020F0502020204030204" pitchFamily="34" charset="0"/>
            </a:endParaRP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Wetter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Wind 1 – 21 </a:t>
            </a:r>
            <a:r>
              <a:rPr lang="de-DE" sz="1400" dirty="0" err="1" smtClean="0">
                <a:latin typeface="Calibri" panose="020F0502020204030204" pitchFamily="34" charset="0"/>
              </a:rPr>
              <a:t>kn</a:t>
            </a:r>
            <a:r>
              <a:rPr lang="de-DE" sz="1400" dirty="0" smtClean="0">
                <a:latin typeface="Calibri" panose="020F0502020204030204" pitchFamily="34" charset="0"/>
              </a:rPr>
              <a:t> (1 – 5 </a:t>
            </a:r>
            <a:r>
              <a:rPr lang="de-DE" sz="1400" dirty="0" err="1" smtClean="0">
                <a:latin typeface="Calibri" panose="020F0502020204030204" pitchFamily="34" charset="0"/>
              </a:rPr>
              <a:t>Bft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Bedeckung 0 – 100%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Temperatur 18 – 29° C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Unter Segel: 7/12, unter Motor 5/12 Strecken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Inhaltsplatzhalter 7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298831" y="1484785"/>
            <a:ext cx="4837199" cy="482453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81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19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52400" y="1779344"/>
            <a:ext cx="4059560" cy="337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Ablauf </a:t>
            </a: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besteht aus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Skipper(in), 2 Studenten, 2 Probanden (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fährt 3 Tage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Tag 1: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1 navigiert klassisch,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2 digital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Tag 2: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1 navigiert digital,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2 klassisch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(Tag 3: Segeln mit Blickmessung)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Datenerhebung an Tag 1 und 2: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Unterwegs 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zweimal: Situationsbewusstsein </a:t>
            </a:r>
            <a:r>
              <a:rPr lang="de-DE" sz="1400" dirty="0" smtClean="0">
                <a:latin typeface="Calibri" panose="020F0502020204030204" pitchFamily="34" charset="0"/>
              </a:rPr>
              <a:t/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(unerwartet, 11 Fragen)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Am Ende: „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kognitive Karte</a:t>
            </a:r>
            <a:r>
              <a:rPr lang="de-DE" sz="1400" dirty="0" smtClean="0">
                <a:latin typeface="Calibri" panose="020F0502020204030204" pitchFamily="34" charset="0"/>
              </a:rPr>
              <a:t>“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(Freihandzeichnung, 5 Stichpunkte)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Strukturiertes Interview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2" descr="C:\Users\gisela.mueller-plath\Documents\ANeMoS\hanseboot 2017\Vortrag hanseboot\Screenshot 2017-10-28 21.22.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375" y="1772816"/>
            <a:ext cx="505062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43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2</a:t>
            </a:fld>
            <a:endParaRPr lang="de-DE" altLang="de-DE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15294" y="1623180"/>
            <a:ext cx="129400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i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Warum ?</a:t>
            </a:r>
            <a:endParaRPr lang="de-DE" sz="2400" b="1" i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39751" y="559987"/>
            <a:ext cx="83527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Navigation auf See mit klassischen und digitalen Medien –</a:t>
            </a:r>
            <a:b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800" kern="0" cap="small" dirty="0" smtClean="0">
                <a:solidFill>
                  <a:srgbClr val="C50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 Forschungsprojekt</a:t>
            </a:r>
            <a:endParaRPr lang="de-DE" altLang="de-DE" sz="1800" kern="0" cap="sm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1619672" y="1412776"/>
            <a:ext cx="6162675" cy="1562622"/>
            <a:chOff x="1619672" y="1044268"/>
            <a:chExt cx="6162675" cy="1562622"/>
          </a:xfrm>
        </p:grpSpPr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254340"/>
              <a:ext cx="6162675" cy="135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>
              <a:off x="5408665" y="1044268"/>
              <a:ext cx="1325492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+mn-lt"/>
                </a:rPr>
                <a:t>Yacht 9 / 2009</a:t>
              </a:r>
              <a:endParaRPr lang="de-DE" sz="1400" dirty="0">
                <a:latin typeface="+mn-lt"/>
              </a:endParaRPr>
            </a:p>
          </p:txBody>
        </p:sp>
      </p:grp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938">
            <a:off x="3006281" y="3089879"/>
            <a:ext cx="4589918" cy="304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655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3420747" y="3646764"/>
            <a:ext cx="5747169" cy="2662556"/>
            <a:chOff x="3420747" y="3646764"/>
            <a:chExt cx="5747169" cy="2662556"/>
          </a:xfrm>
        </p:grpSpPr>
        <p:grpSp>
          <p:nvGrpSpPr>
            <p:cNvPr id="7" name="Gruppieren 6"/>
            <p:cNvGrpSpPr/>
            <p:nvPr/>
          </p:nvGrpSpPr>
          <p:grpSpPr>
            <a:xfrm>
              <a:off x="4286695" y="3646764"/>
              <a:ext cx="4881221" cy="2662556"/>
              <a:chOff x="4286695" y="3646764"/>
              <a:chExt cx="4881221" cy="2662556"/>
            </a:xfrm>
          </p:grpSpPr>
          <p:pic>
            <p:nvPicPr>
              <p:cNvPr id="24" name="Picture 8" descr="Raymarine eS75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6695" y="4297815"/>
                <a:ext cx="1795481" cy="17954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" name="Gruppieren 20"/>
              <p:cNvGrpSpPr/>
              <p:nvPr/>
            </p:nvGrpSpPr>
            <p:grpSpPr>
              <a:xfrm>
                <a:off x="6101821" y="3646764"/>
                <a:ext cx="3066095" cy="2662556"/>
                <a:chOff x="6076317" y="2067694"/>
                <a:chExt cx="3066095" cy="2662556"/>
              </a:xfrm>
            </p:grpSpPr>
            <p:pic>
              <p:nvPicPr>
                <p:cNvPr id="22" name="Picture 5" descr="C:\Users\gisela.mueller-plath\Dropbox\Anemos\hanseboot 2017\Fotos\Routenplanung digital2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76317" y="2516250"/>
                  <a:ext cx="3056575" cy="2214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Textfeld 22"/>
                <p:cNvSpPr txBox="1"/>
                <p:nvPr/>
              </p:nvSpPr>
              <p:spPr>
                <a:xfrm>
                  <a:off x="8007166" y="2067694"/>
                  <a:ext cx="1135246" cy="461665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Routenplanung</a:t>
                  </a:r>
                </a:p>
                <a:p>
                  <a:pPr algn="r"/>
                  <a:r>
                    <a:rPr lang="de-DE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digital</a:t>
                  </a:r>
                  <a:endParaRPr lang="de-DE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0" name="Textfeld 9"/>
            <p:cNvSpPr txBox="1"/>
            <p:nvPr/>
          </p:nvSpPr>
          <p:spPr>
            <a:xfrm>
              <a:off x="3420747" y="5949280"/>
              <a:ext cx="2663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Multifunktionsplotter eS75 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de-DE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Raymarine</a:t>
              </a:r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20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52400" y="1792083"/>
            <a:ext cx="4059560" cy="337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Ablauf </a:t>
            </a: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besteht aus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Skipper(in), 2 Studenten, 2 Probanden (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fährt 3 Tage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Tag 1: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Pb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1 navigiert klassisch,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Pb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2 digital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Tag 2: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Pb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1 navigiert digital,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Pb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2 klassisch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(Tag 3: Segeln mit Blickmessung)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Datenerhebung an Tag 1 und 2: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Unterwegs zweimal: Situationsbewusstsein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(unerwartet, 11 Fragen)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Am Ende: „kognitive Karte“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(Freihandzeichnung, 5 Stichpunkte)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Strukturiertes Interview</a:t>
            </a:r>
            <a:endParaRPr lang="de-DE" sz="1400" dirty="0">
              <a:latin typeface="Calibri" panose="020F0502020204030204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4147733" y="1793859"/>
            <a:ext cx="4139178" cy="2675911"/>
            <a:chOff x="4122333" y="1556792"/>
            <a:chExt cx="4139178" cy="2675911"/>
          </a:xfrm>
        </p:grpSpPr>
        <p:grpSp>
          <p:nvGrpSpPr>
            <p:cNvPr id="18" name="Gruppieren 17"/>
            <p:cNvGrpSpPr/>
            <p:nvPr/>
          </p:nvGrpSpPr>
          <p:grpSpPr>
            <a:xfrm>
              <a:off x="4122333" y="1556792"/>
              <a:ext cx="2952328" cy="2675911"/>
              <a:chOff x="4427984" y="1099602"/>
              <a:chExt cx="2952328" cy="2675911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984" y="1099602"/>
                <a:ext cx="2952328" cy="2214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feld 19"/>
              <p:cNvSpPr txBox="1"/>
              <p:nvPr/>
            </p:nvSpPr>
            <p:spPr>
              <a:xfrm>
                <a:off x="4427984" y="3313848"/>
                <a:ext cx="1170513" cy="46166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Routenplanung </a:t>
                </a:r>
              </a:p>
              <a:p>
                <a:pPr algn="l"/>
                <a:r>
                  <a:rPr lang="de-DE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klassisch</a:t>
                </a:r>
                <a:endParaRPr lang="de-DE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feld 8"/>
            <p:cNvSpPr txBox="1"/>
            <p:nvPr/>
          </p:nvSpPr>
          <p:spPr>
            <a:xfrm>
              <a:off x="7092280" y="1556792"/>
              <a:ext cx="116923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Seekarte</a:t>
              </a:r>
            </a:p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 Kursdreiecke</a:t>
              </a:r>
            </a:p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Zirkel</a:t>
              </a:r>
            </a:p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Bleistift</a:t>
              </a:r>
            </a:p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Radiergummi</a:t>
              </a:r>
            </a:p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Blatt Papier</a:t>
              </a:r>
            </a:p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Taschenrechner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3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21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152400" y="1772816"/>
            <a:ext cx="4059560" cy="337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Ablauf </a:t>
            </a: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besteht aus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Skipper(in), 2 Studenten, 2 Probanden (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fährt 3 Tage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Tag 1: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Pb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1 navigiert klassisch,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Pb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2 digital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Tag 2: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Pb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1 navigiert digital,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Pb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2 klassisch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(Tag 3: Segeln mit Blickmessung)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Datenerhebung an Tag 1 und 2: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Unterwegs zweimal: Situationsbewusstsein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(unerwartet, 11 Fragen)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Am Ende: „kognitive Karte“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(Freihandzeichnung, 5 Stichpunkte)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Strukturiertes Interview</a:t>
            </a:r>
            <a:endParaRPr lang="de-DE" sz="1400" dirty="0">
              <a:latin typeface="Calibri" panose="020F050202020403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3891860" y="1863072"/>
            <a:ext cx="3694696" cy="2214000"/>
            <a:chOff x="4374224" y="1149838"/>
            <a:chExt cx="3694696" cy="221400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4" r="16626"/>
            <a:stretch/>
          </p:blipFill>
          <p:spPr bwMode="auto">
            <a:xfrm>
              <a:off x="6625320" y="1149838"/>
              <a:ext cx="1443600" cy="1216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4" name="Gruppieren 23"/>
            <p:cNvGrpSpPr/>
            <p:nvPr/>
          </p:nvGrpSpPr>
          <p:grpSpPr>
            <a:xfrm>
              <a:off x="4374224" y="1149838"/>
              <a:ext cx="3135825" cy="2214000"/>
              <a:chOff x="4374224" y="1149838"/>
              <a:chExt cx="3135825" cy="2214000"/>
            </a:xfrm>
          </p:grpSpPr>
          <p:pic>
            <p:nvPicPr>
              <p:cNvPr id="25" name="Picture 2" descr="C:\Users\gisela.mueller-plath\Dropbox\Anemos\hanseboot 2017\Fotos\Navigation klassisch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4224" y="1149838"/>
                <a:ext cx="2214000" cy="2214000"/>
              </a:xfrm>
              <a:prstGeom prst="rect">
                <a:avLst/>
              </a:prstGeom>
              <a:noFill/>
              <a:scene3d>
                <a:camera prst="orthographicFront">
                  <a:rot lat="0" lon="0" rev="162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feld 26"/>
              <p:cNvSpPr txBox="1"/>
              <p:nvPr/>
            </p:nvSpPr>
            <p:spPr>
              <a:xfrm>
                <a:off x="6625320" y="2372510"/>
                <a:ext cx="884729" cy="46166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Navigation </a:t>
                </a:r>
              </a:p>
              <a:p>
                <a:r>
                  <a:rPr lang="de-DE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klassisch</a:t>
                </a:r>
                <a:endParaRPr lang="de-DE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8" name="Gruppieren 27"/>
          <p:cNvGrpSpPr/>
          <p:nvPr/>
        </p:nvGrpSpPr>
        <p:grpSpPr>
          <a:xfrm>
            <a:off x="6131103" y="3619167"/>
            <a:ext cx="2952000" cy="2683285"/>
            <a:chOff x="6192000" y="2048705"/>
            <a:chExt cx="2952000" cy="2683285"/>
          </a:xfrm>
        </p:grpSpPr>
        <p:pic>
          <p:nvPicPr>
            <p:cNvPr id="29" name="Picture 4" descr="C:\Users\gisela.mueller-plath\Dropbox\Anemos\hanseboot 2017\Fotos\Navigation digital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000" y="2517990"/>
              <a:ext cx="2952000" cy="22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feld 29"/>
            <p:cNvSpPr txBox="1"/>
            <p:nvPr/>
          </p:nvSpPr>
          <p:spPr>
            <a:xfrm>
              <a:off x="8191776" y="2048705"/>
              <a:ext cx="950837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Navigation </a:t>
              </a:r>
            </a:p>
            <a:p>
              <a:pPr algn="r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digital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66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22" y="348765"/>
            <a:ext cx="137775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22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52400" y="1792083"/>
            <a:ext cx="4059560" cy="337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Ablauf </a:t>
            </a: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besteht aus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Skipper(in), 2 Studenten, 2 Probanden (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fährt 3 Tage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Tag 1: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1 navigiert klassisch,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2 digital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Tag 2: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1 navigiert digital,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2 klassisch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(Tag 3: Segeln mit Blickmessung)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Datenerhebung an Tag 1 und 2: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Unterwegs zweimal: Situationsbewusstsein </a:t>
            </a:r>
            <a:b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(unerwartet, 11 Fragen)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Am Ende: „kognitive Karte“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(Freihandzeichnung, 5 Stichpunkte)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Strukturiertes Interview</a:t>
            </a:r>
            <a:endParaRPr lang="de-DE" sz="1400" dirty="0">
              <a:latin typeface="Calibri" panose="020F05020202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69" y="2464074"/>
            <a:ext cx="4568831" cy="256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980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22" y="348765"/>
            <a:ext cx="137775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23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52400" y="1792083"/>
            <a:ext cx="4059560" cy="337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Ablauf </a:t>
            </a: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besteht aus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Skipper(in), 2 Studenten, 2 Probanden (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fährt 3 Tage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Tag 1: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1 navigiert klassisch,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2 digital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Tag 2: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1 navigiert digital,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2 klassisch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(Tag 3: Segeln mit Blickmessung)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Datenerhebung an Tag 1 und 2: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Unterwegs zweimal: Situationsbewusstsein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(unerwartet, 11 Fragen)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Am Ende: „kognitive Karte“ </a:t>
            </a:r>
            <a:b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(Freihandzeichnung, 5 Stichpunkte)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Strukturiertes Interview</a:t>
            </a:r>
            <a:endParaRPr lang="de-DE" sz="1400" dirty="0">
              <a:latin typeface="Calibri" panose="020F0502020204030204" pitchFamily="34" charset="0"/>
            </a:endParaRPr>
          </a:p>
        </p:txBody>
      </p:sp>
      <p:pic>
        <p:nvPicPr>
          <p:cNvPr id="20" name="Picture 2" descr="C:\Users\gisela.mueller-plath\Dropbox\Anemos\hanseboot 2017\Fotos\Kognitive Kar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751" y="2945892"/>
            <a:ext cx="2948400" cy="2211300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uppieren 21"/>
          <p:cNvGrpSpPr/>
          <p:nvPr/>
        </p:nvGrpSpPr>
        <p:grpSpPr>
          <a:xfrm>
            <a:off x="5106691" y="1675424"/>
            <a:ext cx="1754922" cy="1748959"/>
            <a:chOff x="5058755" y="618760"/>
            <a:chExt cx="2004814" cy="2004814"/>
          </a:xfrm>
        </p:grpSpPr>
        <p:pic>
          <p:nvPicPr>
            <p:cNvPr id="23" name="Picture 7" descr="Bildergebnis für gedankenblas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755" y="618760"/>
              <a:ext cx="2004814" cy="2004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 descr="Bildergebnis für ein bie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01943">
              <a:off x="5577825" y="949484"/>
              <a:ext cx="1109813" cy="113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89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24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7388780" y="2056679"/>
            <a:ext cx="1752499" cy="319061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>
              <a:spcBef>
                <a:spcPts val="8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Zeichnen Sie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angrenzende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Küstenlinien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Starthafen, Zielhafen,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alternative Häfen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Flachwasser,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ggf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andere Gefahrenstellen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Seezeichen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geplante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Route,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gefahrene Strecke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52400" y="1547500"/>
            <a:ext cx="5355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Ergebnisse : 1. „Kognitive Karte“  (Überblickswissen)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256032" y="2327525"/>
            <a:ext cx="3214573" cy="2819472"/>
            <a:chOff x="256032" y="1563216"/>
            <a:chExt cx="3214573" cy="2819472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256032" y="1563216"/>
              <a:ext cx="3214573" cy="2819472"/>
              <a:chOff x="256032" y="1563216"/>
              <a:chExt cx="3214573" cy="2819472"/>
            </a:xfrm>
          </p:grpSpPr>
          <p:pic>
            <p:nvPicPr>
              <p:cNvPr id="31" name="Picture 2" descr="C:\Users\gisela.mueller-plath\Documents\ANeMoS\hanseboot 2017\Vortrag hanseboot\Screenshot 2017-10-28 21.22.50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20" r="-19120"/>
              <a:stretch/>
            </p:blipFill>
            <p:spPr bwMode="auto">
              <a:xfrm>
                <a:off x="256032" y="1563216"/>
                <a:ext cx="3214573" cy="25207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feld 31"/>
              <p:cNvSpPr txBox="1"/>
              <p:nvPr/>
            </p:nvSpPr>
            <p:spPr>
              <a:xfrm>
                <a:off x="265770" y="4074911"/>
                <a:ext cx="2578038" cy="30777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Beispiel: Lubmin - Lauterbach </a:t>
                </a:r>
                <a:endParaRPr lang="de-DE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feld 28"/>
            <p:cNvSpPr txBox="1"/>
            <p:nvPr/>
          </p:nvSpPr>
          <p:spPr>
            <a:xfrm>
              <a:off x="1899827" y="3507854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Lubmin</a:t>
              </a:r>
              <a:endParaRPr lang="de-DE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865942" y="1646679"/>
              <a:ext cx="897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Lauterbach</a:t>
              </a:r>
              <a:endParaRPr lang="de-DE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3122277" y="2334460"/>
            <a:ext cx="1732228" cy="2822732"/>
            <a:chOff x="3122277" y="1570151"/>
            <a:chExt cx="1732228" cy="2822732"/>
          </a:xfrm>
        </p:grpSpPr>
        <p:sp>
          <p:nvSpPr>
            <p:cNvPr id="34" name="Textfeld 33"/>
            <p:cNvSpPr txBox="1"/>
            <p:nvPr/>
          </p:nvSpPr>
          <p:spPr>
            <a:xfrm>
              <a:off x="3122277" y="4085106"/>
              <a:ext cx="1725000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Pb</a:t>
              </a: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3, klassisch</a:t>
              </a:r>
              <a:endParaRPr lang="de-DE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5" name="Picture 6" descr="C:\Users\gisela.mueller-plath\Documents\ANeMoS\hanseboot 2017\Vortrag hanseboot\VP3_K_1_ko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9505" y="1570151"/>
              <a:ext cx="1725000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uppieren 35"/>
          <p:cNvGrpSpPr/>
          <p:nvPr/>
        </p:nvGrpSpPr>
        <p:grpSpPr>
          <a:xfrm>
            <a:off x="5156531" y="2327687"/>
            <a:ext cx="1690413" cy="2825648"/>
            <a:chOff x="5156531" y="1563378"/>
            <a:chExt cx="1690413" cy="2825648"/>
          </a:xfrm>
        </p:grpSpPr>
        <p:sp>
          <p:nvSpPr>
            <p:cNvPr id="38" name="Textfeld 37"/>
            <p:cNvSpPr txBox="1"/>
            <p:nvPr/>
          </p:nvSpPr>
          <p:spPr>
            <a:xfrm>
              <a:off x="5156531" y="4081249"/>
              <a:ext cx="1681947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Pb</a:t>
              </a: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4, digital</a:t>
              </a:r>
              <a:endParaRPr lang="de-DE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0" name="Picture 7" descr="C:\Users\gisela.mueller-plath\Documents\ANeMoS\hanseboot 2017\Vortrag hanseboot\VP4_M_3_korr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997" y="1563378"/>
              <a:ext cx="1681947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995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25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3060967" y="2636912"/>
            <a:ext cx="4310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Dies gilt sowohl beim Vergleich der beiden Strecken einer Person als auch beim Vergleich der beiden Personen auf einer Strecke.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059832" y="3645024"/>
            <a:ext cx="4175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Welche 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Personen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entwickeln bei digitaler Navigation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besonders schlechte kognitive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Karten?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059833" y="2084851"/>
            <a:ext cx="4310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ie kognitive Karte ist 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nach digitaler Navigation signifikant schlechter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als nach klassischer Navigation.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059749" y="4653136"/>
            <a:ext cx="4175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Auf welchen 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Strecken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entwickeln sich bei digitaler Navigation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besonders schlechte kognitive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Karten? </a:t>
            </a:r>
          </a:p>
        </p:txBody>
      </p:sp>
      <p:sp>
        <p:nvSpPr>
          <p:cNvPr id="20" name="Rechteck 19"/>
          <p:cNvSpPr/>
          <p:nvPr/>
        </p:nvSpPr>
        <p:spPr>
          <a:xfrm>
            <a:off x="7388780" y="2056679"/>
            <a:ext cx="1752499" cy="319061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>
              <a:spcBef>
                <a:spcPts val="8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Zeichnen Sie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angrenzende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Küstenlinien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Starthafen, Zielhafen,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alternative Häfen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Flachwasser,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ggf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andere Gefahrenstellen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Seezeichen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geplante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Route,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gefahrene Strecke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108023" y="4077072"/>
            <a:ext cx="2400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Langjährige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Plotternutzer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142387" y="5085184"/>
            <a:ext cx="1738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Fahrt unter Segel</a:t>
            </a:r>
            <a:endParaRPr lang="de-DE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7" y="2204864"/>
            <a:ext cx="2778183" cy="317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eck 20"/>
          <p:cNvSpPr/>
          <p:nvPr/>
        </p:nvSpPr>
        <p:spPr>
          <a:xfrm>
            <a:off x="152400" y="1547500"/>
            <a:ext cx="5355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Ergebnisse : 1. „Kognitive Karte“  (Überblickswissen)</a:t>
            </a:r>
          </a:p>
        </p:txBody>
      </p:sp>
      <p:sp>
        <p:nvSpPr>
          <p:cNvPr id="2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53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  <p:bldP spid="19" grpId="0"/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>
            <a:off x="7388780" y="2056679"/>
            <a:ext cx="1752499" cy="31906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>
              <a:spcBef>
                <a:spcPts val="8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Zeichnen Sie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angrenzende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Küstenlinien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Starthafen, Zielhafen,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alternative Häfen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Flachwasser,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ggf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andere Gefahrenstellen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Seezeichen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geplante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Route,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gefahrene Strecke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7388780" y="2050983"/>
            <a:ext cx="1752499" cy="319061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>
              <a:spcBef>
                <a:spcPts val="8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Betroffen sind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angrenzende </a:t>
            </a: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Küstenlinien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Starthafen, Zielhafen, 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 Häfen</a:t>
            </a:r>
            <a:endParaRPr lang="de-DE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Flachwasser,</a:t>
            </a:r>
            <a:b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ggf</a:t>
            </a: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andere Gefahrenstellen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Seezeichen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geplante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Route,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gefahrene Strecke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26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059833" y="2084851"/>
            <a:ext cx="4310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ie kognitive Karte ist 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nach digitaler Navigation signifikant schlechter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als nach klassischer Navigation.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060967" y="2636912"/>
            <a:ext cx="4310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Dies gilt für alle realisierten Formen digitaler Navigation: 	Manuelles WP-Routing am Plotter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	Manuelles WP-Routing am iPad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	Autorouting am Plotter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3059833" y="3861048"/>
            <a:ext cx="4310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Welche Elemente der kognitiven Karte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sind nach digitaler Navigation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signifikant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schlechter?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152400" y="1547500"/>
            <a:ext cx="5355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Ergebnisse : 1. „Kognitive Karte“  (Überblickswissen)</a:t>
            </a: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7" y="2204864"/>
            <a:ext cx="2778183" cy="317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25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3" grpId="0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27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52400" y="1547500"/>
            <a:ext cx="7236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Ergebnisse : 2. „Situationsbewusstsein“ (Handlungswissen)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808655" y="2162529"/>
            <a:ext cx="3723785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Gehen Sie unter Deck und geben Sie unsere aktuelle Situation an: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Position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Fahrt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Kurs über Grund (COG)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Fahrt über Grund (SOG)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Windrichtung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scheinbarer Wind (AWA)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wahrer Wind (TWA)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Route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Starthafen: Richtung, Distanz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Zielhafen. Richtung, Distanz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nächste Kursänderung: 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Distanz, Richtung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256032" y="2553744"/>
            <a:ext cx="4171952" cy="3659180"/>
            <a:chOff x="256032" y="1563216"/>
            <a:chExt cx="3214573" cy="2819472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256032" y="1563216"/>
              <a:ext cx="3214573" cy="2819472"/>
              <a:chOff x="256032" y="1563216"/>
              <a:chExt cx="3214573" cy="2819472"/>
            </a:xfrm>
          </p:grpSpPr>
          <p:pic>
            <p:nvPicPr>
              <p:cNvPr id="25" name="Picture 2" descr="C:\Users\gisela.mueller-plath\Documents\ANeMoS\hanseboot 2017\Vortrag hanseboot\Screenshot 2017-10-28 21.22.50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20" r="-19120"/>
              <a:stretch/>
            </p:blipFill>
            <p:spPr bwMode="auto">
              <a:xfrm>
                <a:off x="256032" y="1563216"/>
                <a:ext cx="3214573" cy="25207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feld 25"/>
              <p:cNvSpPr txBox="1"/>
              <p:nvPr/>
            </p:nvSpPr>
            <p:spPr>
              <a:xfrm>
                <a:off x="265770" y="4074911"/>
                <a:ext cx="2578038" cy="30777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Beispiel: Lubmin - Lauterbach </a:t>
                </a:r>
                <a:endParaRPr lang="de-DE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Textfeld 22"/>
            <p:cNvSpPr txBox="1"/>
            <p:nvPr/>
          </p:nvSpPr>
          <p:spPr>
            <a:xfrm>
              <a:off x="1899827" y="3507854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Lubmin</a:t>
              </a:r>
              <a:endParaRPr lang="de-DE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865942" y="1646679"/>
              <a:ext cx="897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Lauterbach</a:t>
              </a:r>
              <a:endParaRPr lang="de-DE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63195" y="2153996"/>
            <a:ext cx="3216458" cy="2150644"/>
            <a:chOff x="-106890" y="1635504"/>
            <a:chExt cx="3216458" cy="1655846"/>
          </a:xfrm>
        </p:grpSpPr>
        <p:sp>
          <p:nvSpPr>
            <p:cNvPr id="30" name="Textfeld 29"/>
            <p:cNvSpPr txBox="1"/>
            <p:nvPr/>
          </p:nvSpPr>
          <p:spPr>
            <a:xfrm>
              <a:off x="-106890" y="1635504"/>
              <a:ext cx="32164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Pro Versuchsstrecke zwei Abfragepunkte. </a:t>
              </a:r>
              <a:endParaRPr lang="de-DE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Pfeil nach rechts 30"/>
            <p:cNvSpPr/>
            <p:nvPr/>
          </p:nvSpPr>
          <p:spPr bwMode="auto">
            <a:xfrm rot="19871253">
              <a:off x="1959114" y="3095135"/>
              <a:ext cx="317831" cy="196215"/>
            </a:xfrm>
            <a:prstGeom prst="rightArrow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Pfeil nach rechts 31"/>
            <p:cNvSpPr/>
            <p:nvPr/>
          </p:nvSpPr>
          <p:spPr bwMode="auto">
            <a:xfrm rot="19871253">
              <a:off x="1342424" y="2484132"/>
              <a:ext cx="317831" cy="196215"/>
            </a:xfrm>
            <a:prstGeom prst="rightArrow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8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780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28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79829" y="5822604"/>
            <a:ext cx="8708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weder beim Vergleich der Situationen einer Person noch beim Vergleich der beiden Personen in einer Situation.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79512" y="5569495"/>
            <a:ext cx="8856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Das Situationsbewusstsein ist 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 digitaler Navigation nicht signifikant besser oder schlechter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als bei klassischer</a:t>
            </a:r>
          </a:p>
        </p:txBody>
      </p:sp>
      <p:sp>
        <p:nvSpPr>
          <p:cNvPr id="16" name="Rechteck 15"/>
          <p:cNvSpPr/>
          <p:nvPr/>
        </p:nvSpPr>
        <p:spPr>
          <a:xfrm>
            <a:off x="152400" y="1547500"/>
            <a:ext cx="7236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Ergebnisse : 2. „Situationsbewusstsein“ (Handlungswissen)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261732" y="2276872"/>
            <a:ext cx="8513429" cy="3176885"/>
            <a:chOff x="281136" y="1489924"/>
            <a:chExt cx="7315200" cy="2738010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36" y="1789534"/>
              <a:ext cx="73152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feld 19"/>
            <p:cNvSpPr txBox="1"/>
            <p:nvPr/>
          </p:nvSpPr>
          <p:spPr>
            <a:xfrm>
              <a:off x="291891" y="1489924"/>
              <a:ext cx="7295978" cy="2652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Einheit: Person, Vergleich: Situationen</a:t>
              </a:r>
              <a:endParaRPr lang="de-DE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024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22" y="348765"/>
            <a:ext cx="137775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29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60492" y="3049712"/>
            <a:ext cx="3172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Welche Personen haben generell ein besseres Situationsbewusstsein?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755576" y="4922582"/>
            <a:ext cx="3426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Welche Personen haben digital ein besseres Situationsbewusstsein als klassisch? </a:t>
            </a:r>
          </a:p>
        </p:txBody>
      </p:sp>
      <p:sp>
        <p:nvSpPr>
          <p:cNvPr id="27" name="Rechteck 26"/>
          <p:cNvSpPr/>
          <p:nvPr/>
        </p:nvSpPr>
        <p:spPr>
          <a:xfrm>
            <a:off x="4876307" y="3689654"/>
            <a:ext cx="2029915" cy="5616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Kurze Gesamtstrecke</a:t>
            </a:r>
          </a:p>
          <a:p>
            <a:pPr marL="285750" lvl="0" indent="-285750" algn="l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Schönes </a:t>
            </a: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etter </a:t>
            </a:r>
            <a:endParaRPr lang="de-DE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842840" y="3049712"/>
            <a:ext cx="3617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welchen Situationen ist das Situationsbewusstsein generell besser? </a:t>
            </a:r>
          </a:p>
        </p:txBody>
      </p:sp>
      <p:sp>
        <p:nvSpPr>
          <p:cNvPr id="29" name="Rechteck 28"/>
          <p:cNvSpPr/>
          <p:nvPr/>
        </p:nvSpPr>
        <p:spPr>
          <a:xfrm>
            <a:off x="760494" y="3693512"/>
            <a:ext cx="3022302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viel Erfahrung auf See (Seemeilen)</a:t>
            </a:r>
          </a:p>
          <a:p>
            <a:pPr marL="285750" lvl="0" indent="-285750" algn="l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Regelmäßige Papierkartennutzung</a:t>
            </a:r>
          </a:p>
          <a:p>
            <a:pPr marL="285750" lvl="0" indent="-285750" algn="l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ktive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Plotternutzung</a:t>
            </a:r>
            <a:endParaRPr lang="de-DE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179512" y="2236948"/>
            <a:ext cx="8856984" cy="547736"/>
            <a:chOff x="179512" y="1383667"/>
            <a:chExt cx="8856984" cy="410804"/>
          </a:xfrm>
        </p:grpSpPr>
        <p:sp>
          <p:nvSpPr>
            <p:cNvPr id="31" name="Textfeld 30"/>
            <p:cNvSpPr txBox="1"/>
            <p:nvPr/>
          </p:nvSpPr>
          <p:spPr>
            <a:xfrm>
              <a:off x="179829" y="1563638"/>
              <a:ext cx="8708456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- weder beim Vergleich der Situationen einer Person noch beim Vergleich der beiden Personen in einer Situation.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179512" y="1383667"/>
              <a:ext cx="8856984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Das Situationsbewusstsein ist </a:t>
              </a:r>
              <a:r>
                <a:rPr lang="de-DE" sz="1400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bei digitaler Navigation nicht signifikant besser oder schlechter </a:t>
              </a: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als bei klassischer</a:t>
              </a:r>
            </a:p>
          </p:txBody>
        </p:sp>
      </p:grpSp>
      <p:sp>
        <p:nvSpPr>
          <p:cNvPr id="34" name="Rechteck 33"/>
          <p:cNvSpPr/>
          <p:nvPr/>
        </p:nvSpPr>
        <p:spPr>
          <a:xfrm>
            <a:off x="755577" y="5569355"/>
            <a:ext cx="2932726" cy="5616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Langjährige Papierkartennutzung</a:t>
            </a:r>
          </a:p>
          <a:p>
            <a:pPr marL="285750" lvl="0" indent="-285750" algn="l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Aktive Papierkartennutzung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4817602" y="4919166"/>
            <a:ext cx="3795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welchen Situationen hat man digital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ein besseres Situationsbewusstsein als klassisch? </a:t>
            </a:r>
          </a:p>
        </p:txBody>
      </p:sp>
      <p:sp>
        <p:nvSpPr>
          <p:cNvPr id="37" name="Rechteck 36"/>
          <p:cNvSpPr/>
          <p:nvPr/>
        </p:nvSpPr>
        <p:spPr>
          <a:xfrm>
            <a:off x="4817603" y="5565939"/>
            <a:ext cx="2783519" cy="5616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Schwacher Wind</a:t>
            </a:r>
          </a:p>
          <a:p>
            <a:pPr marL="285750" lvl="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Fahrt unter Motor (ohne Segel)</a:t>
            </a:r>
          </a:p>
        </p:txBody>
      </p:sp>
      <p:sp>
        <p:nvSpPr>
          <p:cNvPr id="20" name="Rechteck 19"/>
          <p:cNvSpPr/>
          <p:nvPr/>
        </p:nvSpPr>
        <p:spPr>
          <a:xfrm>
            <a:off x="152400" y="1547500"/>
            <a:ext cx="7236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Ergebnisse : 2. „Situationsbewusstsein“ (Handlungswissen)</a:t>
            </a:r>
          </a:p>
        </p:txBody>
      </p:sp>
      <p:sp>
        <p:nvSpPr>
          <p:cNvPr id="2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708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7" grpId="0"/>
      <p:bldP spid="28" grpId="0"/>
      <p:bldP spid="29" grpId="0"/>
      <p:bldP spid="34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3</a:t>
            </a:fld>
            <a:endParaRPr lang="de-DE" altLang="de-DE" b="1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9751" y="559987"/>
            <a:ext cx="83527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Navigation auf See mit klassischen und digitalen Medien –</a:t>
            </a:r>
            <a:b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800" kern="0" cap="small" dirty="0" smtClean="0">
                <a:solidFill>
                  <a:srgbClr val="C50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 Forschungsprojekt</a:t>
            </a:r>
            <a:endParaRPr lang="de-DE" altLang="de-DE" sz="1800" kern="0" cap="sm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5294" y="1628800"/>
            <a:ext cx="129400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i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Warum ?</a:t>
            </a:r>
            <a:endParaRPr lang="de-DE" sz="2400" b="1" i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1535063" y="1988840"/>
            <a:ext cx="7608937" cy="3471698"/>
            <a:chOff x="1535063" y="1044268"/>
            <a:chExt cx="7608937" cy="3471698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5063" y="1254993"/>
              <a:ext cx="7608937" cy="3260973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" name="Textfeld 17"/>
            <p:cNvSpPr txBox="1"/>
            <p:nvPr/>
          </p:nvSpPr>
          <p:spPr>
            <a:xfrm>
              <a:off x="4716016" y="1044268"/>
              <a:ext cx="2664296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+mn-lt"/>
                </a:rPr>
                <a:t>Kreuzer-Abteilung des DSV:</a:t>
              </a:r>
              <a:br>
                <a:rPr lang="de-DE" sz="1400" dirty="0" smtClean="0">
                  <a:latin typeface="+mn-lt"/>
                </a:rPr>
              </a:br>
              <a:r>
                <a:rPr lang="de-DE" sz="1400" dirty="0" smtClean="0">
                  <a:latin typeface="+mn-lt"/>
                </a:rPr>
                <a:t>Nautische Nachrichten 1 / 2015</a:t>
              </a:r>
              <a:endParaRPr lang="de-DE" sz="1400" dirty="0">
                <a:latin typeface="+mn-lt"/>
              </a:endParaRPr>
            </a:p>
          </p:txBody>
        </p:sp>
      </p:grpSp>
      <p:sp>
        <p:nvSpPr>
          <p:cNvPr id="1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64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22" y="348765"/>
            <a:ext cx="137775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Laborexperimente an der TU Berlin: Seesimulator „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Isefjord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“, Februar 2016 und Juni 2017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52400" y="1338580"/>
            <a:ext cx="7236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Fazit aus dem Feldexperiment auf See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24438" y="3691480"/>
            <a:ext cx="821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Digitale Navigation verbessert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Situationsbewusstsein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(Handlungswissen) nur bei den Sportschiffern, die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regelmäßig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und aktiv mit der Papierkarte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navigieren.    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58306" y="1892829"/>
            <a:ext cx="8001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Die </a:t>
            </a:r>
            <a:r>
              <a:rPr lang="de-DE" sz="1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kognitive Karte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ist nach digitaler Navigation signifikant schlechter als nach klassischer Navigation.     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Langjährige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Plotternutzer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entwickeln bei digitaler Navigation besonders schlechte kognitive Karten.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89354" y="5287071"/>
            <a:ext cx="7068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 </a:t>
            </a:r>
            <a:r>
              <a:rPr lang="de-DE" sz="1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Simulatorexperimente</a:t>
            </a:r>
            <a:r>
              <a:rPr lang="de-DE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Kontrolle von Störvariablen, gefahrlose Provokation von Effekten.</a:t>
            </a:r>
            <a:endParaRPr lang="de-DE" sz="1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 rot="20677355">
            <a:off x="2333424" y="2792362"/>
            <a:ext cx="1053172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de-DE" sz="1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Warum ?</a:t>
            </a:r>
            <a:endParaRPr lang="de-DE" sz="1800" b="1" dirty="0">
              <a:solidFill>
                <a:srgbClr val="0070C0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 rot="20677355">
            <a:off x="2369871" y="4548934"/>
            <a:ext cx="1053172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de-DE" sz="1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Warum ?</a:t>
            </a:r>
            <a:endParaRPr lang="de-DE" sz="1800" b="1" dirty="0">
              <a:solidFill>
                <a:srgbClr val="0070C0"/>
              </a:solidFill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7226695" y="6213310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" name="Gerade Verbindung 18"/>
          <p:cNvCxnSpPr/>
          <p:nvPr/>
        </p:nvCxnSpPr>
        <p:spPr bwMode="auto">
          <a:xfrm>
            <a:off x="0" y="6292933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31293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30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558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1" grpId="0"/>
      <p:bldP spid="7" grpId="0"/>
      <p:bldP spid="3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Laborexperimente an der TU Berlin: Seesimulator „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Isefjord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“, Februar 2016 und Juni 2017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56032" y="1508787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Seesimulator „</a:t>
            </a:r>
            <a:r>
              <a:rPr lang="de-DE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Isefjord</a:t>
            </a:r>
            <a:r>
              <a:rPr lang="de-DE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endParaRPr lang="de-DE" sz="1200" dirty="0" smtClean="0"/>
          </a:p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Programmierung: </a:t>
            </a:r>
          </a:p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Christian Müller, Richard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Gross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156176" y="2390398"/>
            <a:ext cx="2987824" cy="183127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1</a:t>
            </a:r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UV: Planung digital oder klassisch</a:t>
            </a: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AV: Ohne Medium:</a:t>
            </a:r>
          </a:p>
          <a:p>
            <a:pPr lvl="1"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Wegfindung</a:t>
            </a:r>
          </a:p>
          <a:p>
            <a:pPr lvl="1"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Situationsbewusstsein (Route)</a:t>
            </a:r>
          </a:p>
          <a:p>
            <a:pPr lvl="1"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Kognitive Karte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 = 20 („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“)</a:t>
            </a:r>
          </a:p>
        </p:txBody>
      </p:sp>
      <p:sp>
        <p:nvSpPr>
          <p:cNvPr id="13" name="Rechteck 12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 Verbindung 16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31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pic>
        <p:nvPicPr>
          <p:cNvPr id="15" name="Picture 3" descr="C:\Users\Gisela Müller-Plath\AppData\Local\Temp\java 2015-11-20 13-15-59-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" y="2458483"/>
            <a:ext cx="3180522" cy="1905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34" y="3513233"/>
            <a:ext cx="3138505" cy="27930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6156177" y="4406622"/>
            <a:ext cx="2987824" cy="183127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2</a:t>
            </a:r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UV: Wegfindung digital oder klassisch</a:t>
            </a: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AV: Mit und ohne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Medium:</a:t>
            </a:r>
          </a:p>
          <a:p>
            <a:pPr lvl="1" algn="l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Wegfindung</a:t>
            </a:r>
          </a:p>
          <a:p>
            <a:pPr lvl="1" algn="l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Situationsbewusstsein (Route)</a:t>
            </a:r>
          </a:p>
          <a:p>
            <a:pPr lvl="1" algn="l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Kognitive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Karte</a:t>
            </a: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 = 8 („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“)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828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23" y="4489"/>
            <a:ext cx="3174226" cy="26164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Laborexperimente an der TU Berlin: Seesimulator „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Isefjord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 Verbindung 16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32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84025" y="1804124"/>
            <a:ext cx="647620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1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Methode (N = 20)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247820" y="2906946"/>
            <a:ext cx="748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srgbClr val="345D7E"/>
                </a:solidFill>
                <a:latin typeface="Calibri" panose="020F0502020204030204" pitchFamily="34" charset="0"/>
              </a:rPr>
              <a:t>Route 1</a:t>
            </a:r>
            <a:endParaRPr lang="de-DE" sz="1400" dirty="0">
              <a:solidFill>
                <a:srgbClr val="345D7E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Textfeld 69"/>
          <p:cNvSpPr txBox="1"/>
          <p:nvPr/>
        </p:nvSpPr>
        <p:spPr>
          <a:xfrm>
            <a:off x="251520" y="3923755"/>
            <a:ext cx="748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srgbClr val="345D7E"/>
                </a:solidFill>
                <a:latin typeface="Calibri" panose="020F0502020204030204" pitchFamily="34" charset="0"/>
              </a:rPr>
              <a:t>Route 2</a:t>
            </a:r>
            <a:endParaRPr lang="de-DE" sz="1400" dirty="0">
              <a:solidFill>
                <a:srgbClr val="345D7E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253882" y="4927238"/>
            <a:ext cx="748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srgbClr val="345D7E"/>
                </a:solidFill>
                <a:latin typeface="Calibri" panose="020F0502020204030204" pitchFamily="34" charset="0"/>
              </a:rPr>
              <a:t>Route 3</a:t>
            </a:r>
            <a:endParaRPr lang="de-DE" sz="1400" dirty="0">
              <a:solidFill>
                <a:srgbClr val="345D7E"/>
              </a:solidFill>
              <a:latin typeface="Calibri" panose="020F0502020204030204" pitchFamily="34" charset="0"/>
            </a:endParaRPr>
          </a:p>
        </p:txBody>
      </p:sp>
      <p:sp>
        <p:nvSpPr>
          <p:cNvPr id="72" name="Textfeld 71"/>
          <p:cNvSpPr txBox="1"/>
          <p:nvPr/>
        </p:nvSpPr>
        <p:spPr>
          <a:xfrm>
            <a:off x="1033444" y="5708715"/>
            <a:ext cx="1624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UV</a:t>
            </a:r>
            <a:r>
              <a:rPr lang="de-D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Planungsmedium</a:t>
            </a:r>
            <a:endParaRPr lang="de-DE" sz="16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73" name="Textfeld 72"/>
          <p:cNvSpPr txBox="1"/>
          <p:nvPr/>
        </p:nvSpPr>
        <p:spPr>
          <a:xfrm>
            <a:off x="2862929" y="5710456"/>
            <a:ext cx="765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Weg_1</a:t>
            </a:r>
            <a:endParaRPr lang="de-DE" sz="16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6156176" y="5716335"/>
            <a:ext cx="806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  <a:latin typeface="Tw Cen MT"/>
              </a:rPr>
              <a:t>AV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  <a:latin typeface="Tw Cen MT"/>
              </a:rPr>
              <a:t>Weg_2</a:t>
            </a:r>
            <a:endParaRPr lang="de-DE" sz="1600" dirty="0">
              <a:solidFill>
                <a:srgbClr val="002060"/>
              </a:solidFill>
              <a:latin typeface="Tw Cen MT"/>
            </a:endParaRPr>
          </a:p>
        </p:txBody>
      </p:sp>
      <p:sp>
        <p:nvSpPr>
          <p:cNvPr id="75" name="Textfeld 74"/>
          <p:cNvSpPr txBox="1"/>
          <p:nvPr/>
        </p:nvSpPr>
        <p:spPr>
          <a:xfrm>
            <a:off x="4206221" y="5716335"/>
            <a:ext cx="961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  <a:latin typeface="Tw Cen MT"/>
              </a:rPr>
              <a:t>AV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err="1" smtClean="0">
                <a:solidFill>
                  <a:srgbClr val="002060"/>
                </a:solidFill>
                <a:latin typeface="Tw Cen MT"/>
              </a:rPr>
              <a:t>Sit.Aware</a:t>
            </a:r>
            <a:endParaRPr lang="de-DE" sz="1600" dirty="0">
              <a:solidFill>
                <a:srgbClr val="002060"/>
              </a:solidFill>
              <a:latin typeface="Tw Cen MT"/>
            </a:endParaRPr>
          </a:p>
        </p:txBody>
      </p:sp>
      <p:sp>
        <p:nvSpPr>
          <p:cNvPr id="76" name="Textfeld 75"/>
          <p:cNvSpPr txBox="1"/>
          <p:nvPr/>
        </p:nvSpPr>
        <p:spPr>
          <a:xfrm>
            <a:off x="7601895" y="5716335"/>
            <a:ext cx="910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  <a:latin typeface="Tw Cen MT"/>
              </a:rPr>
              <a:t>AV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err="1" smtClean="0">
                <a:solidFill>
                  <a:srgbClr val="002060"/>
                </a:solidFill>
                <a:latin typeface="Tw Cen MT"/>
              </a:rPr>
              <a:t>CogMap</a:t>
            </a:r>
            <a:endParaRPr lang="de-DE" sz="1600" dirty="0">
              <a:solidFill>
                <a:srgbClr val="002060"/>
              </a:solidFill>
              <a:latin typeface="Tw Cen MT"/>
            </a:endParaRPr>
          </a:p>
        </p:txBody>
      </p:sp>
      <p:grpSp>
        <p:nvGrpSpPr>
          <p:cNvPr id="77" name="Gruppieren 76"/>
          <p:cNvGrpSpPr/>
          <p:nvPr/>
        </p:nvGrpSpPr>
        <p:grpSpPr>
          <a:xfrm>
            <a:off x="1015064" y="2620948"/>
            <a:ext cx="7661392" cy="2822595"/>
            <a:chOff x="1015064" y="2141433"/>
            <a:chExt cx="7661392" cy="2822595"/>
          </a:xfrm>
        </p:grpSpPr>
        <p:grpSp>
          <p:nvGrpSpPr>
            <p:cNvPr id="78" name="Gruppieren 77"/>
            <p:cNvGrpSpPr/>
            <p:nvPr/>
          </p:nvGrpSpPr>
          <p:grpSpPr>
            <a:xfrm>
              <a:off x="1015064" y="2227724"/>
              <a:ext cx="7661392" cy="2736304"/>
              <a:chOff x="1015064" y="2227724"/>
              <a:chExt cx="7661392" cy="2736304"/>
            </a:xfrm>
          </p:grpSpPr>
          <p:graphicFrame>
            <p:nvGraphicFramePr>
              <p:cNvPr id="82" name="Diagramm 81"/>
              <p:cNvGraphicFramePr/>
              <p:nvPr>
                <p:extLst>
                  <p:ext uri="{D42A27DB-BD31-4B8C-83A1-F6EECF244321}">
                    <p14:modId xmlns:p14="http://schemas.microsoft.com/office/powerpoint/2010/main" val="1722111186"/>
                  </p:ext>
                </p:extLst>
              </p:nvPr>
            </p:nvGraphicFramePr>
            <p:xfrm>
              <a:off x="1015064" y="2227724"/>
              <a:ext cx="6135920" cy="273630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83" name="Gruppieren 82"/>
              <p:cNvGrpSpPr/>
              <p:nvPr/>
            </p:nvGrpSpPr>
            <p:grpSpPr>
              <a:xfrm>
                <a:off x="7150984" y="4557269"/>
                <a:ext cx="245850" cy="91440"/>
                <a:chOff x="4141276" y="2712067"/>
                <a:chExt cx="245850" cy="91440"/>
              </a:xfrm>
            </p:grpSpPr>
            <p:sp>
              <p:nvSpPr>
                <p:cNvPr id="87" name="Gerade Verbindung 3"/>
                <p:cNvSpPr/>
                <p:nvPr/>
              </p:nvSpPr>
              <p:spPr>
                <a:xfrm>
                  <a:off x="4141276" y="2712067"/>
                  <a:ext cx="245850" cy="9144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45720"/>
                      </a:moveTo>
                      <a:lnTo>
                        <a:pt x="140025" y="45720"/>
                      </a:lnTo>
                      <a:lnTo>
                        <a:pt x="140025" y="47910"/>
                      </a:lnTo>
                      <a:lnTo>
                        <a:pt x="245850" y="47910"/>
                      </a:lnTo>
                    </a:path>
                  </a:pathLst>
                </a:custGeom>
                <a:noFill/>
                <a:ln w="25400" cap="flat" cmpd="sng" algn="ctr">
                  <a:solidFill>
                    <a:srgbClr val="345D7E"/>
                  </a:solidFill>
                  <a:prstDash val="solid"/>
                  <a:tailEnd type="arrow" w="med" len="med"/>
                </a:ln>
                <a:effectLst/>
              </p:spPr>
            </p:sp>
            <p:sp>
              <p:nvSpPr>
                <p:cNvPr id="88" name="Gerade Verbindung 4"/>
                <p:cNvSpPr/>
                <p:nvPr/>
              </p:nvSpPr>
              <p:spPr>
                <a:xfrm>
                  <a:off x="4257289" y="2756410"/>
                  <a:ext cx="13822" cy="2753"/>
                </a:xfrm>
                <a:prstGeom prst="rect">
                  <a:avLst/>
                </a:prstGeom>
                <a:noFill/>
                <a:ln w="25400">
                  <a:solidFill>
                    <a:srgbClr val="345D7E"/>
                  </a:solidFill>
                  <a:tailEnd w="med" len="med"/>
                </a:ln>
                <a:effectLst/>
              </p:spPr>
              <p:txBody>
                <a:bodyPr spcFirstLastPara="0" vert="horz" wrap="square" lIns="12700" tIns="0" rIns="12700" bIns="0" numCol="1" spcCol="1270" anchor="ctr" anchorCtr="0">
                  <a:noAutofit/>
                </a:bodyPr>
                <a:lstStyle/>
                <a:p>
                  <a:pPr marL="0" marR="0" lvl="0" indent="0" defTabSz="2222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5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45D7E"/>
                    </a:solidFill>
                    <a:effectLst/>
                    <a:uLnTx/>
                    <a:uFillTx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84" name="Gruppieren 83"/>
              <p:cNvGrpSpPr/>
              <p:nvPr/>
            </p:nvGrpSpPr>
            <p:grpSpPr>
              <a:xfrm>
                <a:off x="7407351" y="4243860"/>
                <a:ext cx="1269105" cy="718258"/>
                <a:chOff x="4419526" y="2400848"/>
                <a:chExt cx="1269105" cy="718258"/>
              </a:xfrm>
              <a:solidFill>
                <a:srgbClr val="DD8047">
                  <a:lumMod val="40000"/>
                  <a:lumOff val="60000"/>
                </a:srgbClr>
              </a:solidFill>
            </p:grpSpPr>
            <p:sp>
              <p:nvSpPr>
                <p:cNvPr id="85" name="Rechteck 84"/>
                <p:cNvSpPr/>
                <p:nvPr/>
              </p:nvSpPr>
              <p:spPr>
                <a:xfrm>
                  <a:off x="4419526" y="2400848"/>
                  <a:ext cx="1197097" cy="718258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rgbClr val="345D7E"/>
                  </a:solidFill>
                  <a:prstDash val="solid"/>
                </a:ln>
                <a:effectLst/>
              </p:spPr>
            </p:sp>
            <p:sp>
              <p:nvSpPr>
                <p:cNvPr id="86" name="Rechteck 85"/>
                <p:cNvSpPr/>
                <p:nvPr/>
              </p:nvSpPr>
              <p:spPr>
                <a:xfrm>
                  <a:off x="4419526" y="2400848"/>
                  <a:ext cx="1269105" cy="718258"/>
                </a:xfrm>
                <a:prstGeom prst="rect">
                  <a:avLst/>
                </a:prstGeom>
                <a:grpFill/>
                <a:ln w="12700">
                  <a:solidFill>
                    <a:srgbClr val="345D7E"/>
                  </a:solidFill>
                </a:ln>
                <a:effectLst/>
              </p:spPr>
              <p:txBody>
                <a:bodyPr spcFirstLastPara="0" vert="horz" wrap="square" lIns="78232" tIns="78232" rIns="78232" bIns="78232" numCol="1" spcCol="1270" anchor="ctr" anchorCtr="0">
                  <a:noAutofit/>
                </a:bodyPr>
                <a:lstStyle/>
                <a:p>
                  <a:pPr marL="0" marR="0" lvl="0" indent="0" defTabSz="4889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45D7E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Überblickswissen/Kognitive Karte</a:t>
                  </a:r>
                </a:p>
                <a:p>
                  <a:pPr marL="0" marR="0" lvl="0" indent="0" defTabSz="4889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345D7E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CogMap</a:t>
                  </a:r>
                  <a:endParaRPr kumimoji="0" lang="de-DE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45D7E"/>
                    </a:solidFill>
                    <a:effectLst/>
                    <a:uLnTx/>
                    <a:uFillTx/>
                    <a:latin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79" name="Textfeld 78"/>
            <p:cNvSpPr txBox="1"/>
            <p:nvPr/>
          </p:nvSpPr>
          <p:spPr>
            <a:xfrm>
              <a:off x="5254571" y="2141433"/>
              <a:ext cx="7216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45D7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Tele-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45D7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portation</a:t>
              </a:r>
              <a:endPara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345D7E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5255989" y="4176529"/>
              <a:ext cx="7216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45D7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Tele-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45D7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portation</a:t>
              </a:r>
              <a:endPara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345D7E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5254571" y="3162513"/>
              <a:ext cx="7216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45D7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Tele-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45D7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portation</a:t>
              </a:r>
              <a:endPara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345D7E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</p:grpSp>
      <p:cxnSp>
        <p:nvCxnSpPr>
          <p:cNvPr id="89" name="Gerade Verbindung 88"/>
          <p:cNvCxnSpPr/>
          <p:nvPr/>
        </p:nvCxnSpPr>
        <p:spPr>
          <a:xfrm>
            <a:off x="2555776" y="2252331"/>
            <a:ext cx="0" cy="3456384"/>
          </a:xfrm>
          <a:prstGeom prst="line">
            <a:avLst/>
          </a:prstGeom>
          <a:noFill/>
          <a:ln w="12700" cap="flat" cmpd="sng" algn="ctr">
            <a:solidFill>
              <a:srgbClr val="345D7E"/>
            </a:solidFill>
            <a:prstDash val="solid"/>
          </a:ln>
          <a:effectLst/>
        </p:spPr>
      </p:cxnSp>
      <p:sp>
        <p:nvSpPr>
          <p:cNvPr id="90" name="Textfeld 89"/>
          <p:cNvSpPr txBox="1"/>
          <p:nvPr/>
        </p:nvSpPr>
        <p:spPr>
          <a:xfrm>
            <a:off x="2659683" y="5425479"/>
            <a:ext cx="1765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srgbClr val="345D7E"/>
                </a:solidFill>
                <a:latin typeface="Calibri" panose="020F0502020204030204" pitchFamily="34" charset="0"/>
              </a:rPr>
              <a:t>a</a:t>
            </a:r>
            <a:r>
              <a:rPr lang="de-DE" sz="1400" dirty="0" smtClean="0">
                <a:solidFill>
                  <a:srgbClr val="345D7E"/>
                </a:solidFill>
                <a:latin typeface="Calibri" panose="020F0502020204030204" pitchFamily="34" charset="0"/>
              </a:rPr>
              <a:t>b hier ohne Medium</a:t>
            </a:r>
            <a:endParaRPr lang="de-DE" sz="1400" dirty="0">
              <a:solidFill>
                <a:srgbClr val="345D7E"/>
              </a:solidFill>
              <a:latin typeface="Calibri" panose="020F0502020204030204" pitchFamily="34" charset="0"/>
            </a:endParaRPr>
          </a:p>
        </p:txBody>
      </p:sp>
      <p:cxnSp>
        <p:nvCxnSpPr>
          <p:cNvPr id="91" name="Gerade Verbindung mit Pfeil 90"/>
          <p:cNvCxnSpPr/>
          <p:nvPr/>
        </p:nvCxnSpPr>
        <p:spPr>
          <a:xfrm>
            <a:off x="2771800" y="5672641"/>
            <a:ext cx="5832648" cy="0"/>
          </a:xfrm>
          <a:prstGeom prst="straightConnector1">
            <a:avLst/>
          </a:prstGeom>
          <a:noFill/>
          <a:ln w="25400" cap="flat" cmpd="sng" algn="ctr">
            <a:solidFill>
              <a:srgbClr val="345D7E"/>
            </a:solidFill>
            <a:prstDash val="solid"/>
            <a:tailEnd type="arrow"/>
          </a:ln>
          <a:effectLst/>
        </p:spPr>
      </p:cxnSp>
      <p:sp>
        <p:nvSpPr>
          <p:cNvPr id="3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65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Laborexperimente an der TU Berlin: Seesimulator „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Isefjord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 Verbindung 16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33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3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179512" y="4437112"/>
            <a:ext cx="6476207" cy="323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sz="1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Mediationsanalysen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92232" y="4725144"/>
            <a:ext cx="8428636" cy="583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Die Planung am Tablet (Medium) beeinträchtigt </a:t>
            </a:r>
            <a:r>
              <a:rPr lang="de-DE" sz="1400" dirty="0">
                <a:latin typeface="Calibri" panose="020F0502020204030204" pitchFamily="34" charset="0"/>
              </a:rPr>
              <a:t>die </a:t>
            </a:r>
            <a:r>
              <a:rPr lang="de-DE" sz="1400" dirty="0" smtClean="0">
                <a:latin typeface="Calibri" panose="020F0502020204030204" pitchFamily="34" charset="0"/>
              </a:rPr>
              <a:t>spätere Wegfindung (Weg_2) </a:t>
            </a:r>
            <a:r>
              <a:rPr lang="de-DE" sz="1400" b="1" u="sng" dirty="0" smtClean="0">
                <a:latin typeface="Calibri" panose="020F0502020204030204" pitchFamily="34" charset="0"/>
              </a:rPr>
              <a:t>durch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Beeinträchtigung </a:t>
            </a:r>
            <a:r>
              <a:rPr lang="de-DE" sz="1400" dirty="0">
                <a:latin typeface="Calibri" panose="020F0502020204030204" pitchFamily="34" charset="0"/>
              </a:rPr>
              <a:t>des </a:t>
            </a:r>
            <a:r>
              <a:rPr lang="de-DE" sz="1400" dirty="0" smtClean="0">
                <a:latin typeface="Calibri" panose="020F0502020204030204" pitchFamily="34" charset="0"/>
              </a:rPr>
              <a:t>Situationsbewusstsein bzgl. der Route (</a:t>
            </a:r>
            <a:r>
              <a:rPr lang="de-DE" sz="1400" dirty="0" err="1" smtClean="0">
                <a:latin typeface="Calibri" panose="020F0502020204030204" pitchFamily="34" charset="0"/>
              </a:rPr>
              <a:t>SitAware</a:t>
            </a:r>
            <a:r>
              <a:rPr lang="de-DE" sz="1400" dirty="0" smtClean="0">
                <a:latin typeface="Calibri" panose="020F0502020204030204" pitchFamily="34" charset="0"/>
              </a:rPr>
              <a:t>). 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196764" y="5226200"/>
            <a:ext cx="8695716" cy="583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Die Planung am Tablet (Medium) beeinträchtigt </a:t>
            </a:r>
            <a:r>
              <a:rPr lang="de-DE" sz="1400" dirty="0">
                <a:latin typeface="Calibri" panose="020F0502020204030204" pitchFamily="34" charset="0"/>
              </a:rPr>
              <a:t>die </a:t>
            </a:r>
            <a:r>
              <a:rPr lang="de-DE" sz="1400" dirty="0" smtClean="0">
                <a:latin typeface="Calibri" panose="020F0502020204030204" pitchFamily="34" charset="0"/>
              </a:rPr>
              <a:t>abschließende kognitive Karte (</a:t>
            </a:r>
            <a:r>
              <a:rPr lang="de-DE" sz="1400" dirty="0" err="1" smtClean="0">
                <a:latin typeface="Calibri" panose="020F0502020204030204" pitchFamily="34" charset="0"/>
              </a:rPr>
              <a:t>CogMap</a:t>
            </a:r>
            <a:r>
              <a:rPr lang="de-DE" sz="1400" dirty="0" smtClean="0">
                <a:latin typeface="Calibri" panose="020F0502020204030204" pitchFamily="34" charset="0"/>
              </a:rPr>
              <a:t>) </a:t>
            </a:r>
            <a:r>
              <a:rPr lang="de-DE" sz="1400" b="1" u="sng" dirty="0" smtClean="0">
                <a:latin typeface="Calibri" panose="020F0502020204030204" pitchFamily="34" charset="0"/>
              </a:rPr>
              <a:t>durch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>
                <a:latin typeface="Calibri" panose="020F0502020204030204" pitchFamily="34" charset="0"/>
              </a:rPr>
              <a:t>Beeinträchtigung </a:t>
            </a:r>
            <a:r>
              <a:rPr lang="de-DE" sz="1400" dirty="0" smtClean="0">
                <a:latin typeface="Calibri" panose="020F0502020204030204" pitchFamily="34" charset="0"/>
              </a:rPr>
              <a:t>der Wegfindung  (Weg_2). 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23" y="4490"/>
            <a:ext cx="3174226" cy="25540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feld 53"/>
          <p:cNvSpPr txBox="1"/>
          <p:nvPr/>
        </p:nvSpPr>
        <p:spPr>
          <a:xfrm>
            <a:off x="184025" y="1407328"/>
            <a:ext cx="647620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1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Ergebnisse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179512" y="1716315"/>
            <a:ext cx="647620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Zusammenhänge zwischen den Variablen</a:t>
            </a:r>
          </a:p>
        </p:txBody>
      </p:sp>
      <p:grpSp>
        <p:nvGrpSpPr>
          <p:cNvPr id="56" name="Gruppieren 55"/>
          <p:cNvGrpSpPr/>
          <p:nvPr/>
        </p:nvGrpSpPr>
        <p:grpSpPr>
          <a:xfrm>
            <a:off x="190025" y="2185734"/>
            <a:ext cx="6476207" cy="1728192"/>
            <a:chOff x="84626" y="2599782"/>
            <a:chExt cx="6476207" cy="1728192"/>
          </a:xfrm>
        </p:grpSpPr>
        <p:sp>
          <p:nvSpPr>
            <p:cNvPr id="57" name="Textfeld 56"/>
            <p:cNvSpPr txBox="1"/>
            <p:nvPr/>
          </p:nvSpPr>
          <p:spPr>
            <a:xfrm>
              <a:off x="84626" y="2599782"/>
              <a:ext cx="64762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u="sng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Korrelationskoeffizienten (-1 bis +1)</a:t>
              </a:r>
            </a:p>
          </p:txBody>
        </p:sp>
        <p:grpSp>
          <p:nvGrpSpPr>
            <p:cNvPr id="58" name="Gruppieren 57"/>
            <p:cNvGrpSpPr/>
            <p:nvPr/>
          </p:nvGrpSpPr>
          <p:grpSpPr>
            <a:xfrm>
              <a:off x="179512" y="2972603"/>
              <a:ext cx="5616623" cy="1355371"/>
              <a:chOff x="179512" y="3153749"/>
              <a:chExt cx="5616623" cy="1355371"/>
            </a:xfrm>
          </p:grpSpPr>
          <p:sp>
            <p:nvSpPr>
              <p:cNvPr id="59" name="Rechteck 58"/>
              <p:cNvSpPr/>
              <p:nvPr/>
            </p:nvSpPr>
            <p:spPr>
              <a:xfrm>
                <a:off x="179512" y="3153749"/>
                <a:ext cx="5616623" cy="1355371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algn="l" fontAlgn="auto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      Medium </a:t>
                </a:r>
                <a:r>
                  <a:rPr lang="de-DE" dirty="0" smtClean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Weg_1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</a:t>
                </a:r>
                <a:r>
                  <a:rPr lang="de-DE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Sit.Aware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Weg_2    </a:t>
                </a:r>
                <a:r>
                  <a:rPr lang="de-DE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CogMap</a:t>
                </a:r>
                <a:endParaRPr lang="de-D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algn="l" fontAlgn="auto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u="sng" dirty="0" smtClean="0">
                    <a:uFill>
                      <a:solidFill>
                        <a:srgbClr val="345D7E"/>
                      </a:solidFill>
                    </a:uFill>
                    <a:latin typeface="Courier New" panose="02070309020205020404" pitchFamily="49" charset="0"/>
                    <a:cs typeface="Courier New" panose="02070309020205020404" pitchFamily="49" charset="0"/>
                  </a:rPr>
                  <a:t>Medium       1      </a:t>
                </a:r>
                <a:r>
                  <a:rPr lang="de-DE" u="sng" dirty="0" smtClean="0">
                    <a:solidFill>
                      <a:schemeClr val="bg1">
                        <a:lumMod val="65000"/>
                      </a:schemeClr>
                    </a:solidFill>
                    <a:uFill>
                      <a:solidFill>
                        <a:srgbClr val="345D7E"/>
                      </a:solidFill>
                    </a:uFill>
                    <a:latin typeface="Courier New" panose="02070309020205020404" pitchFamily="49" charset="0"/>
                    <a:cs typeface="Courier New" panose="02070309020205020404" pitchFamily="49" charset="0"/>
                  </a:rPr>
                  <a:t>0.02</a:t>
                </a:r>
                <a:r>
                  <a:rPr lang="de-DE" u="sng" dirty="0" smtClean="0">
                    <a:uFill>
                      <a:solidFill>
                        <a:srgbClr val="345D7E"/>
                      </a:solidFill>
                    </a:u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-0.55*      -0.50*    -0.12  </a:t>
                </a:r>
                <a:endParaRPr lang="de-DE" u="sng" dirty="0">
                  <a:uFill>
                    <a:solidFill>
                      <a:srgbClr val="345D7E"/>
                    </a:solidFill>
                  </a:u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algn="l" fontAlgn="auto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Weg_1    </a:t>
                </a:r>
                <a:r>
                  <a:rPr lang="de-DE" dirty="0" smtClean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0.02   1         0.05        0.24      0.26</a:t>
                </a:r>
                <a:endParaRPr lang="de-DE" dirty="0">
                  <a:solidFill>
                    <a:schemeClr val="bg1">
                      <a:lumMod val="6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algn="l" fontAlgn="auto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Sit.Aware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-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0.55*  </a:t>
                </a:r>
                <a:r>
                  <a:rPr lang="de-DE" dirty="0" smtClean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0.05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1           0.59**    0.25</a:t>
                </a:r>
                <a:endParaRPr lang="de-D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algn="l" fontAlgn="auto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Weg_2   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-0.50*  </a:t>
                </a:r>
                <a:r>
                  <a:rPr lang="de-DE" dirty="0" smtClean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0.24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0.59**      1         0.44*</a:t>
                </a:r>
                <a:endParaRPr lang="de-D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algn="l" fontAlgn="auto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CogMap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-0.12   </a:t>
                </a:r>
                <a:r>
                  <a:rPr lang="de-DE" dirty="0" smtClean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0.26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0.25        0.44*     1   </a:t>
                </a:r>
                <a:endParaRPr lang="de-D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cxnSp>
            <p:nvCxnSpPr>
              <p:cNvPr id="60" name="Gerade Verbindung 59"/>
              <p:cNvCxnSpPr/>
              <p:nvPr/>
            </p:nvCxnSpPr>
            <p:spPr bwMode="auto">
              <a:xfrm>
                <a:off x="2051720" y="3193653"/>
                <a:ext cx="0" cy="1272337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315307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23" y="4490"/>
            <a:ext cx="3174226" cy="25540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Laborexperimente an der TU Berlin: Seesimulator „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Isefjord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 Verbindung 16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34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84025" y="1407328"/>
            <a:ext cx="647620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1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Ergebnisse</a:t>
            </a:r>
          </a:p>
        </p:txBody>
      </p:sp>
      <p:sp>
        <p:nvSpPr>
          <p:cNvPr id="3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179512" y="1716315"/>
            <a:ext cx="647620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Einfluss der bisherigen Mediennutzung auf die Zusammenhänge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190025" y="2185734"/>
            <a:ext cx="6476207" cy="1728192"/>
            <a:chOff x="84626" y="2599782"/>
            <a:chExt cx="6476207" cy="1728192"/>
          </a:xfrm>
        </p:grpSpPr>
        <p:sp>
          <p:nvSpPr>
            <p:cNvPr id="37" name="Textfeld 36"/>
            <p:cNvSpPr txBox="1"/>
            <p:nvPr/>
          </p:nvSpPr>
          <p:spPr>
            <a:xfrm>
              <a:off x="84626" y="2599782"/>
              <a:ext cx="64762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u="sng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Korrelationskoeffizienten (-1 bis +1)</a:t>
              </a:r>
            </a:p>
          </p:txBody>
        </p:sp>
        <p:grpSp>
          <p:nvGrpSpPr>
            <p:cNvPr id="5" name="Gruppieren 4"/>
            <p:cNvGrpSpPr/>
            <p:nvPr/>
          </p:nvGrpSpPr>
          <p:grpSpPr>
            <a:xfrm>
              <a:off x="179512" y="2972603"/>
              <a:ext cx="5616623" cy="1355371"/>
              <a:chOff x="179512" y="3153749"/>
              <a:chExt cx="5616623" cy="1355371"/>
            </a:xfrm>
          </p:grpSpPr>
          <p:sp>
            <p:nvSpPr>
              <p:cNvPr id="36" name="Rechteck 35"/>
              <p:cNvSpPr/>
              <p:nvPr/>
            </p:nvSpPr>
            <p:spPr>
              <a:xfrm>
                <a:off x="179512" y="3153749"/>
                <a:ext cx="5616623" cy="1355371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algn="l" fontAlgn="auto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      Medium </a:t>
                </a:r>
                <a:r>
                  <a:rPr lang="de-DE" dirty="0" smtClean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Weg_1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</a:t>
                </a:r>
                <a:r>
                  <a:rPr lang="de-DE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Sit.Aware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Weg_2    </a:t>
                </a:r>
                <a:r>
                  <a:rPr lang="de-DE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CogMap</a:t>
                </a:r>
                <a:endParaRPr lang="de-D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algn="l" fontAlgn="auto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u="sng" dirty="0" smtClean="0">
                    <a:uFill>
                      <a:solidFill>
                        <a:srgbClr val="345D7E"/>
                      </a:solidFill>
                    </a:uFill>
                    <a:latin typeface="Courier New" panose="02070309020205020404" pitchFamily="49" charset="0"/>
                    <a:cs typeface="Courier New" panose="02070309020205020404" pitchFamily="49" charset="0"/>
                  </a:rPr>
                  <a:t>Medium       1      </a:t>
                </a:r>
                <a:r>
                  <a:rPr lang="de-DE" u="sng" dirty="0" smtClean="0">
                    <a:solidFill>
                      <a:schemeClr val="bg1">
                        <a:lumMod val="65000"/>
                      </a:schemeClr>
                    </a:solidFill>
                    <a:uFill>
                      <a:solidFill>
                        <a:srgbClr val="345D7E"/>
                      </a:solidFill>
                    </a:uFill>
                    <a:latin typeface="Courier New" panose="02070309020205020404" pitchFamily="49" charset="0"/>
                    <a:cs typeface="Courier New" panose="02070309020205020404" pitchFamily="49" charset="0"/>
                  </a:rPr>
                  <a:t>0.02</a:t>
                </a:r>
                <a:r>
                  <a:rPr lang="de-DE" u="sng" dirty="0" smtClean="0">
                    <a:uFill>
                      <a:solidFill>
                        <a:srgbClr val="345D7E"/>
                      </a:solidFill>
                    </a:u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-0.55*      -0.50*    -0.12  </a:t>
                </a:r>
                <a:endParaRPr lang="de-DE" u="sng" dirty="0">
                  <a:uFill>
                    <a:solidFill>
                      <a:srgbClr val="345D7E"/>
                    </a:solidFill>
                  </a:u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algn="l" fontAlgn="auto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dirty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Weg_1    </a:t>
                </a:r>
                <a:r>
                  <a:rPr lang="de-DE" dirty="0" smtClean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0.02   1         0.05        0.24      0.26</a:t>
                </a:r>
                <a:endParaRPr lang="de-DE" dirty="0">
                  <a:solidFill>
                    <a:schemeClr val="bg1">
                      <a:lumMod val="6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algn="l" fontAlgn="auto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Sit.Aware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-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0.55*  </a:t>
                </a:r>
                <a:r>
                  <a:rPr lang="de-DE" dirty="0" smtClean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0.05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1           0.59**    0.25</a:t>
                </a:r>
                <a:endParaRPr lang="de-D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algn="l" fontAlgn="auto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Weg_2   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-0.50*  </a:t>
                </a:r>
                <a:r>
                  <a:rPr lang="de-DE" dirty="0" smtClean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0.24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0.59**      1         0.44*</a:t>
                </a:r>
                <a:endParaRPr lang="de-D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algn="l" fontAlgn="auto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CogMap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-0.12   </a:t>
                </a:r>
                <a:r>
                  <a:rPr lang="de-DE" dirty="0" smtClean="0">
                    <a:solidFill>
                      <a:schemeClr val="bg1">
                        <a:lumMod val="6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0.26</a:t>
                </a:r>
                <a:r>
                  <a:rPr lang="de-DE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0.25        0.44*     1   </a:t>
                </a:r>
                <a:endParaRPr lang="de-D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cxnSp>
            <p:nvCxnSpPr>
              <p:cNvPr id="3" name="Gerade Verbindung 2"/>
              <p:cNvCxnSpPr/>
              <p:nvPr/>
            </p:nvCxnSpPr>
            <p:spPr bwMode="auto">
              <a:xfrm>
                <a:off x="2051720" y="3193653"/>
                <a:ext cx="0" cy="1272337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41" name="Textfeld 40"/>
          <p:cNvSpPr txBox="1"/>
          <p:nvPr/>
        </p:nvSpPr>
        <p:spPr>
          <a:xfrm>
            <a:off x="179512" y="3993438"/>
            <a:ext cx="6476207" cy="323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sz="1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Moderierte Regressionsanalysen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92232" y="4281470"/>
            <a:ext cx="8618639" cy="583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Der Zusammenhang zwischen Planungsmedium (Medium) und </a:t>
            </a:r>
            <a:r>
              <a:rPr lang="de-DE" sz="1400" dirty="0">
                <a:latin typeface="Calibri" panose="020F0502020204030204" pitchFamily="34" charset="0"/>
              </a:rPr>
              <a:t>Situationsbewusstsein bzgl. der Route (</a:t>
            </a:r>
            <a:r>
              <a:rPr lang="de-DE" sz="1400" dirty="0" err="1">
                <a:latin typeface="Calibri" panose="020F0502020204030204" pitchFamily="34" charset="0"/>
              </a:rPr>
              <a:t>SitAware</a:t>
            </a:r>
            <a:r>
              <a:rPr lang="de-DE" sz="1400" dirty="0" smtClean="0">
                <a:latin typeface="Calibri" panose="020F0502020204030204" pitchFamily="34" charset="0"/>
              </a:rPr>
              <a:t>) ist unabhängig von der bisherigen Mediennutzung. 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196764" y="4782526"/>
            <a:ext cx="8695716" cy="1074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Der Zusammenhang </a:t>
            </a:r>
            <a:r>
              <a:rPr lang="de-DE" sz="1400" dirty="0">
                <a:latin typeface="Calibri" panose="020F0502020204030204" pitchFamily="34" charset="0"/>
              </a:rPr>
              <a:t>zwischen Situationsbewusstsein bzgl. der Route (</a:t>
            </a:r>
            <a:r>
              <a:rPr lang="de-DE" sz="1400" dirty="0" err="1">
                <a:latin typeface="Calibri" panose="020F0502020204030204" pitchFamily="34" charset="0"/>
              </a:rPr>
              <a:t>SitAware</a:t>
            </a:r>
            <a:r>
              <a:rPr lang="de-DE" sz="1400" dirty="0" smtClean="0">
                <a:latin typeface="Calibri" panose="020F0502020204030204" pitchFamily="34" charset="0"/>
              </a:rPr>
              <a:t>) und späterer Wegfindung (Weg_2) wird um so </a:t>
            </a: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geringer,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je länger man schon mit Plotter/Tablet fährt,</a:t>
            </a:r>
            <a:b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                                      </a:t>
            </a: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je länger er schon keine Papierkarte mehr benutzt</a:t>
            </a:r>
            <a:r>
              <a:rPr lang="de-DE" sz="1400" dirty="0" smtClean="0">
                <a:latin typeface="Calibri" panose="020F0502020204030204" pitchFamily="34" charset="0"/>
              </a:rPr>
              <a:t>, und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wird </a:t>
            </a: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stärker</a:t>
            </a:r>
            <a:r>
              <a:rPr lang="de-DE" sz="1400" dirty="0" smtClean="0">
                <a:latin typeface="Calibri" panose="020F0502020204030204" pitchFamily="34" charset="0"/>
              </a:rPr>
              <a:t>, wenn man </a:t>
            </a: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die Papierkarte aktiv nutzt, d.h. Eintragungen macht</a:t>
            </a:r>
            <a:r>
              <a:rPr lang="de-DE" sz="1400" dirty="0" smtClean="0"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96764" y="5766853"/>
            <a:ext cx="8695716" cy="583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Der Zusammenhang </a:t>
            </a:r>
            <a:r>
              <a:rPr lang="de-DE" sz="1400" dirty="0">
                <a:latin typeface="Calibri" panose="020F0502020204030204" pitchFamily="34" charset="0"/>
              </a:rPr>
              <a:t>zwischen </a:t>
            </a:r>
            <a:r>
              <a:rPr lang="de-DE" sz="1400" dirty="0" smtClean="0">
                <a:latin typeface="Calibri" panose="020F0502020204030204" pitchFamily="34" charset="0"/>
              </a:rPr>
              <a:t>Wegfindung (Weg_2) und kognitiver Karte (</a:t>
            </a:r>
            <a:r>
              <a:rPr lang="de-DE" sz="1400" dirty="0" err="1" smtClean="0">
                <a:latin typeface="Calibri" panose="020F0502020204030204" pitchFamily="34" charset="0"/>
              </a:rPr>
              <a:t>CogMap</a:t>
            </a:r>
            <a:r>
              <a:rPr lang="de-DE" sz="1400" dirty="0" smtClean="0">
                <a:latin typeface="Calibri" panose="020F0502020204030204" pitchFamily="34" charset="0"/>
              </a:rPr>
              <a:t>)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>
                <a:latin typeface="Calibri" panose="020F0502020204030204" pitchFamily="34" charset="0"/>
              </a:rPr>
              <a:t>wird um so </a:t>
            </a:r>
            <a:r>
              <a:rPr lang="de-DE" sz="1400" dirty="0">
                <a:solidFill>
                  <a:srgbClr val="0070C0"/>
                </a:solidFill>
                <a:latin typeface="Calibri" panose="020F0502020204030204" pitchFamily="34" charset="0"/>
              </a:rPr>
              <a:t>geringer, je länger man schon mit Plotter/Tablet fährt</a:t>
            </a:r>
            <a:r>
              <a:rPr lang="de-DE" sz="1400" dirty="0" smtClean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73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/>
      <p:bldP spid="43" grpId="0"/>
      <p:bldP spid="45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39680"/>
            <a:ext cx="8061325" cy="36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</a:p>
        </p:txBody>
      </p:sp>
      <p:sp>
        <p:nvSpPr>
          <p:cNvPr id="18" name="Rechteck 17"/>
          <p:cNvSpPr/>
          <p:nvPr/>
        </p:nvSpPr>
        <p:spPr>
          <a:xfrm>
            <a:off x="152400" y="1527248"/>
            <a:ext cx="8007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Fazit aus dem Feldexperiment auf See </a:t>
            </a:r>
            <a:r>
              <a:rPr lang="de-DE" sz="1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und den beiden </a:t>
            </a:r>
            <a:r>
              <a:rPr lang="de-DE" sz="18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Simulatorexperimenten</a:t>
            </a:r>
            <a:endParaRPr lang="de-DE" sz="18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24438" y="4032356"/>
            <a:ext cx="8213184" cy="583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  <a:spcBef>
                <a:spcPts val="600"/>
              </a:spcBef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Digitale Navigation verbessert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Situationsbewusstsein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(Routenwissen, Handlungswissen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) nur bei den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Sportschiffern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die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regelmäßig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und aktiv mit der Papierkarte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navigieren.    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58306" y="2108853"/>
            <a:ext cx="8734174" cy="583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Die </a:t>
            </a:r>
            <a:r>
              <a:rPr lang="de-DE" sz="1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kognitive Karte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(Überblickswissen) ist nach digitaler Navigation signifikant schlechter als nach klassischer 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Navigation. Langjährige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Plotternutzer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entwickeln bei digitaler Navigation besonders schlechte kognitive Karten. </a:t>
            </a:r>
          </a:p>
        </p:txBody>
      </p:sp>
      <p:sp>
        <p:nvSpPr>
          <p:cNvPr id="16" name="Rechteck 15"/>
          <p:cNvSpPr/>
          <p:nvPr/>
        </p:nvSpPr>
        <p:spPr bwMode="auto">
          <a:xfrm>
            <a:off x="7226695" y="6213310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" name="Gerade Verbindung 18"/>
          <p:cNvCxnSpPr/>
          <p:nvPr/>
        </p:nvCxnSpPr>
        <p:spPr bwMode="auto">
          <a:xfrm>
            <a:off x="0" y="6292933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31293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35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44500" y="2636912"/>
            <a:ext cx="8378086" cy="82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 klassisch navigiert, </a:t>
            </a:r>
            <a:r>
              <a:rPr lang="de-DE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erwirbt </a:t>
            </a:r>
            <a:r>
              <a:rPr lang="de-DE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bessere </a:t>
            </a:r>
            <a:r>
              <a:rPr lang="de-DE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kognitive Karte </a:t>
            </a: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bereits bei </a:t>
            </a: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Routenplanung </a:t>
            </a: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e-DE" sz="1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xp</a:t>
            </a: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 vs. 2).</a:t>
            </a:r>
          </a:p>
          <a:p>
            <a:pPr algn="l">
              <a:lnSpc>
                <a:spcPct val="114000"/>
              </a:lnSpc>
            </a:pP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Während der Wegfindung nimmt er fortlaufend Informationen aus der Umgebung auf und integriert sie kognitiv zu </a:t>
            </a: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Landmarkenwissen, Routenwissen und Überblickswissen</a:t>
            </a: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7" name="Rechteck 16"/>
          <p:cNvSpPr/>
          <p:nvPr/>
        </p:nvSpPr>
        <p:spPr>
          <a:xfrm>
            <a:off x="340704" y="3443759"/>
            <a:ext cx="83357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Wingdings" panose="05000000000000000000" pitchFamily="2" charset="2"/>
              <a:buChar char="Ø"/>
            </a:pP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Langjährige rein digitale Navigation scheint die Wahrnehmung auf See grundlegend zu verändern. 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303276" y="4582216"/>
            <a:ext cx="8424934" cy="98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Situationsbewusstsein fußt auf einer Raumvorstellung, der kognitiven Karte.</a:t>
            </a:r>
          </a:p>
          <a:p>
            <a:pPr algn="l"/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Beispiele: - </a:t>
            </a:r>
            <a:r>
              <a:rPr lang="de-DE" sz="1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Leeraum</a:t>
            </a: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(„Wissen über die Windrichtung“) bis zur </a:t>
            </a:r>
            <a:r>
              <a:rPr lang="de-DE" sz="1400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Küste.</a:t>
            </a:r>
            <a:endParaRPr lang="de-DE" sz="14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- nächster Kursänderungspunkt und –</a:t>
            </a:r>
            <a:r>
              <a:rPr lang="de-DE" sz="1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richtung</a:t>
            </a: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(„Wissen über die Route“) ist abhängig vom </a:t>
            </a:r>
            <a:r>
              <a:rPr lang="de-DE" sz="1400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Ziel </a:t>
            </a: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den </a:t>
            </a:r>
            <a:b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lang="de-DE" sz="1400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Wassertiefen </a:t>
            </a:r>
            <a:r>
              <a:rPr lang="de-DE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unterwegs.</a:t>
            </a:r>
            <a:endParaRPr lang="de-DE" sz="1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328040" y="5570076"/>
            <a:ext cx="784436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Wingdings" panose="05000000000000000000" pitchFamily="2" charset="2"/>
              <a:buChar char="Ø"/>
            </a:pP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GPS-gestützte digitale Information kann das Situationsbewusstsein 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verbessern.</a:t>
            </a:r>
          </a:p>
          <a:p>
            <a:pPr marL="285750" lvl="0" indent="-285750" algn="l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 </a:t>
            </a: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 noch digital navigiert, entzieht diesem „Bewusstsein“ aber die Grundlage.</a:t>
            </a:r>
          </a:p>
        </p:txBody>
      </p:sp>
    </p:spTree>
    <p:extLst>
      <p:ext uri="{BB962C8B-B14F-4D97-AF65-F5344CB8AC3E}">
        <p14:creationId xmlns:p14="http://schemas.microsoft.com/office/powerpoint/2010/main" val="4165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14" grpId="0"/>
      <p:bldP spid="17" grpId="0"/>
      <p:bldP spid="22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36</a:t>
            </a:fld>
            <a:endParaRPr lang="de-DE" altLang="de-DE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474814" y="1803881"/>
            <a:ext cx="8892480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4305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1800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Nutzungsempfehlungen für die Sportschiffer</a:t>
            </a:r>
            <a:endParaRPr lang="de-DE" sz="1800" cap="small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43123" y="575803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Forschungsprojekt</a:t>
            </a:r>
            <a:r>
              <a:rPr lang="de-DE" altLang="de-DE" sz="1800" kern="0" cap="small" dirty="0" smtClean="0"/>
              <a:t> </a:t>
            </a:r>
            <a:r>
              <a:rPr lang="de-DE" altLang="de-DE" sz="1800" kern="0" cap="small" dirty="0" err="1" smtClean="0"/>
              <a:t>ANeMoS</a:t>
            </a:r>
            <a:r>
              <a:rPr lang="de-DE" altLang="de-DE" sz="1800" kern="0" dirty="0" smtClean="0"/>
              <a:t/>
            </a:r>
            <a:br>
              <a:rPr lang="de-DE" altLang="de-DE" sz="1800" kern="0" dirty="0" smtClean="0"/>
            </a:b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nalyzing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Impact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edia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ailboats</a:t>
            </a:r>
            <a:endParaRPr lang="de-DE" alt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98885" y="2379945"/>
            <a:ext cx="841198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Nutzen Sie Plotter oder Tablet als Ergänzung zur Papierkarte, nicht als Ersatz.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Wenn Ihnen an einer guten Raumvorstellung (kognitive Karte) und Situationsbewusstsein gelegen ist: </a:t>
            </a:r>
          </a:p>
          <a:p>
            <a:pPr marL="7429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Stecken Sie Ihre Kurse vor Fahrtantritt auf der Seekarte ab und nutzen Sie den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lotter unterwegs 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(z.B. jeweils den nächsten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Wegpunkt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setzen), oder</a:t>
            </a:r>
          </a:p>
          <a:p>
            <a:pPr marL="7429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Planen Sie Ihre Route vor Fahrtantritt auf dem Plotter mit parallelem Abgleich auf der Papierkarte.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Idee: Einmal pro Saison ganz ohne digitale Hilfe fahren („out-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-loop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“).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Hüten Sie sich vor übersteigertem Technikvertrauen (GPS-Ungenauigkeiten, falsche Tiefenangaben).</a:t>
            </a:r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504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 bwMode="auto">
          <a:xfrm>
            <a:off x="1403648" y="1528566"/>
            <a:ext cx="7056784" cy="667831"/>
          </a:xfrm>
          <a:prstGeom prst="rect">
            <a:avLst/>
          </a:prstGeom>
          <a:solidFill>
            <a:srgbClr val="0070C0">
              <a:alpha val="20000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543123" y="575803"/>
            <a:ext cx="44609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Forschungsprojekt</a:t>
            </a:r>
            <a:r>
              <a:rPr lang="de-DE" altLang="de-DE" sz="1800" kern="0" cap="small" dirty="0" smtClean="0"/>
              <a:t> </a:t>
            </a:r>
            <a:r>
              <a:rPr lang="de-DE" altLang="de-DE" sz="1800" kern="0" cap="small" dirty="0" err="1" smtClean="0"/>
              <a:t>ANeMoS</a:t>
            </a:r>
            <a:r>
              <a:rPr lang="de-DE" altLang="de-DE" sz="1800" kern="0" dirty="0" smtClean="0"/>
              <a:t/>
            </a:r>
            <a:br>
              <a:rPr lang="de-DE" altLang="de-DE" sz="1800" kern="0" dirty="0" smtClean="0"/>
            </a:b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nalyzing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Impact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edia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ailboats</a:t>
            </a:r>
            <a:endParaRPr lang="de-DE" alt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790" y="373935"/>
            <a:ext cx="68397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kern="0" cap="small" dirty="0" smtClean="0">
                <a:solidFill>
                  <a:srgbClr val="C50E1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Standardisierte Labor- und Feldexperimente</a:t>
            </a:r>
          </a:p>
          <a:p>
            <a:pPr algn="l"/>
            <a:r>
              <a:rPr lang="de-DE" sz="1800" kern="0" cap="small" dirty="0">
                <a:solidFill>
                  <a:srgbClr val="C50E1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r>
              <a:rPr lang="de-DE" sz="1800" kern="0" cap="small" dirty="0" smtClean="0">
                <a:solidFill>
                  <a:srgbClr val="C50E1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 der TU Berlin und auf See</a:t>
            </a:r>
            <a:endParaRPr lang="de-DE" sz="1800" cap="sm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37</a:t>
            </a:fld>
            <a:endParaRPr lang="de-DE" altLang="de-DE" b="1" dirty="0"/>
          </a:p>
        </p:txBody>
      </p:sp>
      <p:sp>
        <p:nvSpPr>
          <p:cNvPr id="17" name="Rechteck 16"/>
          <p:cNvSpPr/>
          <p:nvPr/>
        </p:nvSpPr>
        <p:spPr>
          <a:xfrm>
            <a:off x="1331640" y="5775105"/>
            <a:ext cx="3168352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C00000"/>
                </a:solidFill>
                <a:latin typeface="+mn-lt"/>
              </a:rPr>
              <a:t> Nutzungsempfehlungen</a:t>
            </a:r>
            <a:endParaRPr lang="de-DE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5589714" y="5777821"/>
            <a:ext cx="3446783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008000"/>
                </a:solidFill>
                <a:latin typeface="+mn-lt"/>
              </a:rPr>
              <a:t> Gestaltungsempfehlungen </a:t>
            </a:r>
            <a:endParaRPr lang="de-DE" sz="1800" dirty="0">
              <a:solidFill>
                <a:srgbClr val="008000"/>
              </a:solidFill>
              <a:latin typeface="+mn-lt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8670217" y="1340767"/>
            <a:ext cx="461665" cy="4536504"/>
            <a:chOff x="1175" y="1005574"/>
            <a:chExt cx="461665" cy="3402378"/>
          </a:xfrm>
        </p:grpSpPr>
        <p:sp>
          <p:nvSpPr>
            <p:cNvPr id="21" name="Textfeld 20"/>
            <p:cNvSpPr txBox="1"/>
            <p:nvPr/>
          </p:nvSpPr>
          <p:spPr>
            <a:xfrm rot="16200000">
              <a:off x="-418293" y="1525897"/>
              <a:ext cx="1317646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+mn-lt"/>
                </a:rPr>
                <a:t>Sommer 2015</a:t>
              </a:r>
              <a:endParaRPr lang="de-DE" dirty="0">
                <a:latin typeface="+mn-lt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 rot="16200000">
              <a:off x="-226103" y="2662825"/>
              <a:ext cx="918104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+mn-lt"/>
                </a:rPr>
                <a:t>Sommer 2016</a:t>
              </a:r>
              <a:endParaRPr lang="de-DE" dirty="0">
                <a:latin typeface="+mn-lt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 rot="16200000">
              <a:off x="-326053" y="3619059"/>
              <a:ext cx="1116121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+mn-lt"/>
                </a:rPr>
                <a:t>Winter 2015/16 </a:t>
              </a:r>
              <a:br>
                <a:rPr lang="de-DE" dirty="0" smtClean="0">
                  <a:latin typeface="+mn-lt"/>
                </a:rPr>
              </a:br>
              <a:r>
                <a:rPr lang="de-DE" dirty="0" smtClean="0">
                  <a:latin typeface="+mn-lt"/>
                </a:rPr>
                <a:t>und 2016/17</a:t>
              </a:r>
              <a:endParaRPr lang="de-DE" dirty="0">
                <a:latin typeface="+mn-lt"/>
              </a:endParaRPr>
            </a:p>
          </p:txBody>
        </p:sp>
      </p:grpSp>
      <p:cxnSp>
        <p:nvCxnSpPr>
          <p:cNvPr id="29" name="Gerade Verbindung 28"/>
          <p:cNvCxnSpPr/>
          <p:nvPr/>
        </p:nvCxnSpPr>
        <p:spPr bwMode="auto">
          <a:xfrm>
            <a:off x="7062804" y="2996952"/>
            <a:ext cx="0" cy="432048"/>
          </a:xfrm>
          <a:prstGeom prst="line">
            <a:avLst/>
          </a:prstGeom>
          <a:solidFill>
            <a:schemeClr val="tx2"/>
          </a:solidFill>
          <a:ln w="2540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feld 27"/>
          <p:cNvSpPr txBox="1"/>
          <p:nvPr/>
        </p:nvSpPr>
        <p:spPr>
          <a:xfrm>
            <a:off x="796" y="1661320"/>
            <a:ext cx="869149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i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Wie ?</a:t>
            </a:r>
            <a:endParaRPr lang="de-DE" sz="2400" b="1" i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24" name="Diagramm 23"/>
          <p:cNvGraphicFramePr/>
          <p:nvPr>
            <p:extLst>
              <p:ext uri="{D42A27DB-BD31-4B8C-83A1-F6EECF244321}">
                <p14:modId xmlns:p14="http://schemas.microsoft.com/office/powerpoint/2010/main" val="3458807174"/>
              </p:ext>
            </p:extLst>
          </p:nvPr>
        </p:nvGraphicFramePr>
        <p:xfrm>
          <a:off x="571360" y="1124744"/>
          <a:ext cx="7889072" cy="4369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Rechteck 17"/>
          <p:cNvSpPr/>
          <p:nvPr/>
        </p:nvSpPr>
        <p:spPr bwMode="auto">
          <a:xfrm>
            <a:off x="3091636" y="3308907"/>
            <a:ext cx="2412000" cy="2208326"/>
          </a:xfrm>
          <a:prstGeom prst="rect">
            <a:avLst/>
          </a:prstGeom>
          <a:solidFill>
            <a:srgbClr val="0070C0">
              <a:alpha val="20000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5569478" y="2268895"/>
            <a:ext cx="2962962" cy="2208326"/>
          </a:xfrm>
          <a:prstGeom prst="rect">
            <a:avLst/>
          </a:prstGeom>
          <a:solidFill>
            <a:srgbClr val="0070C0">
              <a:alpha val="20000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94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vb.de/media/503994/images/normal/image_2014-08-11-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2" y="1231074"/>
            <a:ext cx="5181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7226695" y="6229696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15131" y="548680"/>
            <a:ext cx="8061325" cy="384721"/>
          </a:xfrm>
        </p:spPr>
        <p:txBody>
          <a:bodyPr/>
          <a:lstStyle/>
          <a:p>
            <a:r>
              <a:rPr lang="de-DE" altLang="de-DE" cap="small" dirty="0" smtClean="0">
                <a:latin typeface="Calibri" panose="020F0502020204030204" pitchFamily="34" charset="0"/>
              </a:rPr>
              <a:t>Usability 	</a:t>
            </a:r>
            <a:endParaRPr lang="de-DE" altLang="de-DE" cap="small" dirty="0">
              <a:latin typeface="Calibri" panose="020F0502020204030204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15131" y="957719"/>
            <a:ext cx="8061325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de-DE" altLang="de-DE" sz="1800" dirty="0" smtClean="0">
                <a:solidFill>
                  <a:srgbClr val="4D4D4D"/>
                </a:solidFill>
                <a:latin typeface="Calibri" panose="020F0502020204030204" pitchFamily="34" charset="0"/>
              </a:rPr>
              <a:t>von digitalen Seekartenplottern </a:t>
            </a:r>
            <a:r>
              <a:rPr lang="de-DE" altLang="de-DE" sz="1800" dirty="0">
                <a:solidFill>
                  <a:srgbClr val="4D4D4D"/>
                </a:solidFill>
                <a:latin typeface="Calibri" panose="020F0502020204030204" pitchFamily="34" charset="0"/>
              </a:rPr>
              <a:t>und -</a:t>
            </a:r>
            <a:r>
              <a:rPr lang="de-DE" altLang="de-DE" sz="1800" dirty="0" err="1">
                <a:solidFill>
                  <a:srgbClr val="4D4D4D"/>
                </a:solidFill>
                <a:latin typeface="Calibri" panose="020F0502020204030204" pitchFamily="34" charset="0"/>
              </a:rPr>
              <a:t>tablets</a:t>
            </a:r>
            <a:endParaRPr lang="de-DE" sz="1800" kern="0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5077633"/>
            <a:ext cx="7704856" cy="1074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sz="1400" dirty="0" smtClean="0">
                <a:latin typeface="Calibri" panose="020F0502020204030204" pitchFamily="34" charset="0"/>
              </a:rPr>
              <a:t>Usability </a:t>
            </a:r>
            <a:r>
              <a:rPr lang="de-DE" sz="1400" dirty="0">
                <a:latin typeface="Calibri" panose="020F0502020204030204" pitchFamily="34" charset="0"/>
              </a:rPr>
              <a:t>ist das Ausmaß, in dem ein Produkt von einem bestimmten Anwender in einem bestimmten Nutzungskontext verwendet werden kann, um bestimmte Ziele 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effektiv, </a:t>
            </a:r>
            <a:r>
              <a:rPr lang="de-DE" sz="14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efﬁzient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 und </a:t>
            </a:r>
            <a:r>
              <a:rPr lang="de-DE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zufriedenstellend </a:t>
            </a:r>
            <a:r>
              <a:rPr lang="de-DE" sz="1400" dirty="0">
                <a:latin typeface="Calibri" panose="020F0502020204030204" pitchFamily="34" charset="0"/>
              </a:rPr>
              <a:t>zu erreichen. Der Nutzer soll mit einem angemessenen Aufwand erfolgreich zu seinem Ziel gelangen, ohne dass das Gefühl der Frustration bei der Arbeit entsteht</a:t>
            </a:r>
            <a:r>
              <a:rPr lang="de-DE" sz="1400" dirty="0" smtClean="0">
                <a:latin typeface="Calibri" panose="020F0502020204030204" pitchFamily="34" charset="0"/>
              </a:rPr>
              <a:t>. (ISO 9241, Teil </a:t>
            </a:r>
            <a:r>
              <a:rPr lang="de-DE" sz="1400" dirty="0">
                <a:latin typeface="Calibri" panose="020F0502020204030204" pitchFamily="34" charset="0"/>
              </a:rPr>
              <a:t>11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615131" y="4581128"/>
            <a:ext cx="8061325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de-DE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Usability = Benutzerfreundlichkeit, Gebrauchstauglichkeit</a:t>
            </a:r>
            <a:endParaRPr lang="de-DE" sz="18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Gerade Verbindung 15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38</a:t>
            </a:fld>
            <a:endParaRPr lang="de-DE" altLang="de-DE" b="1" dirty="0"/>
          </a:p>
        </p:txBody>
      </p:sp>
      <p:sp>
        <p:nvSpPr>
          <p:cNvPr id="18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12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Arial" panose="020B0604020202020204" pitchFamily="34" charset="0"/>
                <a:cs typeface="Arial" panose="020B0604020202020204" pitchFamily="34" charset="0"/>
              </a:rPr>
              <a:pPr/>
              <a:t>39</a:t>
            </a:fld>
            <a:endParaRPr lang="de-DE" alt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graphicFrame>
        <p:nvGraphicFramePr>
          <p:cNvPr id="17" name="Diagramm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051761"/>
              </p:ext>
            </p:extLst>
          </p:nvPr>
        </p:nvGraphicFramePr>
        <p:xfrm>
          <a:off x="0" y="2733958"/>
          <a:ext cx="4286695" cy="3575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Diagramm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7871518"/>
              </p:ext>
            </p:extLst>
          </p:nvPr>
        </p:nvGraphicFramePr>
        <p:xfrm>
          <a:off x="3995937" y="2564905"/>
          <a:ext cx="5123160" cy="3653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60950" y="1484784"/>
            <a:ext cx="5779202" cy="583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Schildern Sie bitte ein bis zwei Situationen, in denen der Kartenplotter oder andere digitale Medien </a:t>
            </a: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problematisch oder gefährlich</a:t>
            </a: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für Sie </a:t>
            </a: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waren!</a:t>
            </a:r>
          </a:p>
        </p:txBody>
      </p:sp>
    </p:spTree>
    <p:extLst>
      <p:ext uri="{BB962C8B-B14F-4D97-AF65-F5344CB8AC3E}">
        <p14:creationId xmlns:p14="http://schemas.microsoft.com/office/powerpoint/2010/main" val="344653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22" y="348765"/>
            <a:ext cx="137775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</a:t>
            </a:fld>
            <a:endParaRPr lang="de-DE" altLang="de-DE" b="1" dirty="0"/>
          </a:p>
        </p:txBody>
      </p:sp>
      <p:sp>
        <p:nvSpPr>
          <p:cNvPr id="17" name="Rechteck 16"/>
          <p:cNvSpPr/>
          <p:nvPr/>
        </p:nvSpPr>
        <p:spPr>
          <a:xfrm>
            <a:off x="1619672" y="2780928"/>
            <a:ext cx="6912768" cy="19870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sz="1800" dirty="0" smtClean="0">
                <a:latin typeface="Calibri" panose="020F0502020204030204" pitchFamily="34" charset="0"/>
              </a:rPr>
              <a:t>Human-</a:t>
            </a:r>
            <a:r>
              <a:rPr lang="de-DE" sz="1800" dirty="0" err="1" smtClean="0">
                <a:latin typeface="Calibri" panose="020F0502020204030204" pitchFamily="34" charset="0"/>
              </a:rPr>
              <a:t>Factors</a:t>
            </a:r>
            <a:r>
              <a:rPr lang="de-DE" sz="1800" dirty="0" smtClean="0">
                <a:latin typeface="Calibri" panose="020F0502020204030204" pitchFamily="34" charset="0"/>
              </a:rPr>
              <a:t>-Forschung zu digitaler Navigation im Straßenverkehr:</a:t>
            </a:r>
          </a:p>
          <a:p>
            <a:pPr marL="742950" lvl="1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</a:rPr>
              <a:t>Verbesserte Wegfindung, reduziertes Raumwissen</a:t>
            </a:r>
            <a:br>
              <a:rPr lang="de-DE" sz="1800" dirty="0" smtClean="0">
                <a:latin typeface="Calibri" panose="020F0502020204030204" pitchFamily="34" charset="0"/>
              </a:rPr>
            </a:br>
            <a:r>
              <a:rPr lang="de-DE" sz="1800" dirty="0" smtClean="0">
                <a:latin typeface="Calibri" panose="020F0502020204030204" pitchFamily="34" charset="0"/>
              </a:rPr>
              <a:t>(Burnett &amp; Lee, 2005; Münzer, Zimmer &amp; Baus, 2012)</a:t>
            </a:r>
          </a:p>
          <a:p>
            <a:pPr marL="742950" lvl="1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</a:rPr>
              <a:t>„</a:t>
            </a:r>
            <a:r>
              <a:rPr lang="de-DE" sz="1800" dirty="0" err="1" smtClean="0">
                <a:latin typeface="Calibri" panose="020F0502020204030204" pitchFamily="34" charset="0"/>
              </a:rPr>
              <a:t>north-up</a:t>
            </a:r>
            <a:r>
              <a:rPr lang="de-DE" sz="1800" dirty="0" smtClean="0">
                <a:latin typeface="Calibri" panose="020F0502020204030204" pitchFamily="34" charset="0"/>
              </a:rPr>
              <a:t>“ =&gt; besserer Erwerb von Raumwissen</a:t>
            </a:r>
            <a:br>
              <a:rPr lang="de-DE" sz="1800" dirty="0" smtClean="0">
                <a:latin typeface="Calibri" panose="020F0502020204030204" pitchFamily="34" charset="0"/>
              </a:rPr>
            </a:br>
            <a:r>
              <a:rPr lang="de-DE" sz="1800" dirty="0" smtClean="0">
                <a:latin typeface="Calibri" panose="020F0502020204030204" pitchFamily="34" charset="0"/>
              </a:rPr>
              <a:t>„</a:t>
            </a:r>
            <a:r>
              <a:rPr lang="de-DE" sz="1800" dirty="0" err="1" smtClean="0">
                <a:latin typeface="Calibri" panose="020F0502020204030204" pitchFamily="34" charset="0"/>
              </a:rPr>
              <a:t>course-up</a:t>
            </a:r>
            <a:r>
              <a:rPr lang="de-DE" sz="1800" dirty="0" smtClean="0">
                <a:latin typeface="Calibri" panose="020F0502020204030204" pitchFamily="34" charset="0"/>
              </a:rPr>
              <a:t>“ =&gt; schnellere Entscheidungen bei Wegfindung</a:t>
            </a:r>
            <a:br>
              <a:rPr lang="de-DE" sz="1800" dirty="0" smtClean="0">
                <a:latin typeface="Calibri" panose="020F0502020204030204" pitchFamily="34" charset="0"/>
              </a:rPr>
            </a:br>
            <a:r>
              <a:rPr lang="de-DE" sz="1800" dirty="0" smtClean="0">
                <a:latin typeface="Calibri" panose="020F0502020204030204" pitchFamily="34" charset="0"/>
              </a:rPr>
              <a:t>(</a:t>
            </a:r>
            <a:r>
              <a:rPr lang="de-DE" sz="1800" dirty="0" err="1" smtClean="0">
                <a:latin typeface="Calibri" panose="020F0502020204030204" pitchFamily="34" charset="0"/>
              </a:rPr>
              <a:t>Rizzardo</a:t>
            </a:r>
            <a:r>
              <a:rPr lang="de-DE" sz="1800" dirty="0" smtClean="0">
                <a:latin typeface="Calibri" panose="020F0502020204030204" pitchFamily="34" charset="0"/>
              </a:rPr>
              <a:t> &amp; </a:t>
            </a:r>
            <a:r>
              <a:rPr lang="de-DE" sz="1800" dirty="0" err="1" smtClean="0">
                <a:latin typeface="Calibri" panose="020F0502020204030204" pitchFamily="34" charset="0"/>
              </a:rPr>
              <a:t>Colle</a:t>
            </a:r>
            <a:r>
              <a:rPr lang="de-DE" sz="1800" dirty="0" smtClean="0">
                <a:latin typeface="Calibri" panose="020F0502020204030204" pitchFamily="34" charset="0"/>
              </a:rPr>
              <a:t>, 2013)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39751" y="559987"/>
            <a:ext cx="83527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Navigation auf See mit klassischen und digitalen Medien –</a:t>
            </a:r>
            <a:b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800" kern="0" cap="small" dirty="0" smtClean="0">
                <a:solidFill>
                  <a:srgbClr val="C50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 Forschungsprojekt</a:t>
            </a:r>
            <a:endParaRPr lang="de-DE" altLang="de-DE" sz="1800" kern="0" cap="sm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2199307" y="5360750"/>
            <a:ext cx="467694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=&gt;   Projekt</a:t>
            </a:r>
            <a:r>
              <a:rPr lang="de-DE" altLang="de-DE" sz="1800" kern="0" cap="small" dirty="0" smtClean="0"/>
              <a:t> </a:t>
            </a:r>
            <a:r>
              <a:rPr lang="de-DE" altLang="de-DE" sz="1800" kern="0" cap="small" dirty="0" err="1" smtClean="0"/>
              <a:t>ANeMoS</a:t>
            </a:r>
            <a:r>
              <a:rPr lang="de-DE" altLang="de-DE" sz="1800" kern="0" dirty="0"/>
              <a:t/>
            </a:r>
            <a:br>
              <a:rPr lang="de-DE" altLang="de-DE" sz="1800" kern="0" dirty="0"/>
            </a:br>
            <a:r>
              <a:rPr lang="de-DE" altLang="de-DE" sz="1800" kern="0" dirty="0" smtClean="0"/>
              <a:t>     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nalyzing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Impact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edia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ailboats</a:t>
            </a:r>
            <a:endParaRPr lang="de-DE" alt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5294" y="1628800"/>
            <a:ext cx="129400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i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Warum ?</a:t>
            </a:r>
            <a:endParaRPr lang="de-DE" sz="2400" b="1" i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1619672" y="1628800"/>
            <a:ext cx="6466920" cy="103970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l">
              <a:lnSpc>
                <a:spcPct val="114000"/>
              </a:lnSpc>
            </a:pPr>
            <a:r>
              <a:rPr lang="de-DE" sz="1800" dirty="0" smtClean="0">
                <a:latin typeface="Calibri" panose="020F0502020204030204" pitchFamily="34" charset="0"/>
              </a:rPr>
              <a:t>Kognitionspsychologische Grundlagenforschung:</a:t>
            </a:r>
          </a:p>
          <a:p>
            <a:pPr marL="742950" lvl="1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</a:rPr>
              <a:t>Räumliches Lernen (Siegel &amp; White, 1975): </a:t>
            </a:r>
            <a:br>
              <a:rPr lang="de-DE" sz="1800" dirty="0" smtClean="0">
                <a:latin typeface="Calibri" panose="020F0502020204030204" pitchFamily="34" charset="0"/>
              </a:rPr>
            </a:br>
            <a:r>
              <a:rPr lang="de-DE" sz="1800" dirty="0" smtClean="0">
                <a:latin typeface="Calibri" panose="020F0502020204030204" pitchFamily="34" charset="0"/>
              </a:rPr>
              <a:t>Landmarkenwissen – </a:t>
            </a:r>
            <a:r>
              <a:rPr lang="de-DE" sz="1800" dirty="0">
                <a:latin typeface="Calibri" panose="020F0502020204030204" pitchFamily="34" charset="0"/>
              </a:rPr>
              <a:t>Routenwissen –  </a:t>
            </a:r>
            <a:r>
              <a:rPr lang="de-DE" sz="1800" dirty="0" smtClean="0">
                <a:latin typeface="Calibri" panose="020F0502020204030204" pitchFamily="34" charset="0"/>
              </a:rPr>
              <a:t>Überblickswissen</a:t>
            </a:r>
          </a:p>
        </p:txBody>
      </p:sp>
      <p:sp>
        <p:nvSpPr>
          <p:cNvPr id="19" name="Rechteck 18"/>
          <p:cNvSpPr/>
          <p:nvPr/>
        </p:nvSpPr>
        <p:spPr>
          <a:xfrm>
            <a:off x="1619671" y="4953436"/>
            <a:ext cx="6993403" cy="4081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l">
              <a:lnSpc>
                <a:spcPct val="114000"/>
              </a:lnSpc>
            </a:pPr>
            <a:r>
              <a:rPr lang="de-DE" sz="1800" dirty="0" smtClean="0">
                <a:latin typeface="Calibri" panose="020F0502020204030204" pitchFamily="34" charset="0"/>
              </a:rPr>
              <a:t>Forschungslücke: Räumliche Fähigkeiten und digitale Navigation auf See</a:t>
            </a:r>
          </a:p>
        </p:txBody>
      </p:sp>
      <p:sp>
        <p:nvSpPr>
          <p:cNvPr id="2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909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6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2636912"/>
            <a:ext cx="7820694" cy="3009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„Quittierte </a:t>
            </a:r>
            <a:r>
              <a:rPr lang="de-DE" sz="1400" dirty="0">
                <a:latin typeface="Calibri" panose="020F0502020204030204" pitchFamily="34" charset="0"/>
              </a:rPr>
              <a:t>Kursänderung des Autopiloten vor dem Erreichen eines </a:t>
            </a:r>
            <a:r>
              <a:rPr lang="de-DE" sz="1400" dirty="0" smtClean="0">
                <a:latin typeface="Calibri" panose="020F0502020204030204" pitchFamily="34" charset="0"/>
              </a:rPr>
              <a:t>Wegpunktes abrupte Drehung, </a:t>
            </a:r>
            <a:r>
              <a:rPr lang="de-DE" sz="1400" dirty="0">
                <a:latin typeface="Calibri" panose="020F0502020204030204" pitchFamily="34" charset="0"/>
              </a:rPr>
              <a:t>um </a:t>
            </a:r>
            <a:r>
              <a:rPr lang="de-DE" sz="1400" dirty="0" smtClean="0">
                <a:latin typeface="Calibri" panose="020F0502020204030204" pitchFamily="34" charset="0"/>
              </a:rPr>
              <a:t>auf </a:t>
            </a:r>
            <a:r>
              <a:rPr lang="de-DE" sz="1400" dirty="0">
                <a:latin typeface="Calibri" panose="020F0502020204030204" pitchFamily="34" charset="0"/>
              </a:rPr>
              <a:t>die neue Kurslinie zu </a:t>
            </a:r>
            <a:r>
              <a:rPr lang="de-DE" sz="1400" dirty="0" smtClean="0">
                <a:latin typeface="Calibri" panose="020F0502020204030204" pitchFamily="34" charset="0"/>
              </a:rPr>
              <a:t>gelangen </a:t>
            </a:r>
            <a:r>
              <a:rPr lang="de-DE" sz="1400" dirty="0" smtClean="0">
                <a:latin typeface="Calibri" panose="020F0502020204030204" pitchFamily="34" charset="0"/>
                <a:sym typeface="Symbol"/>
              </a:rPr>
              <a:t>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>
                <a:latin typeface="Calibri" panose="020F0502020204030204" pitchFamily="34" charset="0"/>
              </a:rPr>
              <a:t>Patenthalse</a:t>
            </a:r>
            <a:r>
              <a:rPr lang="de-DE" sz="1400" dirty="0" smtClean="0">
                <a:latin typeface="Calibri" panose="020F0502020204030204" pitchFamily="34" charset="0"/>
              </a:rPr>
              <a:t>!“</a:t>
            </a:r>
          </a:p>
          <a:p>
            <a:pPr marL="285750" lvl="0" indent="-28575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ea typeface="Times New Roman"/>
                <a:cs typeface="Times New Roman"/>
              </a:rPr>
              <a:t>„Fehlende </a:t>
            </a:r>
            <a:r>
              <a:rPr lang="de-DE" sz="1400" dirty="0">
                <a:latin typeface="Calibri" panose="020F0502020204030204" pitchFamily="34" charset="0"/>
                <a:ea typeface="Times New Roman"/>
                <a:cs typeface="Times New Roman"/>
              </a:rPr>
              <a:t>Kenntnis im Umgang mit den Geräten, </a:t>
            </a:r>
            <a:r>
              <a:rPr lang="de-DE" sz="1400" dirty="0" smtClean="0">
                <a:latin typeface="Calibri" panose="020F0502020204030204" pitchFamily="34" charset="0"/>
                <a:ea typeface="Times New Roman"/>
                <a:cs typeface="Times New Roman"/>
              </a:rPr>
              <a:t>ich </a:t>
            </a:r>
            <a:r>
              <a:rPr lang="de-DE" sz="1400" dirty="0">
                <a:latin typeface="Calibri" panose="020F0502020204030204" pitchFamily="34" charset="0"/>
                <a:ea typeface="Times New Roman"/>
                <a:cs typeface="Times New Roman"/>
              </a:rPr>
              <a:t>finde viele Funktionen </a:t>
            </a:r>
            <a:r>
              <a:rPr lang="de-DE" sz="1400" dirty="0" smtClean="0">
                <a:latin typeface="Calibri" panose="020F0502020204030204" pitchFamily="34" charset="0"/>
                <a:ea typeface="Times New Roman"/>
                <a:cs typeface="Times New Roman"/>
              </a:rPr>
              <a:t>nicht.“</a:t>
            </a:r>
          </a:p>
          <a:p>
            <a:pPr marL="285750" lvl="0" indent="-28575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ea typeface="Times New Roman"/>
                <a:cs typeface="Times New Roman"/>
              </a:rPr>
              <a:t>„Da </a:t>
            </a:r>
            <a:r>
              <a:rPr lang="de-DE" sz="1400" dirty="0">
                <a:latin typeface="Calibri" panose="020F0502020204030204" pitchFamily="34" charset="0"/>
                <a:ea typeface="Times New Roman"/>
                <a:cs typeface="Times New Roman"/>
              </a:rPr>
              <a:t>ich auch ab und zu Charterschiffe fahre und die verschiedenen Systeme völlig unterschiedlich </a:t>
            </a:r>
            <a:r>
              <a:rPr lang="de-DE" sz="1400" dirty="0" smtClean="0">
                <a:latin typeface="Calibri" panose="020F0502020204030204" pitchFamily="34" charset="0"/>
                <a:ea typeface="Times New Roman"/>
                <a:cs typeface="Times New Roman"/>
              </a:rPr>
              <a:t>arbeiten und durch falsche Bedienung das System ein Blackout hatte.“</a:t>
            </a:r>
          </a:p>
          <a:p>
            <a:pPr marL="285750" lvl="0" indent="-28575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„Bedienung </a:t>
            </a:r>
            <a:r>
              <a:rPr lang="de-DE" sz="1400" dirty="0">
                <a:latin typeface="Calibri" panose="020F0502020204030204" pitchFamily="34" charset="0"/>
              </a:rPr>
              <a:t>beim Segeln zu </a:t>
            </a:r>
            <a:r>
              <a:rPr lang="de-DE" sz="1400" dirty="0" smtClean="0">
                <a:latin typeface="Calibri" panose="020F0502020204030204" pitchFamily="34" charset="0"/>
              </a:rPr>
              <a:t>kompliziert. </a:t>
            </a:r>
            <a:r>
              <a:rPr lang="de-DE" sz="1400" dirty="0">
                <a:latin typeface="Calibri" panose="020F0502020204030204" pitchFamily="34" charset="0"/>
              </a:rPr>
              <a:t>Wegpunktnavigation, </a:t>
            </a:r>
            <a:r>
              <a:rPr lang="de-DE" sz="1400" dirty="0" smtClean="0">
                <a:latin typeface="Calibri" panose="020F0502020204030204" pitchFamily="34" charset="0"/>
              </a:rPr>
              <a:t/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  Menu </a:t>
            </a:r>
            <a:r>
              <a:rPr lang="de-DE" sz="1400" dirty="0">
                <a:latin typeface="Calibri" panose="020F0502020204030204" pitchFamily="34" charset="0"/>
              </a:rPr>
              <a:t>zu verschachtelt und </a:t>
            </a:r>
            <a:r>
              <a:rPr lang="de-DE" sz="1400" dirty="0" smtClean="0">
                <a:latin typeface="Calibri" panose="020F0502020204030204" pitchFamily="34" charset="0"/>
              </a:rPr>
              <a:t>unübersichtlich.“</a:t>
            </a:r>
          </a:p>
          <a:p>
            <a:pPr marL="285750" lvl="0" indent="-28575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ea typeface="Times New Roman"/>
                <a:cs typeface="Arial"/>
              </a:rPr>
              <a:t>„GPS Empfangsstörung, angezeigte Position war falsch.“</a:t>
            </a:r>
          </a:p>
          <a:p>
            <a:pPr marL="285750" lvl="0" indent="-28575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</a:rPr>
              <a:t>„</a:t>
            </a:r>
            <a:r>
              <a:rPr lang="de-DE" sz="1400" dirty="0" err="1">
                <a:latin typeface="Calibri" panose="020F0502020204030204" pitchFamily="34" charset="0"/>
              </a:rPr>
              <a:t>Untiefenanzeige</a:t>
            </a:r>
            <a:r>
              <a:rPr lang="de-DE" sz="1400" dirty="0">
                <a:latin typeface="Calibri" panose="020F0502020204030204" pitchFamily="34" charset="0"/>
              </a:rPr>
              <a:t> nur in bestimmten Zoomstufen</a:t>
            </a:r>
            <a:r>
              <a:rPr lang="de-DE" sz="1400" dirty="0" smtClean="0">
                <a:latin typeface="Calibri" panose="020F0502020204030204" pitchFamily="34" charset="0"/>
              </a:rPr>
              <a:t>.“</a:t>
            </a:r>
            <a:endParaRPr lang="de-DE" sz="1400" dirty="0">
              <a:latin typeface="Calibri" panose="020F0502020204030204" pitchFamily="34" charset="0"/>
              <a:cs typeface="Times New Roman"/>
            </a:endParaRPr>
          </a:p>
          <a:p>
            <a:pPr marL="285750" lvl="0" indent="-28575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Times New Roman"/>
              </a:rPr>
              <a:t>(usw.)</a:t>
            </a:r>
            <a:endParaRPr lang="de-DE" sz="1400" dirty="0" smtClean="0">
              <a:latin typeface="Calibri" panose="020F0502020204030204" pitchFamily="34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" name="Gerade Verbindung 18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40</a:t>
            </a:fld>
            <a:endParaRPr lang="de-DE" altLang="de-DE" b="1" dirty="0"/>
          </a:p>
        </p:txBody>
      </p:sp>
      <p:sp>
        <p:nvSpPr>
          <p:cNvPr id="2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sp>
        <p:nvSpPr>
          <p:cNvPr id="25" name="Rechteck 24"/>
          <p:cNvSpPr/>
          <p:nvPr/>
        </p:nvSpPr>
        <p:spPr>
          <a:xfrm>
            <a:off x="160950" y="1484784"/>
            <a:ext cx="5779202" cy="583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Schildern Sie bitte ein bis zwei Situationen, in denen der Kartenplotter oder andere digitale Medien </a:t>
            </a: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problematisch oder gefährlich</a:t>
            </a: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für Sie </a:t>
            </a: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waren!</a:t>
            </a:r>
          </a:p>
        </p:txBody>
      </p:sp>
      <p:pic>
        <p:nvPicPr>
          <p:cNvPr id="17" name="Grafik 16" descr="https://www.nmm.tu-berlin.de/fileadmin/fg213/Bilder_Webseite/Anemos/Fotostrecke_Crew_3/03_Kennenlernen_der_Yacht__klassische_Navigation_mit_Seekart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40" y="4159713"/>
            <a:ext cx="2860040" cy="213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594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539552" y="1002667"/>
            <a:ext cx="3456384" cy="5786201"/>
            <a:chOff x="1547664" y="1002667"/>
            <a:chExt cx="3456384" cy="5786201"/>
          </a:xfrm>
        </p:grpSpPr>
        <p:pic>
          <p:nvPicPr>
            <p:cNvPr id="1026" name="Picture 2" descr="C:\Users\gisela.mueller-plath\Dropbox\Anemos\Vortrag HanseNautic\v4_20.11\Titl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224" y="1002667"/>
              <a:ext cx="3098800" cy="553085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hteck 1"/>
            <p:cNvSpPr/>
            <p:nvPr/>
          </p:nvSpPr>
          <p:spPr bwMode="auto">
            <a:xfrm>
              <a:off x="1547664" y="6281936"/>
              <a:ext cx="3456384" cy="5069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" name="Rechteck 5"/>
          <p:cNvSpPr/>
          <p:nvPr/>
        </p:nvSpPr>
        <p:spPr bwMode="auto">
          <a:xfrm>
            <a:off x="7226695" y="6229696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15131" y="494362"/>
            <a:ext cx="8061325" cy="384721"/>
          </a:xfrm>
        </p:spPr>
        <p:txBody>
          <a:bodyPr/>
          <a:lstStyle/>
          <a:p>
            <a:r>
              <a:rPr lang="de-DE" altLang="de-DE" cap="small" dirty="0" smtClean="0">
                <a:latin typeface="Calibri" panose="020F0502020204030204" pitchFamily="34" charset="0"/>
              </a:rPr>
              <a:t>Vorbild für eine Usability-Guideline	</a:t>
            </a:r>
            <a:endParaRPr lang="de-DE" altLang="de-DE" cap="small" dirty="0">
              <a:latin typeface="Calibri" panose="020F0502020204030204" pitchFamily="34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4529456" y="2357933"/>
            <a:ext cx="3741147" cy="3888432"/>
            <a:chOff x="5069724" y="2420888"/>
            <a:chExt cx="3741147" cy="3888432"/>
          </a:xfrm>
        </p:grpSpPr>
        <p:sp>
          <p:nvSpPr>
            <p:cNvPr id="8" name="Textfeld 7"/>
            <p:cNvSpPr txBox="1"/>
            <p:nvPr/>
          </p:nvSpPr>
          <p:spPr>
            <a:xfrm>
              <a:off x="5069724" y="2420888"/>
              <a:ext cx="1912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Calibri" panose="020F0502020204030204" pitchFamily="34" charset="0"/>
                </a:rPr>
                <a:t>Beispiel. Die Homepage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5148064" y="2708920"/>
              <a:ext cx="33123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de-DE" sz="1400" b="1" dirty="0" smtClean="0">
                  <a:latin typeface="Calibri" panose="020F0502020204030204" pitchFamily="34" charset="0"/>
                </a:rPr>
                <a:t>„Alle </a:t>
              </a:r>
              <a:r>
                <a:rPr lang="de-DE" sz="1400" b="1" dirty="0">
                  <a:latin typeface="Calibri" panose="020F0502020204030204" pitchFamily="34" charset="0"/>
                </a:rPr>
                <a:t>wesentlichen Auswahlmöglichkeiten sollten auf der Homepage sichtbar sein</a:t>
              </a:r>
              <a:r>
                <a:rPr lang="de-DE" sz="1400" b="1" dirty="0" smtClean="0">
                  <a:latin typeface="Calibri" panose="020F0502020204030204" pitchFamily="34" charset="0"/>
                </a:rPr>
                <a:t>.“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627" y="3208373"/>
              <a:ext cx="3620244" cy="31009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4" name="Rechteck 13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Gerade Verbindung 14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41</a:t>
            </a:fld>
            <a:endParaRPr lang="de-DE" altLang="de-DE" b="1" dirty="0"/>
          </a:p>
        </p:txBody>
      </p:sp>
      <p:sp>
        <p:nvSpPr>
          <p:cNvPr id="17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837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6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15131" y="548680"/>
            <a:ext cx="8061325" cy="384721"/>
          </a:xfrm>
        </p:spPr>
        <p:txBody>
          <a:bodyPr/>
          <a:lstStyle/>
          <a:p>
            <a:r>
              <a:rPr lang="de-DE" altLang="de-DE" cap="small" dirty="0" smtClean="0">
                <a:latin typeface="Calibri" panose="020F0502020204030204" pitchFamily="34" charset="0"/>
              </a:rPr>
              <a:t>Konzeption der Usability-Guideline	</a:t>
            </a:r>
            <a:endParaRPr lang="de-DE" altLang="de-DE" cap="small" dirty="0">
              <a:latin typeface="Calibri" panose="020F0502020204030204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15131" y="957719"/>
            <a:ext cx="8061325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de-DE" sz="18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Wissenschaftliche Methoden</a:t>
            </a:r>
            <a:endParaRPr lang="de-DE" sz="1800" kern="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437546"/>
              </p:ext>
            </p:extLst>
          </p:nvPr>
        </p:nvGraphicFramePr>
        <p:xfrm>
          <a:off x="547400" y="1475731"/>
          <a:ext cx="8146504" cy="47332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94246"/>
                <a:gridCol w="2862286"/>
                <a:gridCol w="1761606"/>
                <a:gridCol w="1321056"/>
                <a:gridCol w="80731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Methode</a:t>
                      </a:r>
                      <a:endParaRPr lang="de-DE" sz="1000" dirty="0">
                        <a:latin typeface="+mn-lt"/>
                      </a:endParaRPr>
                    </a:p>
                  </a:txBody>
                  <a:tcP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Geräte /</a:t>
                      </a:r>
                      <a:r>
                        <a:rPr lang="de-DE" sz="1000" baseline="0" dirty="0" smtClean="0">
                          <a:latin typeface="+mn-lt"/>
                        </a:rPr>
                        <a:t> Karten</a:t>
                      </a:r>
                      <a:endParaRPr lang="de-DE" sz="1000" dirty="0">
                        <a:latin typeface="+mn-lt"/>
                      </a:endParaRPr>
                    </a:p>
                  </a:txBody>
                  <a:tcP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Probanden</a:t>
                      </a:r>
                      <a:endParaRPr lang="de-DE" sz="1000" dirty="0">
                        <a:latin typeface="+mn-lt"/>
                      </a:endParaRPr>
                    </a:p>
                  </a:txBody>
                  <a:tcP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Ort</a:t>
                      </a:r>
                      <a:endParaRPr lang="de-DE" sz="1000" dirty="0">
                        <a:latin typeface="+mn-lt"/>
                      </a:endParaRPr>
                    </a:p>
                  </a:txBody>
                  <a:tcP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Zeit</a:t>
                      </a:r>
                      <a:endParaRPr lang="de-DE" sz="1000" dirty="0">
                        <a:latin typeface="+mn-lt"/>
                      </a:endParaRPr>
                    </a:p>
                  </a:txBody>
                  <a:tcPr>
                    <a:solidFill>
                      <a:srgbClr val="3399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„Lautes Denken“ </a:t>
                      </a:r>
                      <a:br>
                        <a:rPr lang="de-DE" sz="1000" dirty="0" smtClean="0">
                          <a:latin typeface="+mn-lt"/>
                        </a:rPr>
                      </a:br>
                      <a:r>
                        <a:rPr lang="de-DE" sz="1000" dirty="0" smtClean="0">
                          <a:latin typeface="+mn-lt"/>
                        </a:rPr>
                        <a:t>bei der Nutzung</a:t>
                      </a:r>
                      <a:endParaRPr lang="de-DE" sz="1000" dirty="0">
                        <a:latin typeface="+mn-lt"/>
                      </a:endParaRPr>
                    </a:p>
                  </a:txBody>
                  <a:tcPr anchor="ctr">
                    <a:solidFill>
                      <a:srgbClr val="D8E4BC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228600" indent="-228600"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de-DE" sz="1000" dirty="0" err="1" smtClean="0">
                          <a:latin typeface="+mn-lt"/>
                        </a:rPr>
                        <a:t>Raymarine</a:t>
                      </a:r>
                      <a:r>
                        <a:rPr lang="de-DE" sz="1000" baseline="0" dirty="0" smtClean="0">
                          <a:latin typeface="+mn-lt"/>
                        </a:rPr>
                        <a:t> </a:t>
                      </a:r>
                      <a:r>
                        <a:rPr lang="de-DE" sz="1000" baseline="0" dirty="0" err="1" smtClean="0">
                          <a:latin typeface="+mn-lt"/>
                        </a:rPr>
                        <a:t>eS</a:t>
                      </a:r>
                      <a:r>
                        <a:rPr lang="de-DE" sz="1000" baseline="0" dirty="0" smtClean="0">
                          <a:latin typeface="+mn-lt"/>
                        </a:rPr>
                        <a:t> 75 mit </a:t>
                      </a:r>
                      <a:br>
                        <a:rPr lang="de-DE" sz="1000" baseline="0" dirty="0" smtClean="0">
                          <a:latin typeface="+mn-lt"/>
                        </a:rPr>
                      </a:br>
                      <a:r>
                        <a:rPr lang="de-DE" sz="1000" baseline="0" dirty="0" err="1" smtClean="0">
                          <a:latin typeface="+mn-lt"/>
                        </a:rPr>
                        <a:t>Navionics</a:t>
                      </a:r>
                      <a:r>
                        <a:rPr lang="de-DE" sz="1000" baseline="0" dirty="0" smtClean="0">
                          <a:latin typeface="+mn-lt"/>
                        </a:rPr>
                        <a:t> Platinum Vektorkarte</a:t>
                      </a:r>
                    </a:p>
                    <a:p>
                      <a:pPr marL="228600" indent="-2286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de-DE" sz="1000" baseline="0" dirty="0" smtClean="0">
                          <a:latin typeface="+mn-lt"/>
                        </a:rPr>
                        <a:t>Garmin </a:t>
                      </a:r>
                      <a:r>
                        <a:rPr lang="de-DE" sz="1000" baseline="0" dirty="0" err="1" smtClean="0">
                          <a:latin typeface="+mn-lt"/>
                        </a:rPr>
                        <a:t>GPSmap</a:t>
                      </a:r>
                      <a:r>
                        <a:rPr lang="de-DE" sz="1000" baseline="0" dirty="0" smtClean="0">
                          <a:latin typeface="+mn-lt"/>
                        </a:rPr>
                        <a:t> 721 </a:t>
                      </a:r>
                      <a:r>
                        <a:rPr lang="de-DE" sz="1000" baseline="0" dirty="0" err="1" smtClean="0">
                          <a:latin typeface="+mn-lt"/>
                        </a:rPr>
                        <a:t>xs</a:t>
                      </a:r>
                      <a:r>
                        <a:rPr lang="de-DE" sz="1000" baseline="0" dirty="0" smtClean="0">
                          <a:latin typeface="+mn-lt"/>
                        </a:rPr>
                        <a:t> mit </a:t>
                      </a:r>
                      <a:br>
                        <a:rPr lang="de-DE" sz="1000" baseline="0" dirty="0" smtClean="0">
                          <a:latin typeface="+mn-lt"/>
                        </a:rPr>
                      </a:br>
                      <a:r>
                        <a:rPr lang="de-DE" sz="1000" dirty="0" smtClean="0">
                          <a:latin typeface="+mn-lt"/>
                        </a:rPr>
                        <a:t>Garmin </a:t>
                      </a:r>
                      <a:r>
                        <a:rPr lang="de-DE" sz="1000" dirty="0" err="1" smtClean="0">
                          <a:latin typeface="+mn-lt"/>
                        </a:rPr>
                        <a:t>BlueChart</a:t>
                      </a:r>
                      <a:r>
                        <a:rPr lang="de-DE" sz="1000" dirty="0" smtClean="0">
                          <a:latin typeface="+mn-lt"/>
                        </a:rPr>
                        <a:t> Vektorkarte</a:t>
                      </a:r>
                    </a:p>
                    <a:p>
                      <a:pPr marL="228600" indent="-2286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de-DE" sz="1000" baseline="0" dirty="0" smtClean="0">
                          <a:latin typeface="+mn-lt"/>
                        </a:rPr>
                        <a:t>Tablet </a:t>
                      </a:r>
                      <a:r>
                        <a:rPr lang="de-DE" sz="1000" baseline="0" dirty="0" err="1" smtClean="0">
                          <a:latin typeface="+mn-lt"/>
                        </a:rPr>
                        <a:t>neptune</a:t>
                      </a:r>
                      <a:r>
                        <a:rPr lang="de-DE" sz="1000" baseline="0" dirty="0" smtClean="0">
                          <a:latin typeface="+mn-lt"/>
                        </a:rPr>
                        <a:t> </a:t>
                      </a:r>
                      <a:r>
                        <a:rPr lang="de-DE" sz="1000" baseline="0" dirty="0" err="1" smtClean="0">
                          <a:latin typeface="+mn-lt"/>
                        </a:rPr>
                        <a:t>nep</a:t>
                      </a:r>
                      <a:r>
                        <a:rPr lang="de-DE" sz="1000" baseline="0" dirty="0" smtClean="0">
                          <a:latin typeface="+mn-lt"/>
                        </a:rPr>
                        <a:t> 7 mit </a:t>
                      </a:r>
                      <a:br>
                        <a:rPr lang="de-DE" sz="1000" baseline="0" dirty="0" smtClean="0">
                          <a:latin typeface="+mn-lt"/>
                        </a:rPr>
                      </a:br>
                      <a:r>
                        <a:rPr lang="de-DE" sz="1000" baseline="0" dirty="0" smtClean="0">
                          <a:latin typeface="+mn-lt"/>
                        </a:rPr>
                        <a:t>App DK </a:t>
                      </a:r>
                      <a:r>
                        <a:rPr lang="de-DE" sz="1000" baseline="0" dirty="0" err="1" smtClean="0">
                          <a:latin typeface="+mn-lt"/>
                        </a:rPr>
                        <a:t>yacht</a:t>
                      </a:r>
                      <a:r>
                        <a:rPr lang="de-DE" sz="1000" baseline="0" dirty="0" smtClean="0">
                          <a:latin typeface="+mn-lt"/>
                        </a:rPr>
                        <a:t> </a:t>
                      </a:r>
                      <a:r>
                        <a:rPr lang="de-DE" sz="1000" baseline="0" dirty="0" err="1" smtClean="0">
                          <a:latin typeface="+mn-lt"/>
                        </a:rPr>
                        <a:t>navigator</a:t>
                      </a:r>
                      <a:r>
                        <a:rPr lang="de-DE" sz="1000" baseline="0" dirty="0" smtClean="0">
                          <a:latin typeface="+mn-lt"/>
                        </a:rPr>
                        <a:t>, Rasterkarte</a:t>
                      </a:r>
                      <a:endParaRPr lang="de-DE" sz="1000" dirty="0">
                        <a:latin typeface="+mn-lt"/>
                      </a:endParaRPr>
                    </a:p>
                  </a:txBody>
                  <a:tcPr anchor="ctr">
                    <a:solidFill>
                      <a:srgbClr val="D8E4BC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9 Usability-Experten</a:t>
                      </a:r>
                    </a:p>
                  </a:txBody>
                  <a:tcPr anchor="ctr">
                    <a:solidFill>
                      <a:srgbClr val="D8E4BC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Segelyacht „Mary Read“ </a:t>
                      </a:r>
                    </a:p>
                    <a:p>
                      <a:r>
                        <a:rPr lang="de-DE" sz="1000" dirty="0" smtClean="0">
                          <a:latin typeface="+mn-lt"/>
                        </a:rPr>
                        <a:t>auf der Ostsee, (dänische Südsee</a:t>
                      </a:r>
                      <a:r>
                        <a:rPr lang="de-DE" sz="1000" baseline="0" dirty="0" smtClean="0">
                          <a:latin typeface="+mn-lt"/>
                        </a:rPr>
                        <a:t> bis Rügen)</a:t>
                      </a:r>
                      <a:endParaRPr lang="de-DE" sz="1000" dirty="0">
                        <a:latin typeface="+mn-lt"/>
                      </a:endParaRPr>
                    </a:p>
                  </a:txBody>
                  <a:tcPr anchor="ctr">
                    <a:solidFill>
                      <a:srgbClr val="D8E4BC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August 2015</a:t>
                      </a:r>
                      <a:endParaRPr lang="de-DE" sz="1000" dirty="0">
                        <a:latin typeface="+mn-lt"/>
                      </a:endParaRPr>
                    </a:p>
                  </a:txBody>
                  <a:tcPr anchor="ctr">
                    <a:solidFill>
                      <a:srgbClr val="D8E4BC"/>
                    </a:solidFill>
                  </a:tcPr>
                </a:tc>
              </a:tr>
              <a:tr h="453308"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ISONORM 9241,</a:t>
                      </a:r>
                      <a:endParaRPr lang="de-DE" sz="1000" dirty="0">
                        <a:latin typeface="+mn-lt"/>
                      </a:endParaRPr>
                    </a:p>
                    <a:p>
                      <a:r>
                        <a:rPr lang="de-DE" sz="1000" dirty="0" err="1" smtClean="0">
                          <a:latin typeface="+mn-lt"/>
                        </a:rPr>
                        <a:t>AttrakDiff</a:t>
                      </a:r>
                      <a:r>
                        <a:rPr lang="de-DE" sz="1000" dirty="0" smtClean="0">
                          <a:latin typeface="+mn-lt"/>
                        </a:rPr>
                        <a:t> 2</a:t>
                      </a:r>
                      <a:endParaRPr lang="de-DE" sz="1000" dirty="0">
                        <a:latin typeface="+mn-lt"/>
                      </a:endParaRPr>
                    </a:p>
                  </a:txBody>
                  <a:tcPr anchor="ctr">
                    <a:solidFill>
                      <a:srgbClr val="D8E4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000" dirty="0" err="1" smtClean="0">
                          <a:latin typeface="+mn-lt"/>
                        </a:rPr>
                        <a:t>Keystroke</a:t>
                      </a:r>
                      <a:r>
                        <a:rPr lang="de-DE" sz="1000" dirty="0" smtClean="0">
                          <a:latin typeface="+mn-lt"/>
                        </a:rPr>
                        <a:t>-</a:t>
                      </a:r>
                      <a:r>
                        <a:rPr lang="de-DE" sz="1000" baseline="0" dirty="0" smtClean="0">
                          <a:latin typeface="+mn-lt"/>
                        </a:rPr>
                        <a:t>Level-Modell</a:t>
                      </a:r>
                      <a:endParaRPr lang="de-DE" sz="1000" dirty="0">
                        <a:latin typeface="+mn-lt"/>
                      </a:endParaRPr>
                    </a:p>
                  </a:txBody>
                  <a:tcPr anchor="ctr">
                    <a:solidFill>
                      <a:srgbClr val="D8E4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Standardisierter Nutzertest </a:t>
                      </a:r>
                    </a:p>
                    <a:p>
                      <a:r>
                        <a:rPr lang="de-DE" sz="1000" dirty="0" smtClean="0">
                          <a:latin typeface="+mn-lt"/>
                        </a:rPr>
                        <a:t>an Land</a:t>
                      </a:r>
                      <a:endParaRPr lang="de-DE" sz="1000" dirty="0">
                        <a:latin typeface="+mn-lt"/>
                      </a:endParaRPr>
                    </a:p>
                  </a:txBody>
                  <a:tcPr anchor="ctr">
                    <a:solidFill>
                      <a:srgbClr val="D8E4B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de-DE" sz="1000" dirty="0" smtClean="0">
                          <a:latin typeface="+mn-lt"/>
                        </a:rPr>
                        <a:t>Garmin </a:t>
                      </a:r>
                      <a:r>
                        <a:rPr lang="de-DE" sz="1000" dirty="0" err="1" smtClean="0">
                          <a:latin typeface="+mn-lt"/>
                        </a:rPr>
                        <a:t>GPSmap</a:t>
                      </a:r>
                      <a:r>
                        <a:rPr lang="de-DE" sz="1000" dirty="0" smtClean="0">
                          <a:latin typeface="+mn-lt"/>
                        </a:rPr>
                        <a:t> 820 mit </a:t>
                      </a:r>
                      <a:br>
                        <a:rPr lang="de-DE" sz="1000" dirty="0" smtClean="0">
                          <a:latin typeface="+mn-lt"/>
                        </a:rPr>
                      </a:br>
                      <a:r>
                        <a:rPr lang="de-DE" sz="1000" dirty="0" smtClean="0">
                          <a:latin typeface="+mn-lt"/>
                        </a:rPr>
                        <a:t>Garmin </a:t>
                      </a:r>
                      <a:r>
                        <a:rPr lang="de-DE" sz="1000" dirty="0" err="1" smtClean="0">
                          <a:latin typeface="+mn-lt"/>
                        </a:rPr>
                        <a:t>BlueChart</a:t>
                      </a:r>
                      <a:r>
                        <a:rPr lang="de-DE" sz="1000" dirty="0" smtClean="0">
                          <a:latin typeface="+mn-lt"/>
                        </a:rPr>
                        <a:t> Vektorkarte</a:t>
                      </a:r>
                    </a:p>
                    <a:p>
                      <a:pPr marL="228600" indent="-2286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de-DE" sz="1000" dirty="0" smtClean="0">
                          <a:latin typeface="+mn-lt"/>
                        </a:rPr>
                        <a:t>B &amp; G Zeus</a:t>
                      </a:r>
                      <a:r>
                        <a:rPr lang="de-DE" sz="1000" baseline="0" dirty="0" smtClean="0">
                          <a:latin typeface="+mn-lt"/>
                        </a:rPr>
                        <a:t> mit NV </a:t>
                      </a:r>
                      <a:r>
                        <a:rPr lang="de-DE" sz="1000" dirty="0" smtClean="0">
                          <a:latin typeface="+mn-lt"/>
                        </a:rPr>
                        <a:t>Vektork</a:t>
                      </a:r>
                      <a:r>
                        <a:rPr lang="de-DE" sz="1000" baseline="0" dirty="0" smtClean="0">
                          <a:latin typeface="+mn-lt"/>
                        </a:rPr>
                        <a:t>arte</a:t>
                      </a:r>
                    </a:p>
                    <a:p>
                      <a:pPr marL="228600" indent="-2286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de-DE" sz="1000" baseline="0" dirty="0" err="1" smtClean="0">
                          <a:latin typeface="+mn-lt"/>
                        </a:rPr>
                        <a:t>Furuno</a:t>
                      </a:r>
                      <a:r>
                        <a:rPr lang="de-DE" sz="1000" baseline="0" dirty="0" smtClean="0">
                          <a:latin typeface="+mn-lt"/>
                        </a:rPr>
                        <a:t> TZTL-12F MFD mit </a:t>
                      </a:r>
                      <a:br>
                        <a:rPr lang="de-DE" sz="1000" baseline="0" dirty="0" smtClean="0">
                          <a:latin typeface="+mn-lt"/>
                        </a:rPr>
                      </a:br>
                      <a:r>
                        <a:rPr lang="de-DE" sz="1000" baseline="0" dirty="0" smtClean="0">
                          <a:latin typeface="+mn-lt"/>
                        </a:rPr>
                        <a:t>MM3 </a:t>
                      </a:r>
                      <a:r>
                        <a:rPr lang="de-DE" sz="1000" baseline="0" dirty="0" err="1" smtClean="0">
                          <a:latin typeface="+mn-lt"/>
                        </a:rPr>
                        <a:t>MaxSea</a:t>
                      </a:r>
                      <a:r>
                        <a:rPr lang="de-DE" sz="1000" baseline="0" dirty="0" smtClean="0">
                          <a:latin typeface="+mn-lt"/>
                        </a:rPr>
                        <a:t> </a:t>
                      </a:r>
                      <a:r>
                        <a:rPr lang="de-DE" sz="1000" dirty="0" smtClean="0">
                          <a:latin typeface="+mn-lt"/>
                        </a:rPr>
                        <a:t>Vektork</a:t>
                      </a:r>
                      <a:r>
                        <a:rPr lang="de-DE" sz="1000" baseline="0" dirty="0" smtClean="0">
                          <a:latin typeface="+mn-lt"/>
                        </a:rPr>
                        <a:t>arte</a:t>
                      </a:r>
                      <a:endParaRPr lang="de-DE" sz="1000" dirty="0">
                        <a:latin typeface="+mn-lt"/>
                      </a:endParaRPr>
                    </a:p>
                  </a:txBody>
                  <a:tcPr anchor="ctr">
                    <a:solidFill>
                      <a:srgbClr val="D8E4B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3 Usability-Experten</a:t>
                      </a:r>
                    </a:p>
                  </a:txBody>
                  <a:tcPr anchor="ctr">
                    <a:solidFill>
                      <a:srgbClr val="D8E4B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Ladengeschäft </a:t>
                      </a:r>
                      <a:r>
                        <a:rPr lang="de-DE" sz="1000" dirty="0" err="1" smtClean="0">
                          <a:latin typeface="+mn-lt"/>
                        </a:rPr>
                        <a:t>HanseNautic</a:t>
                      </a:r>
                      <a:r>
                        <a:rPr lang="de-DE" sz="1000" dirty="0" smtClean="0">
                          <a:latin typeface="+mn-lt"/>
                        </a:rPr>
                        <a:t>, Hamburg</a:t>
                      </a:r>
                      <a:endParaRPr lang="de-DE" sz="1000" dirty="0">
                        <a:latin typeface="+mn-lt"/>
                      </a:endParaRPr>
                    </a:p>
                  </a:txBody>
                  <a:tcPr anchor="ctr">
                    <a:solidFill>
                      <a:srgbClr val="D8E4B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Juni 2016</a:t>
                      </a:r>
                      <a:endParaRPr lang="de-DE" sz="1000" dirty="0">
                        <a:latin typeface="+mn-lt"/>
                      </a:endParaRPr>
                    </a:p>
                  </a:txBody>
                  <a:tcPr anchor="ctr">
                    <a:solidFill>
                      <a:srgbClr val="D8E4BC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Standardisierter</a:t>
                      </a:r>
                      <a:r>
                        <a:rPr lang="de-DE" sz="1000" baseline="0" dirty="0" smtClean="0">
                          <a:latin typeface="+mn-lt"/>
                        </a:rPr>
                        <a:t> Nutzertest </a:t>
                      </a:r>
                    </a:p>
                    <a:p>
                      <a:r>
                        <a:rPr lang="de-DE" sz="1000" baseline="0" dirty="0" smtClean="0">
                          <a:latin typeface="+mn-lt"/>
                        </a:rPr>
                        <a:t>auf dem Wasser</a:t>
                      </a:r>
                    </a:p>
                  </a:txBody>
                  <a:tcPr anchor="ctr"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de-DE" sz="1000" dirty="0" err="1" smtClean="0">
                          <a:latin typeface="+mn-lt"/>
                        </a:rPr>
                        <a:t>Raymarine</a:t>
                      </a:r>
                      <a:r>
                        <a:rPr lang="de-DE" sz="1000" baseline="0" dirty="0" smtClean="0">
                          <a:latin typeface="+mn-lt"/>
                        </a:rPr>
                        <a:t> </a:t>
                      </a:r>
                      <a:r>
                        <a:rPr lang="de-DE" sz="1000" baseline="0" dirty="0" err="1" smtClean="0">
                          <a:latin typeface="+mn-lt"/>
                        </a:rPr>
                        <a:t>eS</a:t>
                      </a:r>
                      <a:r>
                        <a:rPr lang="de-DE" sz="1000" baseline="0" dirty="0" smtClean="0">
                          <a:latin typeface="+mn-lt"/>
                        </a:rPr>
                        <a:t> 75 mit </a:t>
                      </a:r>
                      <a:br>
                        <a:rPr lang="de-DE" sz="1000" baseline="0" dirty="0" smtClean="0">
                          <a:latin typeface="+mn-lt"/>
                        </a:rPr>
                      </a:br>
                      <a:r>
                        <a:rPr lang="de-DE" sz="1000" baseline="0" dirty="0" err="1" smtClean="0">
                          <a:latin typeface="+mn-lt"/>
                        </a:rPr>
                        <a:t>Navionics</a:t>
                      </a:r>
                      <a:r>
                        <a:rPr lang="de-DE" sz="1000" baseline="0" dirty="0" smtClean="0">
                          <a:latin typeface="+mn-lt"/>
                        </a:rPr>
                        <a:t> Platinum </a:t>
                      </a:r>
                      <a:r>
                        <a:rPr lang="de-DE" sz="1000" dirty="0" smtClean="0">
                          <a:latin typeface="+mn-lt"/>
                        </a:rPr>
                        <a:t>Vektork</a:t>
                      </a:r>
                      <a:r>
                        <a:rPr lang="de-DE" sz="1000" baseline="0" dirty="0" smtClean="0">
                          <a:latin typeface="+mn-lt"/>
                        </a:rPr>
                        <a:t>arte</a:t>
                      </a:r>
                    </a:p>
                    <a:p>
                      <a:pPr marL="228600" indent="-228600"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de-DE" sz="1000" baseline="0" dirty="0" smtClean="0">
                          <a:latin typeface="+mn-lt"/>
                        </a:rPr>
                        <a:t>Garmin </a:t>
                      </a:r>
                      <a:r>
                        <a:rPr lang="de-DE" sz="1000" baseline="0" dirty="0" err="1" smtClean="0">
                          <a:latin typeface="+mn-lt"/>
                        </a:rPr>
                        <a:t>GPSmap</a:t>
                      </a:r>
                      <a:r>
                        <a:rPr lang="de-DE" sz="1000" baseline="0" dirty="0" smtClean="0">
                          <a:latin typeface="+mn-lt"/>
                        </a:rPr>
                        <a:t> 721xs mit </a:t>
                      </a:r>
                      <a:br>
                        <a:rPr lang="de-DE" sz="1000" baseline="0" dirty="0" smtClean="0">
                          <a:latin typeface="+mn-lt"/>
                        </a:rPr>
                      </a:br>
                      <a:r>
                        <a:rPr lang="de-DE" sz="1000" dirty="0" smtClean="0">
                          <a:latin typeface="+mn-lt"/>
                        </a:rPr>
                        <a:t>Garmin </a:t>
                      </a:r>
                      <a:r>
                        <a:rPr lang="de-DE" sz="1000" dirty="0" err="1" smtClean="0">
                          <a:latin typeface="+mn-lt"/>
                        </a:rPr>
                        <a:t>BlueChart</a:t>
                      </a:r>
                      <a:r>
                        <a:rPr lang="de-DE" sz="1000" dirty="0" smtClean="0">
                          <a:latin typeface="+mn-lt"/>
                        </a:rPr>
                        <a:t> Vektorkarte</a:t>
                      </a:r>
                    </a:p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de-DE" sz="1000" dirty="0" smtClean="0">
                          <a:latin typeface="+mn-lt"/>
                        </a:rPr>
                        <a:t>Standard </a:t>
                      </a:r>
                      <a:r>
                        <a:rPr lang="de-DE" sz="1000" dirty="0" err="1" smtClean="0">
                          <a:latin typeface="+mn-lt"/>
                        </a:rPr>
                        <a:t>Horizon</a:t>
                      </a:r>
                      <a:r>
                        <a:rPr lang="de-DE" sz="1000" baseline="0" dirty="0" smtClean="0">
                          <a:latin typeface="+mn-lt"/>
                        </a:rPr>
                        <a:t> CP 300i mit </a:t>
                      </a:r>
                      <a:br>
                        <a:rPr lang="de-DE" sz="1000" baseline="0" dirty="0" smtClean="0">
                          <a:latin typeface="+mn-lt"/>
                        </a:rPr>
                      </a:br>
                      <a:r>
                        <a:rPr lang="de-DE" sz="1000" baseline="0" dirty="0" smtClean="0">
                          <a:latin typeface="+mn-lt"/>
                        </a:rPr>
                        <a:t>NV-Rasterkarte</a:t>
                      </a:r>
                    </a:p>
                    <a:p>
                      <a:pPr marL="228600" indent="-228600"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de-DE" sz="1000" baseline="0" dirty="0" smtClean="0">
                          <a:latin typeface="+mn-lt"/>
                        </a:rPr>
                        <a:t>Tablet </a:t>
                      </a:r>
                      <a:r>
                        <a:rPr lang="de-DE" sz="1000" baseline="0" dirty="0" err="1" smtClean="0">
                          <a:latin typeface="+mn-lt"/>
                        </a:rPr>
                        <a:t>neptune</a:t>
                      </a:r>
                      <a:r>
                        <a:rPr lang="de-DE" sz="1000" baseline="0" dirty="0" smtClean="0">
                          <a:latin typeface="+mn-lt"/>
                        </a:rPr>
                        <a:t> </a:t>
                      </a:r>
                      <a:r>
                        <a:rPr lang="de-DE" sz="1000" baseline="0" dirty="0" err="1" smtClean="0">
                          <a:latin typeface="+mn-lt"/>
                        </a:rPr>
                        <a:t>nep</a:t>
                      </a:r>
                      <a:r>
                        <a:rPr lang="de-DE" sz="1000" baseline="0" dirty="0" smtClean="0">
                          <a:latin typeface="+mn-lt"/>
                        </a:rPr>
                        <a:t> 7 mit </a:t>
                      </a:r>
                      <a:br>
                        <a:rPr lang="de-DE" sz="1000" baseline="0" dirty="0" smtClean="0">
                          <a:latin typeface="+mn-lt"/>
                        </a:rPr>
                      </a:br>
                      <a:r>
                        <a:rPr lang="de-DE" sz="1000" baseline="0" dirty="0" smtClean="0">
                          <a:latin typeface="+mn-lt"/>
                        </a:rPr>
                        <a:t>App DK </a:t>
                      </a:r>
                      <a:r>
                        <a:rPr lang="de-DE" sz="1000" baseline="0" dirty="0" err="1" smtClean="0">
                          <a:latin typeface="+mn-lt"/>
                        </a:rPr>
                        <a:t>yacht</a:t>
                      </a:r>
                      <a:r>
                        <a:rPr lang="de-DE" sz="1000" baseline="0" dirty="0" smtClean="0">
                          <a:latin typeface="+mn-lt"/>
                        </a:rPr>
                        <a:t> </a:t>
                      </a:r>
                      <a:r>
                        <a:rPr lang="de-DE" sz="1000" baseline="0" dirty="0" err="1" smtClean="0">
                          <a:latin typeface="+mn-lt"/>
                        </a:rPr>
                        <a:t>navigator</a:t>
                      </a:r>
                      <a:r>
                        <a:rPr lang="de-DE" sz="1000" baseline="0" dirty="0" smtClean="0">
                          <a:latin typeface="+mn-lt"/>
                        </a:rPr>
                        <a:t>, Rasterkarte</a:t>
                      </a:r>
                    </a:p>
                    <a:p>
                      <a:pPr marL="228600" indent="-228600"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de-DE" sz="1000" dirty="0" smtClean="0">
                          <a:latin typeface="+mn-lt"/>
                        </a:rPr>
                        <a:t>Apple iPad Air2 mit </a:t>
                      </a:r>
                      <a:br>
                        <a:rPr lang="de-DE" sz="1000" dirty="0" smtClean="0">
                          <a:latin typeface="+mn-lt"/>
                        </a:rPr>
                      </a:br>
                      <a:r>
                        <a:rPr lang="de-DE" sz="1000" dirty="0" smtClean="0">
                          <a:latin typeface="+mn-lt"/>
                        </a:rPr>
                        <a:t>App </a:t>
                      </a:r>
                      <a:r>
                        <a:rPr lang="de-DE" sz="1000" dirty="0" err="1" smtClean="0">
                          <a:latin typeface="+mn-lt"/>
                        </a:rPr>
                        <a:t>Navionics</a:t>
                      </a:r>
                      <a:r>
                        <a:rPr lang="de-DE" sz="1000" dirty="0" smtClean="0">
                          <a:latin typeface="+mn-lt"/>
                        </a:rPr>
                        <a:t> </a:t>
                      </a:r>
                      <a:r>
                        <a:rPr lang="de-DE" sz="1000" dirty="0" err="1" smtClean="0">
                          <a:latin typeface="+mn-lt"/>
                        </a:rPr>
                        <a:t>Boating</a:t>
                      </a:r>
                      <a:r>
                        <a:rPr lang="de-DE" sz="1000" dirty="0" smtClean="0">
                          <a:latin typeface="+mn-lt"/>
                        </a:rPr>
                        <a:t> HD, Vektorkarte</a:t>
                      </a:r>
                    </a:p>
                    <a:p>
                      <a:pPr marL="228600" indent="-228600"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de-DE" sz="1000" dirty="0" smtClean="0">
                          <a:latin typeface="+mn-lt"/>
                        </a:rPr>
                        <a:t>Tablet Samsung </a:t>
                      </a:r>
                      <a:r>
                        <a:rPr lang="de-DE" sz="1000" dirty="0" err="1" smtClean="0">
                          <a:latin typeface="+mn-lt"/>
                        </a:rPr>
                        <a:t>Galaxy</a:t>
                      </a:r>
                      <a:r>
                        <a:rPr lang="de-DE" sz="1000" baseline="0" dirty="0" smtClean="0">
                          <a:latin typeface="+mn-lt"/>
                        </a:rPr>
                        <a:t> Tab3 mit </a:t>
                      </a:r>
                      <a:br>
                        <a:rPr lang="de-DE" sz="1000" baseline="0" dirty="0" smtClean="0">
                          <a:latin typeface="+mn-lt"/>
                        </a:rPr>
                      </a:br>
                      <a:r>
                        <a:rPr lang="de-DE" sz="1000" baseline="0" dirty="0" smtClean="0">
                          <a:latin typeface="+mn-lt"/>
                        </a:rPr>
                        <a:t>App NV </a:t>
                      </a:r>
                      <a:r>
                        <a:rPr lang="de-DE" sz="1000" baseline="0" dirty="0" err="1" smtClean="0">
                          <a:latin typeface="+mn-lt"/>
                        </a:rPr>
                        <a:t>charts</a:t>
                      </a:r>
                      <a:r>
                        <a:rPr lang="de-DE" sz="1000" baseline="0" dirty="0" smtClean="0">
                          <a:latin typeface="+mn-lt"/>
                        </a:rPr>
                        <a:t>, Rasterkarte</a:t>
                      </a:r>
                    </a:p>
                  </a:txBody>
                  <a:tcPr anchor="ctr"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12 Domänen-Experten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de-DE" sz="1000" dirty="0" smtClean="0">
                          <a:latin typeface="+mn-lt"/>
                        </a:rPr>
                        <a:t>d.h. typische Fahrtensegler: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 smtClean="0">
                          <a:latin typeface="+mn-lt"/>
                        </a:rPr>
                        <a:t>32-82 Jahre</a:t>
                      </a:r>
                      <a:r>
                        <a:rPr lang="de-DE" sz="1000" baseline="0" dirty="0" smtClean="0">
                          <a:latin typeface="+mn-lt"/>
                        </a:rPr>
                        <a:t> alt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000" baseline="0" dirty="0" smtClean="0">
                          <a:latin typeface="+mn-lt"/>
                        </a:rPr>
                        <a:t>gesegelte Meilen: 1000 – 100.000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 smtClean="0">
                          <a:latin typeface="+mn-lt"/>
                        </a:rPr>
                        <a:t>10 mit, 2 ohne </a:t>
                      </a:r>
                      <a:r>
                        <a:rPr lang="de-DE" sz="1000" dirty="0" err="1" smtClean="0">
                          <a:latin typeface="+mn-lt"/>
                        </a:rPr>
                        <a:t>Plottererfahrung</a:t>
                      </a:r>
                      <a:endParaRPr lang="de-DE" sz="1000" dirty="0" smtClean="0">
                        <a:latin typeface="+mn-lt"/>
                      </a:endParaRPr>
                    </a:p>
                  </a:txBody>
                  <a:tcPr anchor="ctr"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Verschiedene Segelyachten auf Berliner Gewässern (Wannsee, Havel)</a:t>
                      </a:r>
                      <a:endParaRPr lang="de-DE" sz="1000" dirty="0">
                        <a:latin typeface="+mn-lt"/>
                      </a:endParaRPr>
                    </a:p>
                  </a:txBody>
                  <a:tcPr anchor="ctr"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>
                          <a:latin typeface="+mn-lt"/>
                        </a:rPr>
                        <a:t>Mai–Juli </a:t>
                      </a:r>
                      <a:br>
                        <a:rPr lang="de-DE" sz="1000" dirty="0" smtClean="0">
                          <a:latin typeface="+mn-lt"/>
                        </a:rPr>
                      </a:br>
                      <a:r>
                        <a:rPr lang="de-DE" sz="1000" dirty="0" smtClean="0">
                          <a:latin typeface="+mn-lt"/>
                        </a:rPr>
                        <a:t>2016</a:t>
                      </a:r>
                      <a:endParaRPr lang="de-DE" sz="1000" dirty="0">
                        <a:latin typeface="+mn-lt"/>
                      </a:endParaRPr>
                    </a:p>
                  </a:txBody>
                  <a:tcPr anchor="ctr">
                    <a:solidFill>
                      <a:srgbClr val="D8E4BC"/>
                    </a:solidFill>
                  </a:tcPr>
                </a:tc>
              </a:tr>
            </a:tbl>
          </a:graphicData>
        </a:graphic>
      </p:graphicFrame>
      <p:sp>
        <p:nvSpPr>
          <p:cNvPr id="10" name="Rechteck 9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42</a:t>
            </a:fld>
            <a:endParaRPr lang="de-DE" altLang="de-DE" b="1" dirty="0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215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26" y="1881999"/>
            <a:ext cx="4442246" cy="457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15131" y="494362"/>
            <a:ext cx="8061325" cy="384721"/>
          </a:xfrm>
        </p:spPr>
        <p:txBody>
          <a:bodyPr/>
          <a:lstStyle/>
          <a:p>
            <a:r>
              <a:rPr lang="de-DE" altLang="de-DE" cap="small" dirty="0" smtClean="0">
                <a:latin typeface="Calibri" panose="020F0502020204030204" pitchFamily="34" charset="0"/>
              </a:rPr>
              <a:t>Ergebnis	</a:t>
            </a:r>
            <a:endParaRPr lang="de-DE" altLang="de-DE" cap="small" dirty="0">
              <a:latin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 rot="20831115">
            <a:off x="438489" y="1526608"/>
            <a:ext cx="5760640" cy="16835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b="1" dirty="0">
                <a:latin typeface="Century Gothic" panose="020B0502020202020204" pitchFamily="34" charset="0"/>
              </a:rPr>
              <a:t>Gestaltungsrichtlinie für maritime </a:t>
            </a:r>
            <a:endParaRPr lang="de-DE" sz="1800" b="1" dirty="0" smtClean="0"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sz="1800" b="1" dirty="0" smtClean="0">
                <a:latin typeface="Century Gothic" panose="020B0502020202020204" pitchFamily="34" charset="0"/>
              </a:rPr>
              <a:t>Navigationsanwendungen </a:t>
            </a:r>
            <a:r>
              <a:rPr lang="de-DE" sz="1800" b="1" dirty="0">
                <a:latin typeface="Century Gothic" panose="020B0502020202020204" pitchFamily="34" charset="0"/>
              </a:rPr>
              <a:t>in der Sportschifffahrt</a:t>
            </a:r>
          </a:p>
          <a:p>
            <a:endParaRPr lang="de-DE" b="1" dirty="0" smtClean="0">
              <a:latin typeface="Century Gothic" panose="020B0502020202020204" pitchFamily="34" charset="0"/>
            </a:endParaRPr>
          </a:p>
          <a:p>
            <a:r>
              <a:rPr lang="de-DE" b="1" dirty="0" smtClean="0">
                <a:latin typeface="Century Gothic" panose="020B0502020202020204" pitchFamily="34" charset="0"/>
              </a:rPr>
              <a:t>Version </a:t>
            </a:r>
            <a:r>
              <a:rPr lang="de-DE" b="1" dirty="0">
                <a:latin typeface="Century Gothic" panose="020B0502020202020204" pitchFamily="34" charset="0"/>
              </a:rPr>
              <a:t>2.0</a:t>
            </a:r>
          </a:p>
          <a:p>
            <a:endParaRPr lang="de-DE" b="1" dirty="0" smtClean="0">
              <a:latin typeface="Century Gothic" panose="020B0502020202020204" pitchFamily="34" charset="0"/>
            </a:endParaRPr>
          </a:p>
          <a:p>
            <a:endParaRPr lang="de-DE" b="1" dirty="0">
              <a:latin typeface="Century Gothic" panose="020B0502020202020204" pitchFamily="34" charset="0"/>
            </a:endParaRPr>
          </a:p>
          <a:p>
            <a:r>
              <a:rPr lang="de-DE" sz="1400" b="1" dirty="0" smtClean="0">
                <a:latin typeface="Century Gothic" panose="020B0502020202020204" pitchFamily="34" charset="0"/>
              </a:rPr>
              <a:t>David </a:t>
            </a:r>
            <a:r>
              <a:rPr lang="de-DE" sz="1400" b="1" dirty="0">
                <a:latin typeface="Century Gothic" panose="020B0502020202020204" pitchFamily="34" charset="0"/>
              </a:rPr>
              <a:t>Jung, Martin </a:t>
            </a:r>
            <a:r>
              <a:rPr lang="de-DE" sz="1400" b="1" dirty="0" smtClean="0">
                <a:latin typeface="Century Gothic" panose="020B0502020202020204" pitchFamily="34" charset="0"/>
              </a:rPr>
              <a:t>Müller, Gisela Müller-Plath</a:t>
            </a:r>
            <a:endParaRPr lang="de-DE" sz="1400" b="1" dirty="0">
              <a:latin typeface="Century Gothic" panose="020B0502020202020204" pitchFamily="34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Gerade Verbindung 9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43</a:t>
            </a:fld>
            <a:endParaRPr lang="de-DE" altLang="de-DE" b="1" dirty="0"/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327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15131" y="509302"/>
            <a:ext cx="8061325" cy="369781"/>
          </a:xfrm>
        </p:spPr>
        <p:txBody>
          <a:bodyPr/>
          <a:lstStyle/>
          <a:p>
            <a:r>
              <a:rPr lang="de-DE" altLang="de-DE" cap="small" dirty="0" smtClean="0">
                <a:latin typeface="Calibri" panose="020F0502020204030204" pitchFamily="34" charset="0"/>
              </a:rPr>
              <a:t>Beispiele</a:t>
            </a:r>
            <a:endParaRPr lang="de-DE" altLang="de-DE" cap="small" dirty="0">
              <a:latin typeface="Calibri" panose="020F0502020204030204" pitchFamily="34" charset="0"/>
            </a:endParaRPr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539552" y="1484784"/>
            <a:ext cx="8424936" cy="4744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1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.2</a:t>
            </a: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   </a:t>
            </a: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Neben dem Touchscreen soll ein </a:t>
            </a: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zweites physisches Eingabegerät zur Bedienung </a:t>
            </a: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vorhanden sein</a:t>
            </a: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.</a:t>
            </a:r>
            <a:r>
              <a:rPr kumimoji="0" lang="de-DE" sz="1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	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	</a:t>
            </a:r>
            <a:r>
              <a:rPr lang="de-DE" sz="1400" b="1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Relative </a:t>
            </a:r>
            <a:r>
              <a:rPr lang="de-DE" sz="1400" b="1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Relevanz: </a:t>
            </a: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3</a:t>
            </a: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– </a:t>
            </a: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Wichtig</a:t>
            </a:r>
            <a:endParaRPr lang="de-DE" sz="14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0" indent="0" fontAlgn="auto">
              <a:spcBef>
                <a:spcPts val="1200"/>
              </a:spcBef>
              <a:spcAft>
                <a:spcPts val="0"/>
              </a:spcAft>
              <a:buNone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1.3   Biete dem</a:t>
            </a:r>
            <a:r>
              <a:rPr kumimoji="0" lang="de-DE" sz="1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Nutzer die Möglichkeit, die Zuweisung von Funktionen zu Eingabegeräten nach seinen </a:t>
            </a:r>
            <a:br>
              <a:rPr kumimoji="0" lang="de-DE" sz="1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</a:br>
            <a:r>
              <a:rPr kumimoji="0" lang="de-DE" sz="1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       Präferenzen zu konfigurieren.</a:t>
            </a:r>
            <a:r>
              <a:rPr lang="de-DE" sz="1400" dirty="0" smtClean="0">
                <a:latin typeface="Calibri" panose="020F0502020204030204" pitchFamily="34" charset="0"/>
              </a:rPr>
              <a:t>		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400" b="1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	</a:t>
            </a:r>
            <a:r>
              <a:rPr lang="de-DE" sz="1400" b="1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Relative </a:t>
            </a:r>
            <a:r>
              <a:rPr lang="de-DE" sz="1400" b="1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Relevanz: </a:t>
            </a: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3 </a:t>
            </a: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– </a:t>
            </a: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Wichtig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[…]</a:t>
            </a:r>
            <a:endParaRPr lang="de-DE" sz="14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kumimoji="0" lang="de-DE" sz="1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lang="de-DE" sz="1400" b="1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lang="de-DE" sz="1400" b="1" dirty="0" smtClean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lang="de-DE" sz="1400" b="1" dirty="0" smtClean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lang="de-DE" sz="1400" b="1" dirty="0" smtClean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Zusätzliche Evidenz: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DIN EN ISO 9241-110 (2008): Individualisierbarkeit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15131" y="953985"/>
            <a:ext cx="8061325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de-DE" sz="1800" kern="0" dirty="0">
                <a:solidFill>
                  <a:srgbClr val="4D4D4D"/>
                </a:solidFill>
                <a:latin typeface="Calibri" panose="020F0502020204030204" pitchFamily="34" charset="0"/>
              </a:rPr>
              <a:t>1</a:t>
            </a:r>
            <a:r>
              <a:rPr lang="de-DE" sz="1800" kern="0" dirty="0" smtClean="0">
                <a:solidFill>
                  <a:srgbClr val="4D4D4D"/>
                </a:solidFill>
                <a:latin typeface="Calibri" panose="020F0502020204030204" pitchFamily="34" charset="0"/>
              </a:rPr>
              <a:t>. Passung</a:t>
            </a:r>
          </a:p>
        </p:txBody>
      </p:sp>
      <p:pic>
        <p:nvPicPr>
          <p:cNvPr id="14" name="Picture 2" descr="D:\Dokumente\Uni\Master - HF\Masterarbeit\Abbildungen\Screenshots\Raymarine\Route aufbau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00565"/>
            <a:ext cx="3168352" cy="190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pieren 19"/>
          <p:cNvGrpSpPr/>
          <p:nvPr/>
        </p:nvGrpSpPr>
        <p:grpSpPr>
          <a:xfrm>
            <a:off x="1331640" y="3433579"/>
            <a:ext cx="2376264" cy="1834616"/>
            <a:chOff x="1331640" y="3453746"/>
            <a:chExt cx="2376264" cy="1834616"/>
          </a:xfrm>
        </p:grpSpPr>
        <p:pic>
          <p:nvPicPr>
            <p:cNvPr id="21" name="Picture 3" descr="D:\Dokumente\Uni\Master - HF\Masterarbeit\Abbildungen\Raymarine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7" t="9666" r="2912" b="11167"/>
            <a:stretch/>
          </p:blipFill>
          <p:spPr bwMode="auto">
            <a:xfrm>
              <a:off x="1331640" y="3453746"/>
              <a:ext cx="2376264" cy="183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hteck 21"/>
            <p:cNvSpPr/>
            <p:nvPr/>
          </p:nvSpPr>
          <p:spPr>
            <a:xfrm>
              <a:off x="2267744" y="3746078"/>
              <a:ext cx="342038" cy="7200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2438763" y="4628728"/>
              <a:ext cx="342038" cy="72008"/>
            </a:xfrm>
            <a:prstGeom prst="rect">
              <a:avLst/>
            </a:prstGeom>
            <a:solidFill>
              <a:srgbClr val="171717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6" name="Gerade Verbindung 15"/>
          <p:cNvCxnSpPr/>
          <p:nvPr/>
        </p:nvCxnSpPr>
        <p:spPr bwMode="auto">
          <a:xfrm>
            <a:off x="621359" y="1457625"/>
            <a:ext cx="8271121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hteck 16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44</a:t>
            </a:fld>
            <a:endParaRPr lang="de-DE" altLang="de-DE" b="1" dirty="0"/>
          </a:p>
        </p:txBody>
      </p:sp>
      <p:sp>
        <p:nvSpPr>
          <p:cNvPr id="25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180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15131" y="509302"/>
            <a:ext cx="8061325" cy="369781"/>
          </a:xfrm>
        </p:spPr>
        <p:txBody>
          <a:bodyPr/>
          <a:lstStyle/>
          <a:p>
            <a:r>
              <a:rPr lang="de-DE" altLang="de-DE" cap="small" dirty="0" smtClean="0">
                <a:latin typeface="Calibri" panose="020F0502020204030204" pitchFamily="34" charset="0"/>
              </a:rPr>
              <a:t>Beispiele</a:t>
            </a:r>
            <a:endParaRPr lang="de-DE" altLang="de-DE" cap="small" dirty="0">
              <a:latin typeface="Calibri" panose="020F0502020204030204" pitchFamily="34" charset="0"/>
            </a:endParaRPr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539552" y="1484784"/>
            <a:ext cx="8229600" cy="4744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[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…]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4.2</a:t>
            </a: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  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Neben</a:t>
            </a:r>
            <a:r>
              <a:rPr kumimoji="0" lang="de-DE" sz="1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der Karte soll die Liste der Wegpunkte dargestellt werden. 	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	</a:t>
            </a:r>
            <a:r>
              <a:rPr lang="de-DE" sz="1400" b="1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Relative </a:t>
            </a:r>
            <a:r>
              <a:rPr lang="de-DE" sz="1400" b="1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Relevanz: </a:t>
            </a: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4 – Sehr wichtig</a:t>
            </a:r>
          </a:p>
          <a:p>
            <a:pPr marL="0" indent="0" fontAlgn="auto">
              <a:spcBef>
                <a:spcPts val="1200"/>
              </a:spcBef>
              <a:spcAft>
                <a:spcPts val="0"/>
              </a:spcAft>
              <a:buNone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4.3   </a:t>
            </a:r>
            <a:r>
              <a:rPr lang="de-DE" sz="1400" dirty="0">
                <a:latin typeface="Calibri" panose="020F0502020204030204" pitchFamily="34" charset="0"/>
              </a:rPr>
              <a:t>Die Wegpunktliste soll mit der Navigationskarte verknüpft sein</a:t>
            </a:r>
            <a:r>
              <a:rPr lang="de-DE" sz="1400" dirty="0" smtClean="0">
                <a:latin typeface="Calibri" panose="020F0502020204030204" pitchFamily="34" charset="0"/>
              </a:rPr>
              <a:t>.		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400" b="1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	</a:t>
            </a:r>
            <a:r>
              <a:rPr lang="de-DE" sz="1400" b="1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Relative </a:t>
            </a:r>
            <a:r>
              <a:rPr lang="de-DE" sz="1400" b="1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Relevanz: </a:t>
            </a: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4 – Sehr wichtig</a:t>
            </a:r>
          </a:p>
          <a:p>
            <a:pPr marL="0" indent="0" fontAlgn="auto">
              <a:spcBef>
                <a:spcPts val="1200"/>
              </a:spcBef>
              <a:spcAft>
                <a:spcPts val="0"/>
              </a:spcAft>
              <a:buNone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4.4</a:t>
            </a:r>
            <a:r>
              <a:rPr kumimoji="0" lang="de-DE" sz="1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  </a:t>
            </a:r>
            <a:r>
              <a:rPr lang="de-DE" sz="1400" dirty="0">
                <a:latin typeface="Calibri" panose="020F0502020204030204" pitchFamily="34" charset="0"/>
              </a:rPr>
              <a:t>Die Wegpunktliste soll die Kursänderungen an allen Wegpunkten </a:t>
            </a:r>
            <a:r>
              <a:rPr lang="de-DE" sz="1400" dirty="0" smtClean="0">
                <a:latin typeface="Calibri" panose="020F0502020204030204" pitchFamily="34" charset="0"/>
              </a:rPr>
              <a:t>anzeigen.	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400" b="1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	</a:t>
            </a:r>
            <a:r>
              <a:rPr lang="de-DE" sz="1400" b="1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Relative </a:t>
            </a:r>
            <a:r>
              <a:rPr lang="de-DE" sz="1400" b="1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Relevanz: </a:t>
            </a: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4 – Sehr </a:t>
            </a: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wichtig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lang="de-DE" sz="1400" b="1" dirty="0" smtClean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lang="de-DE" sz="1400" b="1" dirty="0" smtClean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lang="de-DE" sz="1400" b="1" dirty="0" smtClean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kumimoji="0" lang="de-DE" sz="1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Zusätzliche Evidenz: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DIN EN ISO 9241-110 (2008): Aufgabenangemessenheit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16" name="Picture 2" descr="D:\Dokumente\Uni\Master - HF\Masterarbeit\Abbildungen\Yacht Navigat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73" y="3761456"/>
            <a:ext cx="2917099" cy="2187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Dokumente\Uni\Master - HF\Masterarbeit\Abbildungen\Screenshots\Garmin\WP &amp; Rout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75248"/>
            <a:ext cx="3120347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:\Dokumente\Uni\Master - HF\Masterarbeit\Abbildungen\Screenshots\Garmin\WP Liste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912" y="4077072"/>
            <a:ext cx="3120347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15131" y="953985"/>
            <a:ext cx="8061325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de-DE" sz="1800" kern="0" dirty="0" smtClean="0">
                <a:solidFill>
                  <a:srgbClr val="4D4D4D"/>
                </a:solidFill>
                <a:latin typeface="Calibri" panose="020F0502020204030204" pitchFamily="34" charset="0"/>
              </a:rPr>
              <a:t>4. </a:t>
            </a:r>
            <a:r>
              <a:rPr lang="de-DE" sz="1800" kern="0" dirty="0">
                <a:solidFill>
                  <a:srgbClr val="4D4D4D"/>
                </a:solidFill>
                <a:latin typeface="Calibri" panose="020F0502020204030204" pitchFamily="34" charset="0"/>
              </a:rPr>
              <a:t>D</a:t>
            </a:r>
            <a:r>
              <a:rPr lang="de-DE" sz="1800" kern="0" dirty="0" smtClean="0">
                <a:solidFill>
                  <a:srgbClr val="4D4D4D"/>
                </a:solidFill>
                <a:latin typeface="Calibri" panose="020F0502020204030204" pitchFamily="34" charset="0"/>
              </a:rPr>
              <a:t>arstellung</a:t>
            </a: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621359" y="1457625"/>
            <a:ext cx="8271121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hteck 19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Gerade Verbindung 20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45</a:t>
            </a:fld>
            <a:endParaRPr lang="de-DE" altLang="de-DE" b="1" dirty="0"/>
          </a:p>
        </p:txBody>
      </p:sp>
      <p:sp>
        <p:nvSpPr>
          <p:cNvPr id="2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147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6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15131" y="509302"/>
            <a:ext cx="8061325" cy="369781"/>
          </a:xfrm>
        </p:spPr>
        <p:txBody>
          <a:bodyPr/>
          <a:lstStyle/>
          <a:p>
            <a:r>
              <a:rPr lang="de-DE" altLang="de-DE" cap="small" dirty="0" smtClean="0">
                <a:latin typeface="Calibri" panose="020F0502020204030204" pitchFamily="34" charset="0"/>
              </a:rPr>
              <a:t>Beispiele</a:t>
            </a:r>
            <a:endParaRPr lang="de-DE" altLang="de-DE" cap="small" dirty="0">
              <a:latin typeface="Calibri" panose="020F0502020204030204" pitchFamily="34" charset="0"/>
            </a:endParaRPr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539552" y="1484784"/>
            <a:ext cx="8229600" cy="4744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7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.1</a:t>
            </a: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   </a:t>
            </a: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Informiere den Nutzer über die Genauigkeit der GPS - Standortbestimmung</a:t>
            </a:r>
            <a:r>
              <a:rPr kumimoji="0" lang="de-DE" sz="1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 	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	</a:t>
            </a:r>
            <a:r>
              <a:rPr lang="de-DE" sz="1400" b="1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Relative </a:t>
            </a:r>
            <a:r>
              <a:rPr lang="de-DE" sz="1400" b="1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Relevanz: </a:t>
            </a: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5 </a:t>
            </a: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– </a:t>
            </a: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Zwingend</a:t>
            </a:r>
            <a:endParaRPr lang="de-DE" sz="14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de-DE" sz="1400" b="1" dirty="0" smtClean="0">
                <a:latin typeface="Calibri" panose="020F0502020204030204" pitchFamily="34" charset="0"/>
              </a:rPr>
              <a:t>Kommentar</a:t>
            </a:r>
            <a:r>
              <a:rPr lang="de-DE" sz="1400" b="1" dirty="0">
                <a:latin typeface="Calibri" panose="020F0502020204030204" pitchFamily="34" charset="0"/>
              </a:rPr>
              <a:t>: </a:t>
            </a:r>
          </a:p>
          <a:p>
            <a:r>
              <a:rPr lang="de-DE" sz="1400" dirty="0">
                <a:latin typeface="Calibri" panose="020F0502020204030204" pitchFamily="34" charset="0"/>
              </a:rPr>
              <a:t>permanentes Anzeigen der Genauigkeit der GPS – Standortbestimmung</a:t>
            </a:r>
          </a:p>
          <a:p>
            <a:r>
              <a:rPr lang="de-DE" sz="1400" dirty="0">
                <a:latin typeface="Calibri" panose="020F0502020204030204" pitchFamily="34" charset="0"/>
              </a:rPr>
              <a:t>Vermeidung von übersteigertem </a:t>
            </a:r>
            <a:r>
              <a:rPr lang="de-DE" sz="1400" dirty="0" smtClean="0">
                <a:latin typeface="Calibri" panose="020F0502020204030204" pitchFamily="34" charset="0"/>
              </a:rPr>
              <a:t>Technikvertrauen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[…]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lang="de-DE" sz="1400" b="1" dirty="0" smtClean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lang="de-DE" sz="1400" b="1" dirty="0" smtClean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kumimoji="0" lang="de-DE" sz="1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kumimoji="0" lang="de-DE" sz="1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lang="de-DE" sz="1400" b="1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kumimoji="0" lang="de-DE" sz="1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Zusätzliche Evidenz: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Airbus (2001), Nielsen (2005)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15131" y="953985"/>
            <a:ext cx="8061325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de-DE" sz="1800" kern="0" dirty="0" smtClean="0">
                <a:solidFill>
                  <a:srgbClr val="4D4D4D"/>
                </a:solidFill>
                <a:latin typeface="Calibri" panose="020F0502020204030204" pitchFamily="34" charset="0"/>
              </a:rPr>
              <a:t>7. Transparenz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/>
          <a:srcRect l="-62" b="55287"/>
          <a:stretch/>
        </p:blipFill>
        <p:spPr>
          <a:xfrm>
            <a:off x="4314578" y="4344729"/>
            <a:ext cx="4361878" cy="117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610210"/>
            <a:ext cx="4623921" cy="1226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Gerade Verbindung 10"/>
          <p:cNvCxnSpPr/>
          <p:nvPr/>
        </p:nvCxnSpPr>
        <p:spPr bwMode="auto">
          <a:xfrm>
            <a:off x="621359" y="1457625"/>
            <a:ext cx="8271121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echteck 1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 Verbindung 16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46</a:t>
            </a:fld>
            <a:endParaRPr lang="de-DE" altLang="de-DE" b="1" dirty="0"/>
          </a:p>
        </p:txBody>
      </p:sp>
      <p:sp>
        <p:nvSpPr>
          <p:cNvPr id="2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702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15131" y="509302"/>
            <a:ext cx="8061325" cy="369781"/>
          </a:xfrm>
        </p:spPr>
        <p:txBody>
          <a:bodyPr/>
          <a:lstStyle/>
          <a:p>
            <a:r>
              <a:rPr lang="de-DE" altLang="de-DE" cap="small" dirty="0" smtClean="0">
                <a:latin typeface="Calibri" panose="020F0502020204030204" pitchFamily="34" charset="0"/>
              </a:rPr>
              <a:t>Beispiele</a:t>
            </a:r>
            <a:endParaRPr lang="de-DE" altLang="de-DE" cap="small" dirty="0">
              <a:latin typeface="Calibri" panose="020F0502020204030204" pitchFamily="34" charset="0"/>
            </a:endParaRPr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539552" y="1484784"/>
            <a:ext cx="8424936" cy="4744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[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…]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400" dirty="0" smtClean="0">
                <a:solidFill>
                  <a:sysClr val="windowText" lastClr="000000"/>
                </a:solidFill>
              </a:rPr>
              <a:t>8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.3</a:t>
            </a:r>
            <a:r>
              <a:rPr lang="de-DE" sz="1400" dirty="0" smtClean="0">
                <a:solidFill>
                  <a:sysClr val="windowText" lastClr="000000"/>
                </a:solidFill>
              </a:rPr>
              <a:t>   </a:t>
            </a:r>
            <a:r>
              <a:rPr lang="de-DE" sz="1400" dirty="0"/>
              <a:t>Wegpunkte müssen </a:t>
            </a:r>
            <a:r>
              <a:rPr lang="de-DE" sz="1400" dirty="0" smtClean="0"/>
              <a:t>auch über </a:t>
            </a:r>
            <a:r>
              <a:rPr lang="de-DE" sz="1400" dirty="0"/>
              <a:t>Koordinateneingabe definierbar sein</a:t>
            </a:r>
            <a:r>
              <a:rPr lang="de-DE" sz="1400" dirty="0" smtClean="0"/>
              <a:t>.</a:t>
            </a:r>
            <a:r>
              <a:rPr kumimoji="0" lang="de-DE" sz="1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	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400" dirty="0">
                <a:solidFill>
                  <a:sysClr val="windowText" lastClr="000000"/>
                </a:solidFill>
              </a:rPr>
              <a:t>	</a:t>
            </a:r>
            <a:r>
              <a:rPr lang="de-DE" sz="1400" b="1" dirty="0" smtClean="0">
                <a:solidFill>
                  <a:sysClr val="windowText" lastClr="000000"/>
                </a:solidFill>
              </a:rPr>
              <a:t>Relative </a:t>
            </a:r>
            <a:r>
              <a:rPr lang="de-DE" sz="1400" b="1" dirty="0">
                <a:solidFill>
                  <a:sysClr val="windowText" lastClr="000000"/>
                </a:solidFill>
              </a:rPr>
              <a:t>Relevanz: </a:t>
            </a:r>
            <a:r>
              <a:rPr lang="de-DE" sz="1400" dirty="0" smtClean="0">
                <a:solidFill>
                  <a:sysClr val="windowText" lastClr="000000"/>
                </a:solidFill>
              </a:rPr>
              <a:t>5 </a:t>
            </a:r>
            <a:r>
              <a:rPr lang="de-DE" sz="1400" dirty="0">
                <a:solidFill>
                  <a:sysClr val="windowText" lastClr="000000"/>
                </a:solidFill>
              </a:rPr>
              <a:t>– </a:t>
            </a:r>
            <a:r>
              <a:rPr lang="de-DE" sz="1400" dirty="0" smtClean="0">
                <a:solidFill>
                  <a:sysClr val="windowText" lastClr="000000"/>
                </a:solidFill>
              </a:rPr>
              <a:t>Zwingend</a:t>
            </a:r>
          </a:p>
          <a:p>
            <a:pPr marL="0" indent="0" fontAlgn="auto">
              <a:spcBef>
                <a:spcPts val="1200"/>
              </a:spcBef>
              <a:spcAft>
                <a:spcPts val="0"/>
              </a:spcAft>
              <a:buNone/>
            </a:pPr>
            <a:r>
              <a:rPr lang="de-DE" sz="1400" b="1" dirty="0">
                <a:solidFill>
                  <a:sysClr val="windowText" lastClr="000000"/>
                </a:solidFill>
              </a:rPr>
              <a:t>Kommentar:</a:t>
            </a:r>
            <a:r>
              <a:rPr lang="de-DE" sz="1400" dirty="0">
                <a:solidFill>
                  <a:sysClr val="windowText" lastClr="000000"/>
                </a:solidFill>
              </a:rPr>
              <a:t> </a:t>
            </a:r>
          </a:p>
          <a:p>
            <a:r>
              <a:rPr lang="de-DE" sz="1400" dirty="0"/>
              <a:t>Diese Forderung richtet sich vornehmlich an die Seekarten-Apps, wo die Funktion häufig fehlt.</a:t>
            </a:r>
          </a:p>
          <a:p>
            <a:r>
              <a:rPr lang="de-DE" sz="1400" dirty="0"/>
              <a:t>Zwar erscheint die simple Eingabe der Wegpunkte </a:t>
            </a:r>
            <a:r>
              <a:rPr lang="de-DE" sz="1400" dirty="0" smtClean="0"/>
              <a:t>per </a:t>
            </a:r>
            <a:r>
              <a:rPr lang="de-DE" sz="1400" dirty="0"/>
              <a:t>Touch von Vorteil, präzise ist </a:t>
            </a:r>
            <a:r>
              <a:rPr lang="de-DE" sz="1400" dirty="0" smtClean="0"/>
              <a:t>sie jedoch </a:t>
            </a:r>
            <a:r>
              <a:rPr lang="de-DE" sz="1400" dirty="0"/>
              <a:t>nicht. </a:t>
            </a:r>
          </a:p>
          <a:p>
            <a:pPr marL="0" indent="0" fontAlgn="auto">
              <a:spcBef>
                <a:spcPts val="1200"/>
              </a:spcBef>
              <a:spcAft>
                <a:spcPts val="0"/>
              </a:spcAft>
              <a:buNone/>
            </a:pPr>
            <a:r>
              <a:rPr lang="de-DE" sz="1400" dirty="0" smtClean="0">
                <a:solidFill>
                  <a:sysClr val="windowText" lastClr="000000"/>
                </a:solidFill>
              </a:rPr>
              <a:t>[…]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400" dirty="0" smtClean="0">
                <a:solidFill>
                  <a:sysClr val="windowText" lastClr="000000"/>
                </a:solidFill>
              </a:rPr>
              <a:t>8.5   </a:t>
            </a:r>
            <a:r>
              <a:rPr lang="de-DE" sz="1400" dirty="0"/>
              <a:t>Der Nutzer soll zwischen einem Standard- und Expertenmodus wählen können</a:t>
            </a:r>
            <a:r>
              <a:rPr lang="de-DE" sz="1400" dirty="0" smtClean="0"/>
              <a:t>.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lang="de-DE" sz="1400" b="1" dirty="0">
                <a:solidFill>
                  <a:sysClr val="windowText" lastClr="000000"/>
                </a:solidFill>
              </a:rPr>
              <a:t> Relative Relevanz: </a:t>
            </a:r>
            <a:r>
              <a:rPr lang="de-DE" sz="1400" dirty="0" smtClean="0">
                <a:solidFill>
                  <a:sysClr val="windowText" lastClr="000000"/>
                </a:solidFill>
              </a:rPr>
              <a:t>2 </a:t>
            </a:r>
            <a:r>
              <a:rPr lang="de-DE" sz="1400" dirty="0">
                <a:solidFill>
                  <a:sysClr val="windowText" lastClr="000000"/>
                </a:solidFill>
              </a:rPr>
              <a:t>– </a:t>
            </a:r>
            <a:r>
              <a:rPr lang="de-DE" sz="1400" dirty="0" smtClean="0">
                <a:solidFill>
                  <a:sysClr val="windowText" lastClr="000000"/>
                </a:solidFill>
              </a:rPr>
              <a:t>Einigermaßen wichtig</a:t>
            </a:r>
            <a:endParaRPr lang="de-DE" sz="1400" b="1" dirty="0" smtClean="0">
              <a:solidFill>
                <a:sysClr val="windowText" lastClr="000000"/>
              </a:solidFill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400" dirty="0" smtClean="0">
                <a:solidFill>
                  <a:sysClr val="windowText" lastClr="000000"/>
                </a:solidFill>
              </a:rPr>
              <a:t>[…]</a:t>
            </a:r>
          </a:p>
          <a:p>
            <a:pPr marL="0" indent="0" fontAlgn="auto">
              <a:spcBef>
                <a:spcPts val="1200"/>
              </a:spcBef>
              <a:spcAft>
                <a:spcPts val="0"/>
              </a:spcAft>
              <a:buNone/>
            </a:pP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lang="de-DE" sz="1400" b="1" dirty="0" smtClean="0">
              <a:solidFill>
                <a:sysClr val="windowText" lastClr="000000"/>
              </a:solidFill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400" b="1" dirty="0">
                <a:solidFill>
                  <a:sysClr val="windowText" lastClr="000000"/>
                </a:solidFill>
              </a:rPr>
              <a:t>Zusätzliche Evidenz: </a:t>
            </a:r>
            <a:r>
              <a:rPr lang="de-DE" sz="1400" dirty="0">
                <a:solidFill>
                  <a:sysClr val="windowText" lastClr="000000"/>
                </a:solidFill>
              </a:rPr>
              <a:t>DIN EN ISO 9241-110 (2008): </a:t>
            </a:r>
            <a:r>
              <a:rPr lang="de-DE" sz="1400" dirty="0" smtClean="0">
                <a:solidFill>
                  <a:sysClr val="windowText" lastClr="000000"/>
                </a:solidFill>
              </a:rPr>
              <a:t>Individualisierbarkeit</a:t>
            </a:r>
            <a:endParaRPr lang="de-DE" sz="140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15131" y="953985"/>
            <a:ext cx="8061325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de-DE" sz="1800" kern="0" dirty="0">
                <a:solidFill>
                  <a:srgbClr val="4D4D4D"/>
                </a:solidFill>
                <a:latin typeface="Calibri" panose="020F0502020204030204" pitchFamily="34" charset="0"/>
              </a:rPr>
              <a:t>8</a:t>
            </a:r>
            <a:r>
              <a:rPr lang="de-DE" sz="1800" kern="0" dirty="0" smtClean="0">
                <a:solidFill>
                  <a:srgbClr val="4D4D4D"/>
                </a:solidFill>
                <a:latin typeface="Calibri" panose="020F0502020204030204" pitchFamily="34" charset="0"/>
              </a:rPr>
              <a:t>. Individualisierbarkeit</a:t>
            </a:r>
          </a:p>
        </p:txBody>
      </p:sp>
      <p:cxnSp>
        <p:nvCxnSpPr>
          <p:cNvPr id="9" name="Gerade Verbindung 8"/>
          <p:cNvCxnSpPr/>
          <p:nvPr/>
        </p:nvCxnSpPr>
        <p:spPr bwMode="auto">
          <a:xfrm>
            <a:off x="621359" y="1457625"/>
            <a:ext cx="8271121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hteck 9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47</a:t>
            </a:fld>
            <a:endParaRPr lang="de-DE" altLang="de-DE" b="1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24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48</a:t>
            </a:fld>
            <a:endParaRPr lang="de-DE" altLang="de-DE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474814" y="1803881"/>
            <a:ext cx="8892480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4305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1800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Nutzungsempfehlungen für die Sportschiffer</a:t>
            </a:r>
            <a:endParaRPr lang="de-DE" sz="1800" cap="small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43123" y="575803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Forschungsprojekt</a:t>
            </a:r>
            <a:r>
              <a:rPr lang="de-DE" altLang="de-DE" sz="1800" kern="0" cap="small" dirty="0" smtClean="0"/>
              <a:t> </a:t>
            </a:r>
            <a:r>
              <a:rPr lang="de-DE" altLang="de-DE" sz="1800" kern="0" cap="small" dirty="0" err="1" smtClean="0"/>
              <a:t>ANeMoS</a:t>
            </a:r>
            <a:r>
              <a:rPr lang="de-DE" altLang="de-DE" sz="1800" kern="0" dirty="0" smtClean="0"/>
              <a:t/>
            </a:r>
            <a:br>
              <a:rPr lang="de-DE" altLang="de-DE" sz="1800" kern="0" dirty="0" smtClean="0"/>
            </a:b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nalyzing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Impact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edia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ailboats</a:t>
            </a:r>
            <a:endParaRPr lang="de-DE" alt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98885" y="2379945"/>
            <a:ext cx="841198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Nutzen Sie Plotter oder Tablet als Ergänzung zur Papierkarte, nicht als Ersatz.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Wenn Ihnen an einer guten Raumvorstellung (kognitive Karte) und Situationsbewusstsein gelegen ist: </a:t>
            </a:r>
          </a:p>
          <a:p>
            <a:pPr marL="7429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Stecken Sie Ihre Kurse vor Fahrtantritt auf der Seekarte ab und nutzen Sie den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lotter unterwegs 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(z.B. jeweils den nächsten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Wegpunkt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setzen), oder</a:t>
            </a:r>
          </a:p>
          <a:p>
            <a:pPr marL="7429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Planen Sie Ihre Route vor Fahrtantritt auf dem Plotter mit parallelem Abgleich auf der Papierkarte.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Idee: Einmal pro Saison ganz ohne digitale Hilfe fahren („out-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-loop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“).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Hüten Sie sich vor übersteigertem Technikvertrauen (GPS-Ungenauigkeiten, falsche Tiefenangaben).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467545" y="4653136"/>
            <a:ext cx="8899749" cy="1037769"/>
            <a:chOff x="467544" y="3837827"/>
            <a:chExt cx="8899749" cy="778327"/>
          </a:xfrm>
        </p:grpSpPr>
        <p:sp>
          <p:nvSpPr>
            <p:cNvPr id="12" name="Textfeld 11"/>
            <p:cNvSpPr txBox="1"/>
            <p:nvPr/>
          </p:nvSpPr>
          <p:spPr>
            <a:xfrm>
              <a:off x="467544" y="3837827"/>
              <a:ext cx="8899749" cy="292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43050" lvl="3" indent="-171450" algn="l">
                <a:lnSpc>
                  <a:spcPct val="114000"/>
                </a:lnSpc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de-DE" sz="1800" b="1" dirty="0" smtClean="0">
                  <a:solidFill>
                    <a:srgbClr val="008000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800" b="1" cap="small" dirty="0" smtClean="0">
                  <a:solidFill>
                    <a:srgbClr val="008000"/>
                  </a:solidFill>
                  <a:latin typeface="Calibri" panose="020F0502020204030204" pitchFamily="34" charset="0"/>
                </a:rPr>
                <a:t>Gestaltungsempfehlungen für die Hersteller</a:t>
              </a:r>
              <a:endParaRPr lang="de-DE" sz="1800" b="1" cap="small" dirty="0">
                <a:solidFill>
                  <a:srgbClr val="008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474814" y="4223739"/>
              <a:ext cx="8489673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Müller, M., Jung, D. &amp; Müller-Plath, G. (2016). Gestaltungsrichtlinie für maritime Navigationsanwendungen. </a:t>
              </a:r>
              <a:br>
                <a:rPr lang="de-DE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Technische Universität </a:t>
              </a:r>
              <a:r>
                <a:rPr lang="de-DE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de-DE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erlin.</a:t>
              </a:r>
              <a:endParaRPr lang="de-DE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517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 descr="Raymarine eS75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501" y="1545806"/>
            <a:ext cx="2022492" cy="202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49</a:t>
            </a:fld>
            <a:endParaRPr lang="de-DE" altLang="de-DE" b="1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43123" y="575803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Forschungsprojekt</a:t>
            </a:r>
            <a:r>
              <a:rPr lang="de-DE" altLang="de-DE" sz="1800" kern="0" cap="small" dirty="0" smtClean="0"/>
              <a:t> </a:t>
            </a:r>
            <a:r>
              <a:rPr lang="de-DE" altLang="de-DE" sz="1800" kern="0" cap="small" dirty="0" err="1" smtClean="0"/>
              <a:t>ANeMoS</a:t>
            </a:r>
            <a:r>
              <a:rPr lang="de-DE" altLang="de-DE" sz="1800" kern="0" dirty="0" smtClean="0"/>
              <a:t/>
            </a:r>
            <a:br>
              <a:rPr lang="de-DE" altLang="de-DE" sz="1800" kern="0" dirty="0" smtClean="0"/>
            </a:b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nalyzing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Impact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edia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ailboats</a:t>
            </a:r>
            <a:endParaRPr lang="de-DE" alt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12108" y="1415629"/>
            <a:ext cx="4166863" cy="48004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b="1" dirty="0" smtClean="0">
                <a:solidFill>
                  <a:schemeClr val="tx2"/>
                </a:solidFill>
                <a:latin typeface="Calibri" panose="020F0502020204030204" pitchFamily="34" charset="0"/>
                <a:cs typeface="Microsoft Sans Serif" pitchFamily="34" charset="0"/>
              </a:rPr>
              <a:t>Studentische Teilnehmer</a:t>
            </a:r>
          </a:p>
          <a:p>
            <a:pPr algn="l">
              <a:lnSpc>
                <a:spcPct val="114000"/>
              </a:lnSpc>
              <a:spcBef>
                <a:spcPts val="600"/>
              </a:spcBef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SS 2015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Imke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Bewersdorf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(Seminar PNM)</a:t>
            </a: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David Jung (Masterarbeit Usability)</a:t>
            </a:r>
            <a:br>
              <a:rPr lang="de-DE" dirty="0">
                <a:latin typeface="Calibri" panose="020F0502020204030204" pitchFamily="34" charset="0"/>
                <a:cs typeface="Microsoft Sans Serif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	Xenia Maier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(Seminar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PNM)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Benjamin Müller (ohne Prüfungsleistung)</a:t>
            </a: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Julian Ohm (Masterarbeit Experimente auf See)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Markus Pellhammer (Seminar PNM)</a:t>
            </a:r>
          </a:p>
          <a:p>
            <a:pPr algn="l">
              <a:lnSpc>
                <a:spcPct val="114000"/>
              </a:lnSpc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	Kristin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Seigies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(Testtheorie)</a:t>
            </a:r>
          </a:p>
          <a:p>
            <a:pPr algn="l">
              <a:lnSpc>
                <a:spcPct val="114000"/>
              </a:lnSpc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	Lennart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Schorling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(Seminar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PNM)</a:t>
            </a:r>
          </a:p>
          <a:p>
            <a:pPr algn="l">
              <a:lnSpc>
                <a:spcPct val="114000"/>
              </a:lnSpc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	Michael 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Weng (Seminar PNM) 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WS 2015/16	Bertram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Sändig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Ronja Schott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Marcel Schumacher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Anna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Somieski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SS 2016	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Sina Gierig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Martin Müller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(Masterarbeit Usability)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Marcel Schumacher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Sven Spröde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WS 16/17	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Martin Krabbe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Thao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Ngo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Nikolai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Lenski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(Seminar PNM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)</a:t>
            </a: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Judith Conradi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61276" y="3671699"/>
            <a:ext cx="4032448" cy="10113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b="1" dirty="0" smtClean="0">
                <a:solidFill>
                  <a:schemeClr val="tx2"/>
                </a:solidFill>
                <a:latin typeface="Calibri" panose="020F0502020204030204" pitchFamily="34" charset="0"/>
                <a:cs typeface="Microsoft Sans Serif" pitchFamily="34" charset="0"/>
              </a:rPr>
              <a:t>Besonderer Dank an</a:t>
            </a:r>
          </a:p>
          <a:p>
            <a:pPr algn="l">
              <a:lnSpc>
                <a:spcPct val="114000"/>
              </a:lnSpc>
              <a:spcBef>
                <a:spcPts val="600"/>
              </a:spcBef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47 freiwillige Probanden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Erhard Zimmermann und den BYC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Richard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Gross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, TU Berlin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65313" y="4786154"/>
            <a:ext cx="4034679" cy="14323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b="1" dirty="0" smtClean="0">
                <a:solidFill>
                  <a:schemeClr val="tx2"/>
                </a:solidFill>
                <a:latin typeface="Calibri" panose="020F0502020204030204" pitchFamily="34" charset="0"/>
                <a:cs typeface="Microsoft Sans Serif" pitchFamily="34" charset="0"/>
              </a:rPr>
              <a:t>Firmenunterstützung</a:t>
            </a:r>
          </a:p>
          <a:p>
            <a:pPr algn="l">
              <a:lnSpc>
                <a:spcPct val="114000"/>
              </a:lnSpc>
              <a:spcBef>
                <a:spcPts val="600"/>
              </a:spcBef>
            </a:pP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Raymarine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Deutschland GmbH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Delius </a:t>
            </a:r>
            <a:r>
              <a:rPr lang="de-DE" dirty="0" err="1">
                <a:latin typeface="Calibri" panose="020F0502020204030204" pitchFamily="34" charset="0"/>
                <a:cs typeface="Microsoft Sans Serif" pitchFamily="34" charset="0"/>
              </a:rPr>
              <a:t>Klasing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Verlag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GmbH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Neptune Deutschland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HanseNautic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Hamburg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Schiffs-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&amp; Yachtelektrik Martin Heinrich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pic>
        <p:nvPicPr>
          <p:cNvPr id="24" name="Picture 6" descr="http://nvcharts.com/shop/media/images/org/dreieck_zirk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0" y="1456249"/>
            <a:ext cx="1734092" cy="18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25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5</a:t>
            </a:fld>
            <a:endParaRPr lang="de-DE" altLang="de-DE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330797" y="2746781"/>
            <a:ext cx="8892480" cy="186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  <a:spcBef>
                <a:spcPts val="600"/>
              </a:spcBef>
            </a:pPr>
            <a:r>
              <a:rPr lang="de-DE" sz="2000" cap="small" dirty="0" smtClean="0">
                <a:latin typeface="Calibri" panose="020F0502020204030204" pitchFamily="34" charset="0"/>
              </a:rPr>
              <a:t>Ziele (Human-</a:t>
            </a:r>
            <a:r>
              <a:rPr lang="de-DE" sz="2000" cap="small" dirty="0" err="1" smtClean="0">
                <a:latin typeface="Calibri" panose="020F0502020204030204" pitchFamily="34" charset="0"/>
              </a:rPr>
              <a:t>Factors</a:t>
            </a:r>
            <a:r>
              <a:rPr lang="de-DE" sz="2000" cap="small" dirty="0" smtClean="0">
                <a:latin typeface="Calibri" panose="020F0502020204030204" pitchFamily="34" charset="0"/>
              </a:rPr>
              <a:t>-Forschung)</a:t>
            </a:r>
          </a:p>
          <a:p>
            <a:pPr marL="228600" indent="-228600" algn="l">
              <a:lnSpc>
                <a:spcPct val="114000"/>
              </a:lnSpc>
              <a:spcBef>
                <a:spcPts val="1200"/>
              </a:spcBef>
              <a:buFont typeface="+mj-lt"/>
              <a:buAutoNum type="arabicParenBoth"/>
            </a:pPr>
            <a:r>
              <a:rPr lang="de-DE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Wie sollten Sportschiffer ein digitales Navigationsdisplay </a:t>
            </a:r>
            <a:r>
              <a:rPr lang="de-DE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verwenden</a:t>
            </a:r>
            <a:r>
              <a:rPr lang="de-DE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, um optimal zu profitieren?</a:t>
            </a:r>
            <a:br>
              <a:rPr lang="de-DE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de-DE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Probleme: Raumorientierung, Aufmerksamkeitsverteilung, Reduktion der Wahrnehmung auf den visuellen Sinn.</a:t>
            </a:r>
          </a:p>
          <a:p>
            <a:pPr marL="154305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Nutzungsempfehlungen für die Sportschiffer</a:t>
            </a:r>
            <a:endParaRPr lang="de-DE" sz="2000" cap="small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528" y="4797321"/>
            <a:ext cx="8899749" cy="1081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>
              <a:lnSpc>
                <a:spcPct val="114000"/>
              </a:lnSpc>
              <a:spcBef>
                <a:spcPts val="1200"/>
              </a:spcBef>
              <a:buFont typeface="+mj-lt"/>
              <a:buAutoNum type="arabicParenBoth" startAt="2"/>
            </a:pPr>
            <a:r>
              <a:rPr lang="de-DE" sz="16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Wie </a:t>
            </a:r>
            <a:r>
              <a:rPr lang="de-DE" sz="1600" dirty="0">
                <a:solidFill>
                  <a:srgbClr val="008000"/>
                </a:solidFill>
                <a:latin typeface="Calibri" panose="020F0502020204030204" pitchFamily="34" charset="0"/>
              </a:rPr>
              <a:t>sollte </a:t>
            </a:r>
            <a:r>
              <a:rPr lang="de-DE" sz="16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ein </a:t>
            </a:r>
            <a:r>
              <a:rPr lang="de-DE" sz="1600" dirty="0">
                <a:solidFill>
                  <a:srgbClr val="008000"/>
                </a:solidFill>
                <a:latin typeface="Calibri" panose="020F0502020204030204" pitchFamily="34" charset="0"/>
              </a:rPr>
              <a:t>digitales Navigationsdisplay </a:t>
            </a:r>
            <a:r>
              <a:rPr lang="de-DE" sz="16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gestaltet </a:t>
            </a:r>
            <a:r>
              <a:rPr lang="de-DE" sz="1600" b="1" dirty="0">
                <a:solidFill>
                  <a:srgbClr val="008000"/>
                </a:solidFill>
                <a:latin typeface="Calibri" panose="020F0502020204030204" pitchFamily="34" charset="0"/>
              </a:rPr>
              <a:t>sein</a:t>
            </a:r>
            <a:r>
              <a:rPr lang="de-DE" sz="1600" dirty="0">
                <a:solidFill>
                  <a:srgbClr val="008000"/>
                </a:solidFill>
                <a:latin typeface="Calibri" panose="020F0502020204030204" pitchFamily="34" charset="0"/>
              </a:rPr>
              <a:t>, damit </a:t>
            </a:r>
            <a:r>
              <a:rPr lang="de-DE" sz="16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die Nutzer </a:t>
            </a:r>
            <a:r>
              <a:rPr lang="de-DE" sz="1600" dirty="0">
                <a:solidFill>
                  <a:srgbClr val="008000"/>
                </a:solidFill>
                <a:latin typeface="Calibri" panose="020F0502020204030204" pitchFamily="34" charset="0"/>
              </a:rPr>
              <a:t>optimal </a:t>
            </a:r>
            <a:r>
              <a:rPr lang="de-DE" sz="16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profitieren können?</a:t>
            </a:r>
            <a:br>
              <a:rPr lang="de-DE" sz="1600" dirty="0" smtClean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de-DE" sz="16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Probleme: Informationsmenge, Funktionsvielfalt, komplizierte Bedienung.</a:t>
            </a:r>
          </a:p>
          <a:p>
            <a:pPr marL="154305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6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de-DE" sz="2000" cap="small" dirty="0" smtClean="0">
                <a:solidFill>
                  <a:srgbClr val="008000"/>
                </a:solidFill>
                <a:latin typeface="Calibri" panose="020F0502020204030204" pitchFamily="34" charset="0"/>
              </a:rPr>
              <a:t>Gestaltungsempfehlungen für die Hersteller</a:t>
            </a:r>
            <a:endParaRPr lang="de-DE" sz="2000" cap="small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95536" y="575803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Forschungsprojekt</a:t>
            </a:r>
            <a:r>
              <a:rPr lang="de-DE" altLang="de-DE" sz="1800" kern="0" cap="small" dirty="0" smtClean="0"/>
              <a:t> </a:t>
            </a:r>
            <a:r>
              <a:rPr lang="de-DE" altLang="de-DE" sz="1800" kern="0" cap="small" dirty="0" err="1" smtClean="0"/>
              <a:t>ANeMoS</a:t>
            </a:r>
            <a:r>
              <a:rPr lang="de-DE" altLang="de-DE" sz="1800" kern="0" dirty="0" smtClean="0"/>
              <a:t/>
            </a:r>
            <a:br>
              <a:rPr lang="de-DE" altLang="de-DE" sz="1800" kern="0" dirty="0" smtClean="0"/>
            </a:b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nalyzing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Impact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edia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ailboats</a:t>
            </a:r>
            <a:endParaRPr lang="de-DE" alt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199" y="1661320"/>
            <a:ext cx="917302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i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Was ?</a:t>
            </a:r>
            <a:endParaRPr lang="de-DE" sz="2400" b="1" i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Grafik 12" descr="http://www.raymarine.de/uploadedImages/Competitions/Wireless-Competitio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848" y="1630834"/>
            <a:ext cx="4456430" cy="115009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54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50</a:t>
            </a:fld>
            <a:endParaRPr lang="de-DE" altLang="de-DE" b="1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43123" y="446537"/>
            <a:ext cx="806132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1800" cap="small" dirty="0">
                <a:solidFill>
                  <a:srgbClr val="C00000"/>
                </a:solidFill>
                <a:latin typeface="Calibri" panose="020F0502020204030204" pitchFamily="34" charset="0"/>
              </a:rPr>
              <a:t>Neue Idee &amp; aktuelle Arbeit </a:t>
            </a:r>
            <a:r>
              <a:rPr lang="de-DE" sz="1800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(Masterarbeit Marcel </a:t>
            </a:r>
            <a:r>
              <a:rPr lang="de-DE" sz="1800" cap="small" dirty="0">
                <a:solidFill>
                  <a:srgbClr val="C00000"/>
                </a:solidFill>
                <a:latin typeface="Calibri" panose="020F0502020204030204" pitchFamily="34" charset="0"/>
              </a:rPr>
              <a:t>Schumacher</a:t>
            </a:r>
            <a:r>
              <a:rPr lang="de-DE" sz="1800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)</a:t>
            </a:r>
            <a:endParaRPr lang="de-DE" sz="1800" cap="small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sz="1800" dirty="0">
                <a:solidFill>
                  <a:schemeClr val="tx1"/>
                </a:solidFill>
                <a:latin typeface="Calibri" panose="020F0502020204030204" pitchFamily="34" charset="0"/>
              </a:rPr>
              <a:t>Navigation auf See mit augmentierter </a:t>
            </a:r>
            <a:r>
              <a:rPr lang="de-DE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Realität</a:t>
            </a:r>
            <a:endParaRPr lang="de-DE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67544" y="2125427"/>
            <a:ext cx="6578276" cy="583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Virtuelle Seezeichen werden GPS-gestützt in die natürliche Landschaft eingeblendet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Prototyp: Microsoft </a:t>
            </a:r>
            <a:r>
              <a:rPr lang="de-DE" sz="1400" dirty="0" err="1" smtClean="0">
                <a:latin typeface="Calibri" panose="020F0502020204030204" pitchFamily="34" charset="0"/>
              </a:rPr>
              <a:t>Hololens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endParaRPr lang="de-DE" sz="1400" dirty="0">
              <a:latin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8" y="2924943"/>
            <a:ext cx="5489145" cy="2952329"/>
          </a:xfrm>
          <a:prstGeom prst="rect">
            <a:avLst/>
          </a:prstGeom>
        </p:spPr>
      </p:pic>
      <p:pic>
        <p:nvPicPr>
          <p:cNvPr id="1026" name="Picture 2" descr="https://a3eaga-db3pap001.files.1drv.com/y4mJt373qG_Y2KtfeEojIYUot0aHFUPoMyRZqlmJAsVT1X_Mbvp6sB3VhedUUstAHVW29NM-ByOgxOqCEcFNrXplIBP_9gtF4VAmRKuYKlRb1B0AgGYvVR2GZ9madUCZlnpjXOXpjXqcyAOeu8VwdDk444gwhdfttTmxNnAQUvfigVJVgSn2ztYb3F_6XCUBX_x?width=213&amp;height=213&amp;cropmode=ce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282" y="2933569"/>
            <a:ext cx="2028825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15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 bwMode="auto">
          <a:xfrm>
            <a:off x="1403648" y="1528566"/>
            <a:ext cx="7056784" cy="667831"/>
          </a:xfrm>
          <a:prstGeom prst="rect">
            <a:avLst/>
          </a:prstGeom>
          <a:solidFill>
            <a:srgbClr val="0070C0">
              <a:alpha val="20000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543123" y="575803"/>
            <a:ext cx="44609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Forschungsprojekt</a:t>
            </a:r>
            <a:r>
              <a:rPr lang="de-DE" altLang="de-DE" sz="1800" kern="0" cap="small" dirty="0" smtClean="0"/>
              <a:t> </a:t>
            </a:r>
            <a:r>
              <a:rPr lang="de-DE" altLang="de-DE" sz="1800" kern="0" cap="small" dirty="0" err="1" smtClean="0"/>
              <a:t>ANeMoS</a:t>
            </a:r>
            <a:r>
              <a:rPr lang="de-DE" altLang="de-DE" sz="1800" kern="0" dirty="0" smtClean="0"/>
              <a:t/>
            </a:r>
            <a:br>
              <a:rPr lang="de-DE" altLang="de-DE" sz="1800" kern="0" dirty="0" smtClean="0"/>
            </a:b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nalyzing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Impact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edia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ailboats</a:t>
            </a:r>
            <a:endParaRPr lang="de-DE" alt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791" y="373935"/>
            <a:ext cx="65950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kern="0" cap="small" dirty="0" smtClean="0">
                <a:solidFill>
                  <a:srgbClr val="C50E1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Standardisierte Labor- und Feldexperimente</a:t>
            </a:r>
          </a:p>
          <a:p>
            <a:pPr algn="l"/>
            <a:r>
              <a:rPr lang="de-DE" sz="1800" kern="0" cap="small" dirty="0">
                <a:solidFill>
                  <a:srgbClr val="C50E1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r>
              <a:rPr lang="de-DE" sz="1800" kern="0" cap="small" dirty="0" smtClean="0">
                <a:solidFill>
                  <a:srgbClr val="C50E1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 der TU Berlin und auf See</a:t>
            </a:r>
            <a:endParaRPr lang="de-DE" sz="1800" cap="sm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6</a:t>
            </a:fld>
            <a:endParaRPr lang="de-DE" altLang="de-DE" b="1" dirty="0"/>
          </a:p>
        </p:txBody>
      </p:sp>
      <p:sp>
        <p:nvSpPr>
          <p:cNvPr id="17" name="Rechteck 16"/>
          <p:cNvSpPr/>
          <p:nvPr/>
        </p:nvSpPr>
        <p:spPr>
          <a:xfrm>
            <a:off x="1331640" y="5775105"/>
            <a:ext cx="3168352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C00000"/>
                </a:solidFill>
                <a:latin typeface="+mn-lt"/>
              </a:rPr>
              <a:t> Nutzungsempfehlungen</a:t>
            </a:r>
            <a:endParaRPr lang="de-DE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5589714" y="5777821"/>
            <a:ext cx="3446783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008000"/>
                </a:solidFill>
                <a:latin typeface="+mn-lt"/>
              </a:rPr>
              <a:t> Gestaltungsempfehlungen </a:t>
            </a:r>
            <a:endParaRPr lang="de-DE" sz="1800" dirty="0">
              <a:solidFill>
                <a:srgbClr val="008000"/>
              </a:solidFill>
              <a:latin typeface="+mn-lt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8670217" y="1340767"/>
            <a:ext cx="461665" cy="4536504"/>
            <a:chOff x="1175" y="1005574"/>
            <a:chExt cx="461665" cy="3402378"/>
          </a:xfrm>
        </p:grpSpPr>
        <p:sp>
          <p:nvSpPr>
            <p:cNvPr id="21" name="Textfeld 20"/>
            <p:cNvSpPr txBox="1"/>
            <p:nvPr/>
          </p:nvSpPr>
          <p:spPr>
            <a:xfrm rot="16200000">
              <a:off x="-418293" y="1525897"/>
              <a:ext cx="1317646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+mn-lt"/>
                </a:rPr>
                <a:t>Sommer 2015</a:t>
              </a:r>
              <a:endParaRPr lang="de-DE" dirty="0">
                <a:latin typeface="+mn-lt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 rot="16200000">
              <a:off x="-226103" y="2662825"/>
              <a:ext cx="918104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+mn-lt"/>
                </a:rPr>
                <a:t>Sommer 2016</a:t>
              </a:r>
              <a:endParaRPr lang="de-DE" dirty="0">
                <a:latin typeface="+mn-lt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 rot="16200000">
              <a:off x="-326053" y="3619059"/>
              <a:ext cx="1116121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+mn-lt"/>
                </a:rPr>
                <a:t>Winter 2015/16 </a:t>
              </a:r>
              <a:br>
                <a:rPr lang="de-DE" dirty="0" smtClean="0">
                  <a:latin typeface="+mn-lt"/>
                </a:rPr>
              </a:br>
              <a:r>
                <a:rPr lang="de-DE" dirty="0" smtClean="0">
                  <a:latin typeface="+mn-lt"/>
                </a:rPr>
                <a:t>und 2016/17</a:t>
              </a:r>
              <a:endParaRPr lang="de-DE" dirty="0">
                <a:latin typeface="+mn-lt"/>
              </a:endParaRPr>
            </a:p>
          </p:txBody>
        </p:sp>
      </p:grpSp>
      <p:cxnSp>
        <p:nvCxnSpPr>
          <p:cNvPr id="29" name="Gerade Verbindung 28"/>
          <p:cNvCxnSpPr/>
          <p:nvPr/>
        </p:nvCxnSpPr>
        <p:spPr bwMode="auto">
          <a:xfrm>
            <a:off x="7062804" y="2996952"/>
            <a:ext cx="0" cy="432048"/>
          </a:xfrm>
          <a:prstGeom prst="line">
            <a:avLst/>
          </a:prstGeom>
          <a:solidFill>
            <a:schemeClr val="tx2"/>
          </a:solidFill>
          <a:ln w="2540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feld 27"/>
          <p:cNvSpPr txBox="1"/>
          <p:nvPr/>
        </p:nvSpPr>
        <p:spPr>
          <a:xfrm>
            <a:off x="796" y="1661320"/>
            <a:ext cx="869149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i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Wie ?</a:t>
            </a:r>
            <a:endParaRPr lang="de-DE" sz="2400" b="1" i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24" name="Diagramm 23"/>
          <p:cNvGraphicFramePr/>
          <p:nvPr>
            <p:extLst>
              <p:ext uri="{D42A27DB-BD31-4B8C-83A1-F6EECF244321}">
                <p14:modId xmlns:p14="http://schemas.microsoft.com/office/powerpoint/2010/main" val="3110882683"/>
              </p:ext>
            </p:extLst>
          </p:nvPr>
        </p:nvGraphicFramePr>
        <p:xfrm>
          <a:off x="571360" y="1124744"/>
          <a:ext cx="7889072" cy="4369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415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771A001C-1E67-4A36-BB18-E16094763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E0EAFECE-0BA6-403A-BF59-B511490D66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812DBF68-AB94-4142-B4D3-B61EFD955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2056844B-81FA-4518-8F14-B7DC7052F2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CD4B1412-A1EC-4334-845E-E422DE9BD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AA810BFB-5A37-4D7A-9A10-49B38EDE04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67221C91-1893-47D6-B5A0-FCCF028D1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00E6BC09-D7F6-4C2B-8638-508BCCBECA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6B6C490B-EDB2-45CC-800B-843E2744A1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050114B6-C7F5-47F0-8EB7-25FBB5524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60F1D915-1655-4A9F-BAD1-C5964EDE9A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6C588D7F-EEE8-475A-BDB5-568E1C0E06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53C26863-7953-43AF-8143-A160875DD3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  <p:bldP spid="28" grpId="0" animBg="1"/>
      <p:bldGraphic spid="24" grpId="0" uiExpand="1">
        <p:bldSub>
          <a:bldDgm bld="lvlAtOnc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7</a:t>
            </a:fld>
            <a:endParaRPr lang="de-DE" altLang="de-DE" b="1" dirty="0"/>
          </a:p>
        </p:txBody>
      </p:sp>
      <p:sp>
        <p:nvSpPr>
          <p:cNvPr id="21" name="Rechteck 20"/>
          <p:cNvSpPr/>
          <p:nvPr/>
        </p:nvSpPr>
        <p:spPr>
          <a:xfrm>
            <a:off x="201960" y="1806761"/>
            <a:ext cx="2209800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dirty="0" smtClean="0">
                <a:latin typeface="Calibri" panose="020F0502020204030204" pitchFamily="34" charset="0"/>
              </a:rPr>
              <a:t>Zielgruppe </a:t>
            </a:r>
          </a:p>
          <a:p>
            <a:pPr algn="l">
              <a:spcBef>
                <a:spcPts val="12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Schiffsführer </a:t>
            </a:r>
            <a:r>
              <a:rPr lang="de-DE" sz="1400" dirty="0">
                <a:latin typeface="Calibri" panose="020F0502020204030204" pitchFamily="34" charset="0"/>
              </a:rPr>
              <a:t>von </a:t>
            </a:r>
            <a:r>
              <a:rPr lang="de-DE" sz="1400" dirty="0" smtClean="0">
                <a:latin typeface="Calibri" panose="020F0502020204030204" pitchFamily="34" charset="0"/>
              </a:rPr>
              <a:t>Segelbooten</a:t>
            </a:r>
            <a:endParaRPr lang="de-DE" sz="1400" dirty="0">
              <a:latin typeface="Calibri" panose="020F0502020204030204" pitchFamily="34" charset="0"/>
            </a:endParaRPr>
          </a:p>
          <a:p>
            <a:pPr marL="171450" indent="-171450"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</a:rPr>
              <a:t>unter </a:t>
            </a:r>
            <a:r>
              <a:rPr lang="de-DE" sz="1400" b="1" dirty="0">
                <a:latin typeface="Calibri" panose="020F0502020204030204" pitchFamily="34" charset="0"/>
              </a:rPr>
              <a:t>deutscher</a:t>
            </a:r>
            <a:r>
              <a:rPr lang="de-DE" sz="1400" dirty="0">
                <a:latin typeface="Calibri" panose="020F0502020204030204" pitchFamily="34" charset="0"/>
              </a:rPr>
              <a:t> Flagge, </a:t>
            </a:r>
          </a:p>
          <a:p>
            <a:pPr marL="171450" indent="-171450"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</a:rPr>
              <a:t>die am </a:t>
            </a:r>
            <a:r>
              <a:rPr lang="de-DE" sz="1400" b="1" dirty="0">
                <a:latin typeface="Calibri" panose="020F0502020204030204" pitchFamily="34" charset="0"/>
              </a:rPr>
              <a:t>selben</a:t>
            </a:r>
            <a:r>
              <a:rPr lang="de-DE" sz="1400" dirty="0">
                <a:latin typeface="Calibri" panose="020F0502020204030204" pitchFamily="34" charset="0"/>
              </a:rPr>
              <a:t> Tag </a:t>
            </a:r>
          </a:p>
          <a:p>
            <a:pPr marL="171450" indent="-171450"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</a:rPr>
              <a:t>als </a:t>
            </a:r>
            <a:r>
              <a:rPr lang="de-DE" sz="1400" b="1" dirty="0">
                <a:latin typeface="Calibri" panose="020F0502020204030204" pitchFamily="34" charset="0"/>
              </a:rPr>
              <a:t>Gastlieger</a:t>
            </a:r>
            <a:r>
              <a:rPr lang="de-DE" sz="1400" dirty="0">
                <a:latin typeface="Calibri" panose="020F0502020204030204" pitchFamily="34" charset="0"/>
              </a:rPr>
              <a:t> den Hafen angelaufen hatten.</a:t>
            </a:r>
          </a:p>
          <a:p>
            <a:pPr algn="l">
              <a:spcBef>
                <a:spcPts val="12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=&gt; 112 gültige Fragebögen 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Befragung </a:t>
            </a: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von 114 Sportschiffern in 16 Ostseehäfen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2479104" y="1772816"/>
            <a:ext cx="6629400" cy="3732182"/>
            <a:chOff x="2438400" y="1009650"/>
            <a:chExt cx="6629400" cy="3732182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6113" y="1009650"/>
              <a:ext cx="1621687" cy="3732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uppieren 23"/>
            <p:cNvGrpSpPr/>
            <p:nvPr/>
          </p:nvGrpSpPr>
          <p:grpSpPr>
            <a:xfrm>
              <a:off x="2438400" y="1047750"/>
              <a:ext cx="5029200" cy="3657600"/>
              <a:chOff x="2438400" y="1047750"/>
              <a:chExt cx="5029200" cy="3657600"/>
            </a:xfrm>
          </p:grpSpPr>
          <p:sp>
            <p:nvSpPr>
              <p:cNvPr id="25" name="Titel 1"/>
              <p:cNvSpPr txBox="1">
                <a:spLocks/>
              </p:cNvSpPr>
              <p:nvPr/>
            </p:nvSpPr>
            <p:spPr>
              <a:xfrm>
                <a:off x="2438400" y="1047750"/>
                <a:ext cx="3581400" cy="385310"/>
              </a:xfrm>
              <a:prstGeom prst="rect">
                <a:avLst/>
              </a:prstGeom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chemeClr val="bg1"/>
                    </a:solidFill>
                    <a:latin typeface="Microsoft Sans Serif" pitchFamily="34" charset="0"/>
                    <a:ea typeface="+mj-ea"/>
                    <a:cs typeface="Microsoft Sans Serif" pitchFamily="34" charset="0"/>
                  </a:defRPr>
                </a:lvl1pPr>
              </a:lstStyle>
              <a:p>
                <a:pPr algn="l"/>
                <a:r>
                  <a:rPr lang="de-DE" sz="18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Routen und Häfen</a:t>
                </a:r>
                <a:endParaRPr lang="de-DE" sz="18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26" name="Picture 2" descr="C:\Users\Gisela Müller-Plath\Dropbox\Anemos\Bild1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8400" y="1468374"/>
                <a:ext cx="5029200" cy="3236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727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-33868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8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pic>
        <p:nvPicPr>
          <p:cNvPr id="16" name="Picture 3" descr="C:\Users\gmuellerplath\Dropbox\Anemos\hanseboot 2017\06_Befragung_in_Burgstaaken_-_zu_Gast_auf_der_Nordster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-11981"/>
          <a:stretch/>
        </p:blipFill>
        <p:spPr bwMode="auto">
          <a:xfrm>
            <a:off x="3331220" y="4440725"/>
            <a:ext cx="3394800" cy="17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 descr="C:\Users\Gisela Müller-Plath\Pictures\Mary Read\Ostseefahrt 2015\P10406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695" y="2567660"/>
            <a:ext cx="246488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 descr="C:\Users\gmuellerplath\Dropbox\Anemos\hanseboot 2017\P1040648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7" y="2508825"/>
            <a:ext cx="2466000" cy="18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gmuellerplath\Dropbox\Anemos\hanseboot 2017\09_Bei_Regen_geht_es_in_den_Hafen_Kloster_zur_Befragun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r="-23732"/>
          <a:stretch/>
        </p:blipFill>
        <p:spPr bwMode="auto">
          <a:xfrm>
            <a:off x="-3249" y="4438958"/>
            <a:ext cx="3394800" cy="17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gmuellerplath\Dropbox\Anemos\hanseboot 2017\10_Der_Skipper_reicht_den_Fragebogen_aus_dem_Luk_und_bleibt_lieber_im_Trockene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1" b="11052"/>
          <a:stretch/>
        </p:blipFill>
        <p:spPr bwMode="auto">
          <a:xfrm>
            <a:off x="2622947" y="2531867"/>
            <a:ext cx="184492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96" y="1415135"/>
            <a:ext cx="1850400" cy="248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Grafik 23" descr="https://www.nmm.tu-berlin.de/fileadmin/fg213/Bilder_Webseite/Anemos/Fotostrecke_Crew_2/03_Nach_der_Befragung_in_Timmendorf_auf_Poel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 r="-23639"/>
          <a:stretch/>
        </p:blipFill>
        <p:spPr bwMode="auto">
          <a:xfrm>
            <a:off x="6457163" y="4438958"/>
            <a:ext cx="3405600" cy="17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 rot="20512376">
            <a:off x="3309239" y="1549233"/>
            <a:ext cx="1876603" cy="46166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Impressionen</a:t>
            </a:r>
            <a:endParaRPr lang="de-DE" sz="24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056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9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sp>
        <p:nvSpPr>
          <p:cNvPr id="23" name="Rechteck 22"/>
          <p:cNvSpPr/>
          <p:nvPr/>
        </p:nvSpPr>
        <p:spPr>
          <a:xfrm>
            <a:off x="152400" y="1435100"/>
            <a:ext cx="289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prstClr val="black"/>
                </a:solidFill>
                <a:latin typeface="Calibri"/>
              </a:rPr>
              <a:t>Vorhandensein und Nutzung </a:t>
            </a:r>
            <a:br>
              <a:rPr lang="de-DE" sz="1400" dirty="0">
                <a:solidFill>
                  <a:prstClr val="black"/>
                </a:solidFill>
                <a:latin typeface="Calibri"/>
              </a:rPr>
            </a:br>
            <a:r>
              <a:rPr lang="de-DE" sz="1400" b="1" dirty="0">
                <a:solidFill>
                  <a:srgbClr val="C00000"/>
                </a:solidFill>
                <a:latin typeface="Calibri"/>
              </a:rPr>
              <a:t>digitaler</a:t>
            </a:r>
            <a:r>
              <a:rPr lang="de-DE" sz="14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Navigationsinstrumente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8308156" y="5843067"/>
            <a:ext cx="715068" cy="276999"/>
          </a:xfrm>
          <a:prstGeom prst="rect">
            <a:avLst/>
          </a:prstGeom>
          <a:noFill/>
          <a:ln>
            <a:solidFill>
              <a:sysClr val="windowText" lastClr="000000">
                <a:lumMod val="65000"/>
                <a:lumOff val="35000"/>
              </a:sys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N = 112</a:t>
            </a:r>
            <a:endParaRPr lang="de-DE" dirty="0"/>
          </a:p>
        </p:txBody>
      </p:sp>
      <p:graphicFrame>
        <p:nvGraphicFramePr>
          <p:cNvPr id="25" name="Diagramm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8684922"/>
              </p:ext>
            </p:extLst>
          </p:nvPr>
        </p:nvGraphicFramePr>
        <p:xfrm>
          <a:off x="1547663" y="1340768"/>
          <a:ext cx="6760493" cy="5541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Gisela Müller-Plath 		|              Berliner Yachtclub </a:t>
            </a:r>
            <a:r>
              <a:rPr lang="de-DE" altLang="de-DE" b="0" dirty="0">
                <a:latin typeface="+mn-lt"/>
              </a:rPr>
              <a:t>3</a:t>
            </a:r>
            <a:r>
              <a:rPr lang="de-DE" altLang="de-DE" b="0" dirty="0" smtClean="0">
                <a:latin typeface="+mn-lt"/>
              </a:rPr>
              <a:t>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444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_PPT_Master_ohneBild_HDL-zweizeilig">
  <a:themeElements>
    <a:clrScheme name="Technische Universität Berlin | PowerPoint Master 1">
      <a:dk1>
        <a:srgbClr val="000000"/>
      </a:dk1>
      <a:lt1>
        <a:srgbClr val="FFFFFF"/>
      </a:lt1>
      <a:dk2>
        <a:srgbClr val="C50E1F"/>
      </a:dk2>
      <a:lt2>
        <a:srgbClr val="B2B2B2"/>
      </a:lt2>
      <a:accent1>
        <a:srgbClr val="717171"/>
      </a:accent1>
      <a:accent2>
        <a:srgbClr val="177191"/>
      </a:accent2>
      <a:accent3>
        <a:srgbClr val="FFFFFF"/>
      </a:accent3>
      <a:accent4>
        <a:srgbClr val="000000"/>
      </a:accent4>
      <a:accent5>
        <a:srgbClr val="BBBBBB"/>
      </a:accent5>
      <a:accent6>
        <a:srgbClr val="146683"/>
      </a:accent6>
      <a:hlink>
        <a:srgbClr val="53BDE3"/>
      </a:hlink>
      <a:folHlink>
        <a:srgbClr val="99CC00"/>
      </a:folHlink>
    </a:clrScheme>
    <a:fontScheme name="Technische Universität Berlin | PowerPoint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chnische Universität Berlin | PowerPoint Master 1">
        <a:dk1>
          <a:srgbClr val="000000"/>
        </a:dk1>
        <a:lt1>
          <a:srgbClr val="FFFFFF"/>
        </a:lt1>
        <a:dk2>
          <a:srgbClr val="C50E1F"/>
        </a:dk2>
        <a:lt2>
          <a:srgbClr val="B2B2B2"/>
        </a:lt2>
        <a:accent1>
          <a:srgbClr val="717171"/>
        </a:accent1>
        <a:accent2>
          <a:srgbClr val="177191"/>
        </a:accent2>
        <a:accent3>
          <a:srgbClr val="FFFFFF"/>
        </a:accent3>
        <a:accent4>
          <a:srgbClr val="000000"/>
        </a:accent4>
        <a:accent5>
          <a:srgbClr val="BBBBBB"/>
        </a:accent5>
        <a:accent6>
          <a:srgbClr val="146683"/>
        </a:accent6>
        <a:hlink>
          <a:srgbClr val="53BDE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. Erfahrung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4. Erfahrung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enutzerdefiniert 2">
    <a:dk1>
      <a:sysClr val="windowText" lastClr="000000"/>
    </a:dk1>
    <a:lt1>
      <a:sysClr val="window" lastClr="FFFFFF"/>
    </a:lt1>
    <a:dk2>
      <a:srgbClr val="002060"/>
    </a:dk2>
    <a:lt2>
      <a:srgbClr val="EEECE1"/>
    </a:lt2>
    <a:accent1>
      <a:srgbClr val="002060"/>
    </a:accent1>
    <a:accent2>
      <a:srgbClr val="002060"/>
    </a:accent2>
    <a:accent3>
      <a:srgbClr val="002060"/>
    </a:accent3>
    <a:accent4>
      <a:srgbClr val="C6D9F0"/>
    </a:accent4>
    <a:accent5>
      <a:srgbClr val="8DB3E2"/>
    </a:accent5>
    <a:accent6>
      <a:srgbClr val="548DD4"/>
    </a:accent6>
    <a:hlink>
      <a:srgbClr val="17365D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ysithea">
    <a:fillStyleLst>
      <a:solidFill>
        <a:schemeClr val="phClr"/>
      </a:solidFill>
      <a:gradFill rotWithShape="1">
        <a:gsLst>
          <a:gs pos="0">
            <a:schemeClr val="phClr">
              <a:tint val="15000"/>
              <a:satMod val="250000"/>
            </a:schemeClr>
          </a:gs>
          <a:gs pos="49000">
            <a:schemeClr val="phClr">
              <a:tint val="50000"/>
              <a:satMod val="200000"/>
            </a:schemeClr>
          </a:gs>
          <a:gs pos="49100">
            <a:schemeClr val="phClr">
              <a:tint val="64000"/>
              <a:satMod val="160000"/>
            </a:schemeClr>
          </a:gs>
          <a:gs pos="92000">
            <a:schemeClr val="phClr">
              <a:tint val="50000"/>
              <a:satMod val="200000"/>
            </a:schemeClr>
          </a:gs>
          <a:gs pos="100000">
            <a:schemeClr val="phClr">
              <a:tint val="43000"/>
              <a:satMod val="190000"/>
            </a:schemeClr>
          </a:gs>
        </a:gsLst>
        <a:lin ang="5400000" scaled="1"/>
      </a:gradFill>
      <a:gradFill rotWithShape="1">
        <a:gsLst>
          <a:gs pos="0">
            <a:schemeClr val="phClr">
              <a:tint val="74000"/>
            </a:schemeClr>
          </a:gs>
          <a:gs pos="49000">
            <a:schemeClr val="phClr">
              <a:tint val="96000"/>
              <a:shade val="84000"/>
              <a:satMod val="110000"/>
            </a:schemeClr>
          </a:gs>
          <a:gs pos="49100">
            <a:schemeClr val="phClr">
              <a:shade val="55000"/>
              <a:satMod val="150000"/>
            </a:schemeClr>
          </a:gs>
          <a:gs pos="92000">
            <a:schemeClr val="phClr">
              <a:tint val="98000"/>
              <a:shade val="90000"/>
              <a:satMod val="128000"/>
            </a:schemeClr>
          </a:gs>
          <a:gs pos="100000">
            <a:schemeClr val="phClr">
              <a:tint val="90000"/>
              <a:shade val="97000"/>
              <a:satMod val="128000"/>
            </a:schemeClr>
          </a:gs>
        </a:gsLst>
        <a:lin ang="5400000" scaled="1"/>
      </a:gradFill>
    </a:fillStyleLst>
    <a:lnStyleLst>
      <a:ln w="11430" cap="flat" cmpd="sng" algn="ctr">
        <a:solidFill>
          <a:schemeClr val="phClr"/>
        </a:solidFill>
        <a:prstDash val="solid"/>
      </a:ln>
      <a:ln w="40000" cap="flat" cmpd="sng" algn="ctr">
        <a:solidFill>
          <a:schemeClr val="phClr"/>
        </a:solidFill>
        <a:prstDash val="solid"/>
      </a:ln>
      <a:ln w="31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chemeClr val="phClr">
              <a:shade val="30000"/>
              <a:satMod val="150000"/>
              <a:alpha val="38000"/>
            </a:schemeClr>
          </a:outerShdw>
        </a:effectLst>
      </a:effectStyle>
      <a:effectStyle>
        <a:effectLst>
          <a:outerShdw blurRad="39000" dist="25400" dir="5400000" rotWithShape="0">
            <a:schemeClr val="phClr">
              <a:shade val="33000"/>
              <a:alpha val="83000"/>
            </a:schemeClr>
          </a:outerShdw>
        </a:effectLst>
      </a:effectStyle>
      <a:effectStyle>
        <a:effectLst>
          <a:outerShdw blurRad="39000" dist="25400" dir="5400000" rotWithShape="0">
            <a:schemeClr val="phClr"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Benutzerdefiniert 2">
    <a:dk1>
      <a:sysClr val="windowText" lastClr="000000"/>
    </a:dk1>
    <a:lt1>
      <a:sysClr val="window" lastClr="FFFFFF"/>
    </a:lt1>
    <a:dk2>
      <a:srgbClr val="002060"/>
    </a:dk2>
    <a:lt2>
      <a:srgbClr val="EEECE1"/>
    </a:lt2>
    <a:accent1>
      <a:srgbClr val="002060"/>
    </a:accent1>
    <a:accent2>
      <a:srgbClr val="002060"/>
    </a:accent2>
    <a:accent3>
      <a:srgbClr val="002060"/>
    </a:accent3>
    <a:accent4>
      <a:srgbClr val="C6D9F0"/>
    </a:accent4>
    <a:accent5>
      <a:srgbClr val="8DB3E2"/>
    </a:accent5>
    <a:accent6>
      <a:srgbClr val="548DD4"/>
    </a:accent6>
    <a:hlink>
      <a:srgbClr val="17365D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ysithea">
    <a:fillStyleLst>
      <a:solidFill>
        <a:schemeClr val="phClr"/>
      </a:solidFill>
      <a:gradFill rotWithShape="1">
        <a:gsLst>
          <a:gs pos="0">
            <a:schemeClr val="phClr">
              <a:tint val="15000"/>
              <a:satMod val="250000"/>
            </a:schemeClr>
          </a:gs>
          <a:gs pos="49000">
            <a:schemeClr val="phClr">
              <a:tint val="50000"/>
              <a:satMod val="200000"/>
            </a:schemeClr>
          </a:gs>
          <a:gs pos="49100">
            <a:schemeClr val="phClr">
              <a:tint val="64000"/>
              <a:satMod val="160000"/>
            </a:schemeClr>
          </a:gs>
          <a:gs pos="92000">
            <a:schemeClr val="phClr">
              <a:tint val="50000"/>
              <a:satMod val="200000"/>
            </a:schemeClr>
          </a:gs>
          <a:gs pos="100000">
            <a:schemeClr val="phClr">
              <a:tint val="43000"/>
              <a:satMod val="190000"/>
            </a:schemeClr>
          </a:gs>
        </a:gsLst>
        <a:lin ang="5400000" scaled="1"/>
      </a:gradFill>
      <a:gradFill rotWithShape="1">
        <a:gsLst>
          <a:gs pos="0">
            <a:schemeClr val="phClr">
              <a:tint val="74000"/>
            </a:schemeClr>
          </a:gs>
          <a:gs pos="49000">
            <a:schemeClr val="phClr">
              <a:tint val="96000"/>
              <a:shade val="84000"/>
              <a:satMod val="110000"/>
            </a:schemeClr>
          </a:gs>
          <a:gs pos="49100">
            <a:schemeClr val="phClr">
              <a:shade val="55000"/>
              <a:satMod val="150000"/>
            </a:schemeClr>
          </a:gs>
          <a:gs pos="92000">
            <a:schemeClr val="phClr">
              <a:tint val="98000"/>
              <a:shade val="90000"/>
              <a:satMod val="128000"/>
            </a:schemeClr>
          </a:gs>
          <a:gs pos="100000">
            <a:schemeClr val="phClr">
              <a:tint val="90000"/>
              <a:shade val="97000"/>
              <a:satMod val="128000"/>
            </a:schemeClr>
          </a:gs>
        </a:gsLst>
        <a:lin ang="5400000" scaled="1"/>
      </a:gradFill>
    </a:fillStyleLst>
    <a:lnStyleLst>
      <a:ln w="11430" cap="flat" cmpd="sng" algn="ctr">
        <a:solidFill>
          <a:schemeClr val="phClr"/>
        </a:solidFill>
        <a:prstDash val="solid"/>
      </a:ln>
      <a:ln w="40000" cap="flat" cmpd="sng" algn="ctr">
        <a:solidFill>
          <a:schemeClr val="phClr"/>
        </a:solidFill>
        <a:prstDash val="solid"/>
      </a:ln>
      <a:ln w="31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chemeClr val="phClr">
              <a:shade val="30000"/>
              <a:satMod val="150000"/>
              <a:alpha val="38000"/>
            </a:schemeClr>
          </a:outerShdw>
        </a:effectLst>
      </a:effectStyle>
      <a:effectStyle>
        <a:effectLst>
          <a:outerShdw blurRad="39000" dist="25400" dir="5400000" rotWithShape="0">
            <a:schemeClr val="phClr">
              <a:shade val="33000"/>
              <a:alpha val="83000"/>
            </a:schemeClr>
          </a:outerShdw>
        </a:effectLst>
      </a:effectStyle>
      <a:effectStyle>
        <a:effectLst>
          <a:outerShdw blurRad="39000" dist="25400" dir="5400000" rotWithShape="0">
            <a:schemeClr val="phClr"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TU_PPT_Master_ohneBild_HDL-zweizeilig</Template>
  <TotalTime>0</TotalTime>
  <Words>3314</Words>
  <Application>Microsoft Office PowerPoint</Application>
  <PresentationFormat>Bildschirmpräsentation (4:3)</PresentationFormat>
  <Paragraphs>776</Paragraphs>
  <Slides>50</Slides>
  <Notes>20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50</vt:i4>
      </vt:variant>
    </vt:vector>
  </HeadingPairs>
  <TitlesOfParts>
    <vt:vector size="53" baseType="lpstr">
      <vt:lpstr>TU_PPT_Master_ohneBild_HDL-zweizeilig</vt:lpstr>
      <vt:lpstr>4. Erfahrungen</vt:lpstr>
      <vt:lpstr>1_4. Erfahrungen</vt:lpstr>
      <vt:lpstr>Navigation auf See mit klassischen und digitalen Medien – das Forschungsprojekt ANeMoS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Usability  </vt:lpstr>
      <vt:lpstr>PowerPoint-Präsentation</vt:lpstr>
      <vt:lpstr>PowerPoint-Präsentation</vt:lpstr>
      <vt:lpstr>Vorbild für eine Usability-Guideline </vt:lpstr>
      <vt:lpstr>Konzeption der Usability-Guideline </vt:lpstr>
      <vt:lpstr>Ergebnis </vt:lpstr>
      <vt:lpstr>Beispiele</vt:lpstr>
      <vt:lpstr>Beispiele</vt:lpstr>
      <vt:lpstr>Beispiele</vt:lpstr>
      <vt:lpstr>Beispiele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ODER THEMA ZWEIZEILIGE VERSION</dc:title>
  <dc:creator>gmuellerplath</dc:creator>
  <cp:lastModifiedBy>gisela.mueller-plath</cp:lastModifiedBy>
  <cp:revision>1016</cp:revision>
  <dcterms:created xsi:type="dcterms:W3CDTF">2016-12-01T15:26:56Z</dcterms:created>
  <dcterms:modified xsi:type="dcterms:W3CDTF">2018-01-31T15:29:54Z</dcterms:modified>
</cp:coreProperties>
</file>