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63" r:id="rId3"/>
    <p:sldMasterId id="2147483666" r:id="rId4"/>
    <p:sldMasterId id="2147483678" r:id="rId5"/>
  </p:sldMasterIdLst>
  <p:notesMasterIdLst>
    <p:notesMasterId r:id="rId56"/>
  </p:notesMasterIdLst>
  <p:sldIdLst>
    <p:sldId id="273" r:id="rId6"/>
    <p:sldId id="272" r:id="rId7"/>
    <p:sldId id="284" r:id="rId8"/>
    <p:sldId id="286" r:id="rId9"/>
    <p:sldId id="275" r:id="rId10"/>
    <p:sldId id="291" r:id="rId11"/>
    <p:sldId id="276" r:id="rId12"/>
    <p:sldId id="292" r:id="rId13"/>
    <p:sldId id="293" r:id="rId14"/>
    <p:sldId id="294" r:id="rId15"/>
    <p:sldId id="295" r:id="rId16"/>
    <p:sldId id="297" r:id="rId17"/>
    <p:sldId id="328" r:id="rId18"/>
    <p:sldId id="327" r:id="rId19"/>
    <p:sldId id="299" r:id="rId20"/>
    <p:sldId id="329" r:id="rId21"/>
    <p:sldId id="302" r:id="rId22"/>
    <p:sldId id="303" r:id="rId23"/>
    <p:sldId id="305" r:id="rId24"/>
    <p:sldId id="306" r:id="rId25"/>
    <p:sldId id="307" r:id="rId26"/>
    <p:sldId id="310" r:id="rId27"/>
    <p:sldId id="311" r:id="rId28"/>
    <p:sldId id="315" r:id="rId29"/>
    <p:sldId id="317" r:id="rId30"/>
    <p:sldId id="316" r:id="rId31"/>
    <p:sldId id="318" r:id="rId32"/>
    <p:sldId id="319" r:id="rId33"/>
    <p:sldId id="320" r:id="rId34"/>
    <p:sldId id="322" r:id="rId35"/>
    <p:sldId id="326" r:id="rId36"/>
    <p:sldId id="330" r:id="rId37"/>
    <p:sldId id="331" r:id="rId38"/>
    <p:sldId id="332" r:id="rId39"/>
    <p:sldId id="333" r:id="rId40"/>
    <p:sldId id="334" r:id="rId41"/>
    <p:sldId id="343" r:id="rId42"/>
    <p:sldId id="335" r:id="rId43"/>
    <p:sldId id="336" r:id="rId44"/>
    <p:sldId id="337" r:id="rId45"/>
    <p:sldId id="323" r:id="rId46"/>
    <p:sldId id="325" r:id="rId47"/>
    <p:sldId id="338" r:id="rId48"/>
    <p:sldId id="339" r:id="rId49"/>
    <p:sldId id="346" r:id="rId50"/>
    <p:sldId id="345" r:id="rId51"/>
    <p:sldId id="340" r:id="rId52"/>
    <p:sldId id="341" r:id="rId53"/>
    <p:sldId id="347" r:id="rId54"/>
    <p:sldId id="342" r:id="rId55"/>
  </p:sldIdLst>
  <p:sldSz cx="9144000" cy="6858000" type="screen4x3"/>
  <p:notesSz cx="6858000" cy="9144000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1D90B9"/>
    <a:srgbClr val="008000"/>
    <a:srgbClr val="666666"/>
    <a:srgbClr val="0000FF"/>
    <a:srgbClr val="D8E4BC"/>
    <a:srgbClr val="339966"/>
    <a:srgbClr val="99CC00"/>
    <a:srgbClr val="91D05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Mittlere Formatvorlage 3 - Akz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Mittlere Formatvorlage 4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44" autoAdjust="0"/>
    <p:restoredTop sz="94681" autoAdjust="0"/>
  </p:normalViewPr>
  <p:slideViewPr>
    <p:cSldViewPr>
      <p:cViewPr>
        <p:scale>
          <a:sx n="90" d="100"/>
          <a:sy n="90" d="100"/>
        </p:scale>
        <p:origin x="-1584" y="-10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4.bin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Gisela%20M&#252;ller-Plath\Dropbox\Anemos\Ergebnisse%20Projektphase%201\anemos_ausrichtung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Gisela%20M&#252;ller-Plath\Dropbox\Anemos\Ergebnisse%20Projektphase%201\anemos_neg.erf_fehler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Gisela%20M&#252;ller-Plath\Dropbox\Anemos\Ergebnisse%20Projektphase%201\anemos_neg.erf_fehler.xlsx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5.bin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6337980326579294"/>
          <c:y val="0.16690422469625948"/>
          <c:w val="0.5927357049727553"/>
          <c:h val="0.637637022893341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'Digitale Medien (2)'!$C$17</c:f>
              <c:strCache>
                <c:ptCount val="1"/>
                <c:pt idx="0">
                  <c:v>heute benutzt</c:v>
                </c:pt>
              </c:strCache>
            </c:strRef>
          </c:tx>
          <c:spPr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200" b="1">
                    <a:latin typeface="Calibri" panose="020F050202020403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'Digitale Medien (2)'!$A$18:$A$28</c:f>
              <c:strCache>
                <c:ptCount val="11"/>
                <c:pt idx="0">
                  <c:v>Digitaler Peilkompass</c:v>
                </c:pt>
                <c:pt idx="1">
                  <c:v>Radar mit Digitalbildschirm</c:v>
                </c:pt>
                <c:pt idx="2">
                  <c:v>Laptop mit digitaler Seekarte</c:v>
                </c:pt>
                <c:pt idx="3">
                  <c:v>AIS</c:v>
                </c:pt>
                <c:pt idx="4">
                  <c:v>Tablet mit Seekarten App</c:v>
                </c:pt>
                <c:pt idx="5">
                  <c:v>Digitaler Steuerkompass</c:v>
                </c:pt>
                <c:pt idx="6">
                  <c:v>Windeinheit am Masttopp</c:v>
                </c:pt>
                <c:pt idx="7">
                  <c:v>Autopilot</c:v>
                </c:pt>
                <c:pt idx="8">
                  <c:v>Seekartenplotter</c:v>
                </c:pt>
                <c:pt idx="9">
                  <c:v>GPS-Empfänger</c:v>
                </c:pt>
                <c:pt idx="10">
                  <c:v>Echolot</c:v>
                </c:pt>
              </c:strCache>
            </c:strRef>
          </c:cat>
          <c:val>
            <c:numRef>
              <c:f>'Digitale Medien (2)'!$C$18:$C$28</c:f>
              <c:numCache>
                <c:formatCode>0%</c:formatCode>
                <c:ptCount val="11"/>
                <c:pt idx="0">
                  <c:v>0.14849428868120457</c:v>
                </c:pt>
                <c:pt idx="1">
                  <c:v>5.3937432578209273E-2</c:v>
                </c:pt>
                <c:pt idx="2">
                  <c:v>0.13707165109034267</c:v>
                </c:pt>
                <c:pt idx="3">
                  <c:v>0.24523007856341192</c:v>
                </c:pt>
                <c:pt idx="4">
                  <c:v>0.31007751937984496</c:v>
                </c:pt>
                <c:pt idx="5">
                  <c:v>0.33333333333333331</c:v>
                </c:pt>
                <c:pt idx="6">
                  <c:v>0.64872798434442258</c:v>
                </c:pt>
                <c:pt idx="7">
                  <c:v>0.48236092265943015</c:v>
                </c:pt>
                <c:pt idx="8">
                  <c:v>0.65565749235474013</c:v>
                </c:pt>
                <c:pt idx="9">
                  <c:v>0.78120199692780334</c:v>
                </c:pt>
                <c:pt idx="10">
                  <c:v>0.90338345864661662</c:v>
                </c:pt>
              </c:numCache>
            </c:numRef>
          </c:val>
        </c:ser>
        <c:ser>
          <c:idx val="1"/>
          <c:order val="1"/>
          <c:tx>
            <c:strRef>
              <c:f>'Digitale Medien (2)'!$D$17</c:f>
              <c:strCache>
                <c:ptCount val="1"/>
                <c:pt idx="0">
                  <c:v>heute nicht, aber mindestens einmal auf dem Törn benutzt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cat>
            <c:strRef>
              <c:f>'Digitale Medien (2)'!$A$18:$A$28</c:f>
              <c:strCache>
                <c:ptCount val="11"/>
                <c:pt idx="0">
                  <c:v>Digitaler Peilkompass</c:v>
                </c:pt>
                <c:pt idx="1">
                  <c:v>Radar mit Digitalbildschirm</c:v>
                </c:pt>
                <c:pt idx="2">
                  <c:v>Laptop mit digitaler Seekarte</c:v>
                </c:pt>
                <c:pt idx="3">
                  <c:v>AIS</c:v>
                </c:pt>
                <c:pt idx="4">
                  <c:v>Tablet mit Seekarten App</c:v>
                </c:pt>
                <c:pt idx="5">
                  <c:v>Digitaler Steuerkompass</c:v>
                </c:pt>
                <c:pt idx="6">
                  <c:v>Windeinheit am Masttopp</c:v>
                </c:pt>
                <c:pt idx="7">
                  <c:v>Autopilot</c:v>
                </c:pt>
                <c:pt idx="8">
                  <c:v>Seekartenplotter</c:v>
                </c:pt>
                <c:pt idx="9">
                  <c:v>GPS-Empfänger</c:v>
                </c:pt>
                <c:pt idx="10">
                  <c:v>Echolot</c:v>
                </c:pt>
              </c:strCache>
            </c:strRef>
          </c:cat>
          <c:val>
            <c:numRef>
              <c:f>'Digitale Medien (2)'!$D$18:$D$28</c:f>
              <c:numCache>
                <c:formatCode>0%</c:formatCode>
                <c:ptCount val="11"/>
                <c:pt idx="0">
                  <c:v>4.569055036344756E-2</c:v>
                </c:pt>
                <c:pt idx="1">
                  <c:v>0.12135922330097089</c:v>
                </c:pt>
                <c:pt idx="2">
                  <c:v>0.11214953271028037</c:v>
                </c:pt>
                <c:pt idx="3">
                  <c:v>7.4635241301907962E-2</c:v>
                </c:pt>
                <c:pt idx="4">
                  <c:v>8.2687338501291979E-2</c:v>
                </c:pt>
                <c:pt idx="5">
                  <c:v>8.8888888888888878E-2</c:v>
                </c:pt>
                <c:pt idx="6">
                  <c:v>4.7700587084148816E-2</c:v>
                </c:pt>
                <c:pt idx="7">
                  <c:v>0.16078697421980997</c:v>
                </c:pt>
                <c:pt idx="8">
                  <c:v>6.8501529051987739E-2</c:v>
                </c:pt>
                <c:pt idx="9">
                  <c:v>0.10877496159754224</c:v>
                </c:pt>
                <c:pt idx="10">
                  <c:v>5.0751879699248055E-2</c:v>
                </c:pt>
              </c:numCache>
            </c:numRef>
          </c:val>
        </c:ser>
        <c:ser>
          <c:idx val="2"/>
          <c:order val="2"/>
          <c:tx>
            <c:strRef>
              <c:f>'Digitale Medien (2)'!$E$17</c:f>
              <c:strCache>
                <c:ptCount val="1"/>
                <c:pt idx="0">
                  <c:v>auf dem ganzen Törn nicht benutzt</c:v>
                </c:pt>
              </c:strCache>
            </c:strRef>
          </c:tx>
          <c:spPr>
            <a:solidFill>
              <a:srgbClr val="CC33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200" b="1">
                    <a:latin typeface="Calibri" panose="020F050202020403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'Digitale Medien (2)'!$A$18:$A$28</c:f>
              <c:strCache>
                <c:ptCount val="11"/>
                <c:pt idx="0">
                  <c:v>Digitaler Peilkompass</c:v>
                </c:pt>
                <c:pt idx="1">
                  <c:v>Radar mit Digitalbildschirm</c:v>
                </c:pt>
                <c:pt idx="2">
                  <c:v>Laptop mit digitaler Seekarte</c:v>
                </c:pt>
                <c:pt idx="3">
                  <c:v>AIS</c:v>
                </c:pt>
                <c:pt idx="4">
                  <c:v>Tablet mit Seekarten App</c:v>
                </c:pt>
                <c:pt idx="5">
                  <c:v>Digitaler Steuerkompass</c:v>
                </c:pt>
                <c:pt idx="6">
                  <c:v>Windeinheit am Masttopp</c:v>
                </c:pt>
                <c:pt idx="7">
                  <c:v>Autopilot</c:v>
                </c:pt>
                <c:pt idx="8">
                  <c:v>Seekartenplotter</c:v>
                </c:pt>
                <c:pt idx="9">
                  <c:v>GPS-Empfänger</c:v>
                </c:pt>
                <c:pt idx="10">
                  <c:v>Echolot</c:v>
                </c:pt>
              </c:strCache>
            </c:strRef>
          </c:cat>
          <c:val>
            <c:numRef>
              <c:f>'Digitale Medien (2)'!$E$18:$E$28</c:f>
              <c:numCache>
                <c:formatCode>0%</c:formatCode>
                <c:ptCount val="11"/>
                <c:pt idx="0">
                  <c:v>1.1422637590861888E-2</c:v>
                </c:pt>
                <c:pt idx="1">
                  <c:v>6.7421790722761596E-2</c:v>
                </c:pt>
                <c:pt idx="2">
                  <c:v>4.9844236760124602E-2</c:v>
                </c:pt>
                <c:pt idx="3">
                  <c:v>3.1986531986531987E-2</c:v>
                </c:pt>
                <c:pt idx="4">
                  <c:v>5.1679586563307491E-2</c:v>
                </c:pt>
                <c:pt idx="5">
                  <c:v>2.2222222222222223E-2</c:v>
                </c:pt>
                <c:pt idx="6">
                  <c:v>0</c:v>
                </c:pt>
                <c:pt idx="7">
                  <c:v>7.5033921302578008E-2</c:v>
                </c:pt>
                <c:pt idx="8">
                  <c:v>9.7859327217125393E-3</c:v>
                </c:pt>
                <c:pt idx="9">
                  <c:v>2.9665898617511517E-2</c:v>
                </c:pt>
                <c:pt idx="10">
                  <c:v>1.0150375939849623E-2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47240704"/>
        <c:axId val="47242240"/>
      </c:barChart>
      <c:catAx>
        <c:axId val="4724070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de-DE"/>
          </a:p>
        </c:txPr>
        <c:crossAx val="47242240"/>
        <c:crosses val="autoZero"/>
        <c:auto val="1"/>
        <c:lblAlgn val="ctr"/>
        <c:lblOffset val="100"/>
        <c:noMultiLvlLbl val="0"/>
      </c:catAx>
      <c:valAx>
        <c:axId val="47242240"/>
        <c:scaling>
          <c:orientation val="minMax"/>
          <c:max val="1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de-DE"/>
          </a:p>
        </c:txPr>
        <c:crossAx val="47240704"/>
        <c:crosses val="autoZero"/>
        <c:crossBetween val="between"/>
        <c:majorUnit val="0.2"/>
      </c:valAx>
    </c:plotArea>
    <c:legend>
      <c:legendPos val="t"/>
      <c:layout>
        <c:manualLayout>
          <c:xMode val="edge"/>
          <c:yMode val="edge"/>
          <c:x val="0.33840397044006604"/>
          <c:y val="1.1035936958826254E-2"/>
          <c:w val="0.64189036467212446"/>
          <c:h val="0.14627267772572874"/>
        </c:manualLayout>
      </c:layout>
      <c:overlay val="0"/>
      <c:txPr>
        <a:bodyPr/>
        <a:lstStyle/>
        <a:p>
          <a:pPr>
            <a:defRPr sz="1200"/>
          </a:pPr>
          <a:endParaRPr lang="de-DE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3107333050105745"/>
          <c:y val="0.20003543307086616"/>
          <c:w val="0.52518578521086368"/>
          <c:h val="0.6171086614173227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'Klassische Medien (2)'!$C$15</c:f>
              <c:strCache>
                <c:ptCount val="1"/>
                <c:pt idx="0">
                  <c:v>heute benutzt</c:v>
                </c:pt>
              </c:strCache>
            </c:strRef>
          </c:tx>
          <c:spPr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200" b="1">
                    <a:latin typeface="Calibri" panose="020F050202020403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'Klassische Medien (2)'!$A$16:$A$25</c:f>
              <c:strCache>
                <c:ptCount val="10"/>
                <c:pt idx="0">
                  <c:v>Radar-Plotspinne auf Papier</c:v>
                </c:pt>
                <c:pt idx="1">
                  <c:v>Handlot (Blei)</c:v>
                </c:pt>
                <c:pt idx="2">
                  <c:v>Hand-Anemometer</c:v>
                </c:pt>
                <c:pt idx="3">
                  <c:v>Windbändsel an den Wanten</c:v>
                </c:pt>
                <c:pt idx="4">
                  <c:v>Mechanische Logge</c:v>
                </c:pt>
                <c:pt idx="5">
                  <c:v>Peilkompass (analog)</c:v>
                </c:pt>
                <c:pt idx="6">
                  <c:v>Windfahne am Masttopp (Verklicker/Windex)</c:v>
                </c:pt>
                <c:pt idx="7">
                  <c:v>Steuerkompass (analog)</c:v>
                </c:pt>
                <c:pt idx="8">
                  <c:v>Zirkel und Kursdreiecke/-lineal</c:v>
                </c:pt>
                <c:pt idx="9">
                  <c:v>Papierseekarten</c:v>
                </c:pt>
              </c:strCache>
            </c:strRef>
          </c:cat>
          <c:val>
            <c:numRef>
              <c:f>'Klassische Medien (2)'!$C$16:$C$25</c:f>
              <c:numCache>
                <c:formatCode>0%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8.0952380952380956E-2</c:v>
                </c:pt>
                <c:pt idx="3">
                  <c:v>0.34749034749034752</c:v>
                </c:pt>
                <c:pt idx="4">
                  <c:v>0.41939711664482315</c:v>
                </c:pt>
                <c:pt idx="5">
                  <c:v>0.17770243318707615</c:v>
                </c:pt>
                <c:pt idx="6">
                  <c:v>0.80399113082039897</c:v>
                </c:pt>
                <c:pt idx="7">
                  <c:v>0.77142857142857146</c:v>
                </c:pt>
                <c:pt idx="8">
                  <c:v>0.54177215189873418</c:v>
                </c:pt>
                <c:pt idx="9">
                  <c:v>0.77419354838709675</c:v>
                </c:pt>
              </c:numCache>
            </c:numRef>
          </c:val>
        </c:ser>
        <c:ser>
          <c:idx val="1"/>
          <c:order val="1"/>
          <c:tx>
            <c:strRef>
              <c:f>'Klassische Medien (2)'!$D$15</c:f>
              <c:strCache>
                <c:ptCount val="1"/>
                <c:pt idx="0">
                  <c:v>heute nicht, aber mindestens einmal auf dem Törn benutzt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cat>
            <c:strRef>
              <c:f>'Klassische Medien (2)'!$A$16:$A$25</c:f>
              <c:strCache>
                <c:ptCount val="10"/>
                <c:pt idx="0">
                  <c:v>Radar-Plotspinne auf Papier</c:v>
                </c:pt>
                <c:pt idx="1">
                  <c:v>Handlot (Blei)</c:v>
                </c:pt>
                <c:pt idx="2">
                  <c:v>Hand-Anemometer</c:v>
                </c:pt>
                <c:pt idx="3">
                  <c:v>Windbändsel an den Wanten</c:v>
                </c:pt>
                <c:pt idx="4">
                  <c:v>Mechanische Logge</c:v>
                </c:pt>
                <c:pt idx="5">
                  <c:v>Peilkompass (analog)</c:v>
                </c:pt>
                <c:pt idx="6">
                  <c:v>Windfahne am Masttopp (Verklicker/Windex)</c:v>
                </c:pt>
                <c:pt idx="7">
                  <c:v>Steuerkompass (analog)</c:v>
                </c:pt>
                <c:pt idx="8">
                  <c:v>Zirkel und Kursdreiecke/-lineal</c:v>
                </c:pt>
                <c:pt idx="9">
                  <c:v>Papierseekarten</c:v>
                </c:pt>
              </c:strCache>
            </c:strRef>
          </c:cat>
          <c:val>
            <c:numRef>
              <c:f>'Klassische Medien (2)'!$D$16:$D$25</c:f>
              <c:numCache>
                <c:formatCode>0%</c:formatCode>
                <c:ptCount val="10"/>
                <c:pt idx="0">
                  <c:v>0</c:v>
                </c:pt>
                <c:pt idx="1">
                  <c:v>2.4999999999999981E-2</c:v>
                </c:pt>
                <c:pt idx="2">
                  <c:v>6.0714285714285721E-2</c:v>
                </c:pt>
                <c:pt idx="3">
                  <c:v>4.6332046332046323E-2</c:v>
                </c:pt>
                <c:pt idx="4">
                  <c:v>2.6212319790301364E-2</c:v>
                </c:pt>
                <c:pt idx="5">
                  <c:v>0.21001196649381743</c:v>
                </c:pt>
                <c:pt idx="6">
                  <c:v>6.5188470066518955E-2</c:v>
                </c:pt>
                <c:pt idx="7">
                  <c:v>0.12478991596638654</c:v>
                </c:pt>
                <c:pt idx="8">
                  <c:v>0.17238204833141541</c:v>
                </c:pt>
                <c:pt idx="9">
                  <c:v>0.13600697471665221</c:v>
                </c:pt>
              </c:numCache>
            </c:numRef>
          </c:val>
        </c:ser>
        <c:ser>
          <c:idx val="2"/>
          <c:order val="2"/>
          <c:tx>
            <c:strRef>
              <c:f>'Klassische Medien (2)'!$E$15</c:f>
              <c:strCache>
                <c:ptCount val="1"/>
                <c:pt idx="0">
                  <c:v>auf dem ganzen Törn nicht benutzt</c:v>
                </c:pt>
              </c:strCache>
            </c:strRef>
          </c:tx>
          <c:spPr>
            <a:solidFill>
              <a:srgbClr val="CC33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200" b="1">
                    <a:latin typeface="Calibri" panose="020F050202020403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'Klassische Medien (2)'!$A$16:$A$25</c:f>
              <c:strCache>
                <c:ptCount val="10"/>
                <c:pt idx="0">
                  <c:v>Radar-Plotspinne auf Papier</c:v>
                </c:pt>
                <c:pt idx="1">
                  <c:v>Handlot (Blei)</c:v>
                </c:pt>
                <c:pt idx="2">
                  <c:v>Hand-Anemometer</c:v>
                </c:pt>
                <c:pt idx="3">
                  <c:v>Windbändsel an den Wanten</c:v>
                </c:pt>
                <c:pt idx="4">
                  <c:v>Mechanische Logge</c:v>
                </c:pt>
                <c:pt idx="5">
                  <c:v>Peilkompass (analog)</c:v>
                </c:pt>
                <c:pt idx="6">
                  <c:v>Windfahne am Masttopp (Verklicker/Windex)</c:v>
                </c:pt>
                <c:pt idx="7">
                  <c:v>Steuerkompass (analog)</c:v>
                </c:pt>
                <c:pt idx="8">
                  <c:v>Zirkel und Kursdreiecke/-lineal</c:v>
                </c:pt>
                <c:pt idx="9">
                  <c:v>Papierseekarten</c:v>
                </c:pt>
              </c:strCache>
            </c:strRef>
          </c:cat>
          <c:val>
            <c:numRef>
              <c:f>'Klassische Medien (2)'!$E$16:$E$25</c:f>
              <c:numCache>
                <c:formatCode>0%</c:formatCode>
                <c:ptCount val="10"/>
                <c:pt idx="0">
                  <c:v>4.716981132075472E-2</c:v>
                </c:pt>
                <c:pt idx="1">
                  <c:v>0.10000000000000002</c:v>
                </c:pt>
                <c:pt idx="2">
                  <c:v>0.18214285714285716</c:v>
                </c:pt>
                <c:pt idx="3">
                  <c:v>1.1583011583011584E-2</c:v>
                </c:pt>
                <c:pt idx="4">
                  <c:v>0.10484927916120579</c:v>
                </c:pt>
                <c:pt idx="5">
                  <c:v>0.35540486637415231</c:v>
                </c:pt>
                <c:pt idx="6">
                  <c:v>2.1729490022172945E-2</c:v>
                </c:pt>
                <c:pt idx="7">
                  <c:v>6.8067226890756297E-2</c:v>
                </c:pt>
                <c:pt idx="8">
                  <c:v>0.25857307249712319</c:v>
                </c:pt>
                <c:pt idx="9">
                  <c:v>6.2772449869224062E-2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48085632"/>
        <c:axId val="48099712"/>
      </c:barChart>
      <c:catAx>
        <c:axId val="48085632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de-DE"/>
          </a:p>
        </c:txPr>
        <c:crossAx val="48099712"/>
        <c:crosses val="autoZero"/>
        <c:auto val="1"/>
        <c:lblAlgn val="ctr"/>
        <c:lblOffset val="100"/>
        <c:noMultiLvlLbl val="0"/>
      </c:catAx>
      <c:valAx>
        <c:axId val="48099712"/>
        <c:scaling>
          <c:orientation val="minMax"/>
          <c:max val="1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de-DE"/>
          </a:p>
        </c:txPr>
        <c:crossAx val="48085632"/>
        <c:crosses val="autoZero"/>
        <c:crossBetween val="between"/>
        <c:majorUnit val="0.2"/>
      </c:valAx>
    </c:plotArea>
    <c:legend>
      <c:legendPos val="t"/>
      <c:layout>
        <c:manualLayout>
          <c:xMode val="edge"/>
          <c:yMode val="edge"/>
          <c:x val="0.39803602220350032"/>
          <c:y val="3.0613910761154852E-2"/>
          <c:w val="0.60033459609944528"/>
          <c:h val="0.13956955380577427"/>
        </c:manualLayout>
      </c:layout>
      <c:overlay val="0"/>
      <c:txPr>
        <a:bodyPr/>
        <a:lstStyle/>
        <a:p>
          <a:pPr>
            <a:defRPr sz="1200"/>
          </a:pPr>
          <a:endParaRPr lang="de-DE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9512507413293543"/>
          <c:y val="0.39435896011554272"/>
          <c:w val="0.30691900984457393"/>
          <c:h val="0.43519271668227333"/>
        </c:manualLayout>
      </c:layout>
      <c:pieChart>
        <c:varyColors val="1"/>
        <c:ser>
          <c:idx val="0"/>
          <c:order val="0"/>
          <c:dPt>
            <c:idx val="0"/>
            <c:bubble3D val="0"/>
            <c:explosion val="10"/>
            <c:spPr>
              <a:solidFill>
                <a:srgbClr val="C00000"/>
              </a:solidFill>
            </c:spPr>
          </c:dPt>
          <c:dPt>
            <c:idx val="1"/>
            <c:bubble3D val="0"/>
            <c:explosion val="4"/>
            <c:spPr>
              <a:solidFill>
                <a:srgbClr val="FF3535"/>
              </a:solidFill>
            </c:spPr>
          </c:dPt>
          <c:dPt>
            <c:idx val="2"/>
            <c:bubble3D val="0"/>
            <c:spPr>
              <a:solidFill>
                <a:srgbClr val="008000"/>
              </a:solidFill>
            </c:spPr>
          </c:dPt>
          <c:dPt>
            <c:idx val="3"/>
            <c:bubble3D val="0"/>
            <c:spPr>
              <a:solidFill>
                <a:srgbClr val="33CC33"/>
              </a:solidFill>
            </c:spPr>
          </c:dPt>
          <c:dPt>
            <c:idx val="4"/>
            <c:bubble3D val="0"/>
            <c:spPr>
              <a:solidFill>
                <a:srgbClr val="3333CC"/>
              </a:solidFill>
            </c:spPr>
          </c:dPt>
          <c:dPt>
            <c:idx val="5"/>
            <c:bubble3D val="0"/>
            <c:spPr>
              <a:solidFill>
                <a:srgbClr val="4BACC6"/>
              </a:solidFill>
            </c:spPr>
          </c:dPt>
          <c:dPt>
            <c:idx val="6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</c:spPr>
          </c:dPt>
          <c:dLbls>
            <c:dLbl>
              <c:idx val="0"/>
              <c:layout>
                <c:manualLayout>
                  <c:x val="4.4258538834711855E-2"/>
                  <c:y val="-3.8092933816778508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rgbClr val="C00000"/>
                        </a:solidFill>
                      </a:defRPr>
                    </a:pPr>
                    <a:r>
                      <a:rPr lang="en-US" sz="1200" b="1" baseline="0" dirty="0" err="1" smtClean="0">
                        <a:solidFill>
                          <a:srgbClr val="C00000"/>
                        </a:solidFill>
                      </a:rPr>
                      <a:t>Nichts</a:t>
                    </a:r>
                    <a:r>
                      <a:rPr lang="en-US" sz="1200" b="1" baseline="0" dirty="0" smtClean="0">
                        <a:solidFill>
                          <a:srgbClr val="C00000"/>
                        </a:solidFill>
                      </a:rPr>
                      <a:t> </a:t>
                    </a:r>
                    <a:r>
                      <a:rPr lang="en-US" sz="1200" b="1" baseline="0" dirty="0" err="1" smtClean="0">
                        <a:solidFill>
                          <a:srgbClr val="C00000"/>
                        </a:solidFill>
                      </a:rPr>
                      <a:t>benutzt</a:t>
                    </a:r>
                    <a:r>
                      <a:rPr lang="en-US" sz="1200" b="1" dirty="0">
                        <a:solidFill>
                          <a:srgbClr val="C00000"/>
                        </a:solidFill>
                      </a:rPr>
                      <a:t>
6%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5.1593587241692454E-2"/>
                  <c:y val="2.7580702158976705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rgbClr val="C00000"/>
                        </a:solidFill>
                      </a:defRPr>
                    </a:pPr>
                    <a:r>
                      <a:rPr lang="de-DE" sz="1200" dirty="0" smtClean="0">
                        <a:solidFill>
                          <a:srgbClr val="C00000"/>
                        </a:solidFill>
                      </a:rPr>
                      <a:t>keine </a:t>
                    </a:r>
                    <a:r>
                      <a:rPr lang="de-DE" sz="1200" dirty="0">
                        <a:solidFill>
                          <a:srgbClr val="C00000"/>
                        </a:solidFill>
                      </a:rPr>
                      <a:t>Eintragungen
35%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1.0752698850517247E-2"/>
                  <c:y val="3.3568178266622895E-2"/>
                </c:manualLayout>
              </c:layout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n-US" sz="1200" dirty="0" err="1" smtClean="0"/>
                      <a:t>Reine</a:t>
                    </a:r>
                    <a:r>
                      <a:rPr lang="en-US" sz="1200" dirty="0" smtClean="0"/>
                      <a:t> </a:t>
                    </a:r>
                    <a:r>
                      <a:rPr lang="en-US" sz="1200" dirty="0" err="1" smtClean="0"/>
                      <a:t>Plotternavigation</a:t>
                    </a:r>
                    <a:r>
                      <a:rPr lang="en-US" sz="1200" dirty="0"/>
                      <a:t>
10%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2.0428444398736798E-2"/>
                  <c:y val="2.3834515939661554E-2"/>
                </c:manualLayout>
              </c:layout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n-US" sz="1200" dirty="0" smtClean="0"/>
                      <a:t>Plotter </a:t>
                    </a:r>
                    <a:r>
                      <a:rPr lang="en-US" sz="1200" dirty="0" err="1" smtClean="0"/>
                      <a:t>mit</a:t>
                    </a:r>
                    <a:r>
                      <a:rPr lang="en-US" sz="1200" dirty="0" smtClean="0"/>
                      <a:t> </a:t>
                    </a:r>
                    <a:r>
                      <a:rPr lang="en-US" sz="1200" dirty="0" err="1" smtClean="0"/>
                      <a:t>Kartenabgleich</a:t>
                    </a:r>
                    <a:r>
                      <a:rPr lang="en-US" sz="1200" dirty="0"/>
                      <a:t>
28%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5.1766123514713852E-2"/>
                  <c:y val="1.7462464342707401E-2"/>
                </c:manualLayout>
              </c:layout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n-US" sz="1200" dirty="0" err="1" smtClean="0"/>
                      <a:t>reine</a:t>
                    </a:r>
                    <a:r>
                      <a:rPr lang="en-US" sz="1200" dirty="0" smtClean="0"/>
                      <a:t> </a:t>
                    </a:r>
                    <a:r>
                      <a:rPr lang="en-US" sz="1200" dirty="0" err="1"/>
                      <a:t>Kartennavigation</a:t>
                    </a:r>
                    <a:r>
                      <a:rPr lang="en-US" sz="1200" dirty="0"/>
                      <a:t>
6%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1.5957667916220542E-2"/>
                  <c:y val="-2.9837624029235087E-2"/>
                </c:manualLayout>
              </c:layout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n-US" sz="1200" dirty="0" err="1" smtClean="0"/>
                      <a:t>Karten</a:t>
                    </a:r>
                    <a:r>
                      <a:rPr lang="en-US" sz="1200" dirty="0" smtClean="0"/>
                      <a:t> </a:t>
                    </a:r>
                    <a:r>
                      <a:rPr lang="en-US" sz="1200" dirty="0" err="1" smtClean="0"/>
                      <a:t>mit</a:t>
                    </a:r>
                    <a:r>
                      <a:rPr lang="en-US" sz="1200" dirty="0" smtClean="0"/>
                      <a:t> </a:t>
                    </a:r>
                    <a:r>
                      <a:rPr lang="en-US" sz="1200" dirty="0" err="1"/>
                      <a:t>Plotterabgleich</a:t>
                    </a:r>
                    <a:r>
                      <a:rPr lang="en-US" sz="1200" dirty="0"/>
                      <a:t>
15%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7.4467258722964669E-2"/>
                  <c:y val="-1.813778155609049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Karten- und</a:t>
                    </a:r>
                    <a:r>
                      <a:rPr lang="en-US" baseline="0"/>
                      <a:t> </a:t>
                    </a:r>
                    <a:r>
                      <a:rPr lang="en-US"/>
                      <a:t>Plotternavigation
6%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de-D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Papier_Plotter!$H$50:$H$55</c:f>
              <c:strCache>
                <c:ptCount val="6"/>
                <c:pt idx="0">
                  <c:v>weder Plotter noch Karten benutzt</c:v>
                </c:pt>
                <c:pt idx="1">
                  <c:v>Plotter / Karten nur betrachtet, keine Eintragungen</c:v>
                </c:pt>
                <c:pt idx="2">
                  <c:v>ausschließlich Plotternavigation</c:v>
                </c:pt>
                <c:pt idx="3">
                  <c:v>Plotternavigation, Kartenabgleich</c:v>
                </c:pt>
                <c:pt idx="4">
                  <c:v>ausschließlich Kartennavigation</c:v>
                </c:pt>
                <c:pt idx="5">
                  <c:v>Kartennavigation, Plotterabgleich</c:v>
                </c:pt>
              </c:strCache>
            </c:strRef>
          </c:cat>
          <c:val>
            <c:numRef>
              <c:f>Papier_Plotter!$J$50:$J$55</c:f>
              <c:numCache>
                <c:formatCode>0%</c:formatCode>
                <c:ptCount val="6"/>
                <c:pt idx="0">
                  <c:v>5.7692307692307696E-2</c:v>
                </c:pt>
                <c:pt idx="1">
                  <c:v>0.34615384615384615</c:v>
                </c:pt>
                <c:pt idx="2">
                  <c:v>0.10576923076923077</c:v>
                </c:pt>
                <c:pt idx="3">
                  <c:v>0.27884615384615385</c:v>
                </c:pt>
                <c:pt idx="4">
                  <c:v>5.7692307692307696E-2</c:v>
                </c:pt>
                <c:pt idx="5">
                  <c:v>0.15384615384615385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3193786548969306"/>
          <c:y val="0.2758844488919806"/>
          <c:w val="0.38945946241663382"/>
          <c:h val="0.51053047349894276"/>
        </c:manualLayout>
      </c:layout>
      <c:pieChart>
        <c:varyColors val="1"/>
        <c:ser>
          <c:idx val="0"/>
          <c:order val="0"/>
          <c:dPt>
            <c:idx val="0"/>
            <c:bubble3D val="0"/>
            <c:explosion val="8"/>
            <c:spPr>
              <a:solidFill>
                <a:srgbClr val="C00000"/>
              </a:solidFill>
            </c:spPr>
          </c:dPt>
          <c:dPt>
            <c:idx val="1"/>
            <c:bubble3D val="0"/>
            <c:spPr>
              <a:solidFill>
                <a:srgbClr val="FF3535"/>
              </a:solidFill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Pt>
            <c:idx val="3"/>
            <c:bubble3D val="0"/>
            <c:spPr>
              <a:solidFill>
                <a:srgbClr val="33CC33"/>
              </a:solidFill>
            </c:spPr>
          </c:dPt>
          <c:dPt>
            <c:idx val="4"/>
            <c:bubble3D val="0"/>
            <c:spPr>
              <a:solidFill>
                <a:srgbClr val="008000"/>
              </a:solidFill>
            </c:spPr>
          </c:dPt>
          <c:dPt>
            <c:idx val="5"/>
            <c:bubble3D val="0"/>
            <c:spPr>
              <a:solidFill>
                <a:srgbClr val="003300"/>
              </a:solidFill>
            </c:spPr>
          </c:dPt>
          <c:dLbls>
            <c:dLbl>
              <c:idx val="0"/>
              <c:layout>
                <c:manualLayout>
                  <c:x val="2.1087224330555949E-2"/>
                  <c:y val="-1.7564834747965906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rgbClr val="C00000"/>
                        </a:solidFill>
                      </a:defRPr>
                    </a:pPr>
                    <a:r>
                      <a:rPr lang="en-US" b="1" dirty="0" err="1" smtClean="0">
                        <a:solidFill>
                          <a:srgbClr val="C00000"/>
                        </a:solidFill>
                      </a:rPr>
                      <a:t>ausgeschaltet</a:t>
                    </a:r>
                    <a:r>
                      <a:rPr lang="en-US" b="1" dirty="0">
                        <a:solidFill>
                          <a:srgbClr val="C00000"/>
                        </a:solidFill>
                      </a:rPr>
                      <a:t>
9%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6.263508600054539E-2"/>
                  <c:y val="0.10607373703550263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rgbClr val="C00000"/>
                        </a:solidFill>
                      </a:defRPr>
                    </a:pPr>
                    <a:r>
                      <a:rPr lang="en-US" sz="1200" b="1" dirty="0" err="1" smtClean="0">
                        <a:solidFill>
                          <a:srgbClr val="C00000"/>
                        </a:solidFill>
                      </a:rPr>
                      <a:t>keine</a:t>
                    </a:r>
                    <a:r>
                      <a:rPr lang="en-US" sz="1200" b="1" dirty="0" smtClean="0">
                        <a:solidFill>
                          <a:srgbClr val="C00000"/>
                        </a:solidFill>
                      </a:rPr>
                      <a:t> </a:t>
                    </a:r>
                    <a:r>
                      <a:rPr lang="en-US" sz="1200" b="1" dirty="0" err="1">
                        <a:solidFill>
                          <a:srgbClr val="C00000"/>
                        </a:solidFill>
                      </a:rPr>
                      <a:t>Einträge</a:t>
                    </a:r>
                    <a:r>
                      <a:rPr lang="en-US" sz="1200" b="1" dirty="0">
                        <a:solidFill>
                          <a:srgbClr val="C00000"/>
                        </a:solidFill>
                      </a:rPr>
                      <a:t>
35%</a:t>
                    </a:r>
                    <a:endParaRPr lang="en-US" b="1" dirty="0">
                      <a:solidFill>
                        <a:srgbClr val="C00000"/>
                      </a:solidFill>
                    </a:endParaRP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6.4322959522253281E-2"/>
                  <c:y val="3.4998808095247982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0" dirty="0" err="1" smtClean="0"/>
                      <a:t>Unterwegs</a:t>
                    </a:r>
                    <a:r>
                      <a:rPr lang="en-US" sz="1200" b="0" dirty="0" smtClean="0"/>
                      <a:t> je 1 WP</a:t>
                    </a:r>
                    <a:r>
                      <a:rPr lang="en-US" sz="1200" b="0" dirty="0"/>
                      <a:t>
</a:t>
                    </a:r>
                    <a:r>
                      <a:rPr lang="en-US" sz="1200" b="0" dirty="0" smtClean="0"/>
                      <a:t> 13</a:t>
                    </a:r>
                    <a:r>
                      <a:rPr lang="en-US" sz="1200" b="0" dirty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13563934072684736"/>
                  <c:y val="5.4443529860960259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0" dirty="0" err="1" smtClean="0"/>
                      <a:t>Vor</a:t>
                    </a:r>
                    <a:r>
                      <a:rPr lang="en-US" sz="1200" b="0" dirty="0" smtClean="0"/>
                      <a:t> </a:t>
                    </a:r>
                    <a:r>
                      <a:rPr lang="en-US" sz="1200" b="0" dirty="0" err="1" smtClean="0"/>
                      <a:t>Fahrt</a:t>
                    </a:r>
                    <a:r>
                      <a:rPr lang="en-US" sz="1200" b="0" dirty="0" smtClean="0"/>
                      <a:t> </a:t>
                    </a:r>
                    <a:r>
                      <a:rPr lang="en-US" sz="1200" b="0" dirty="0" err="1" smtClean="0"/>
                      <a:t>mehrere</a:t>
                    </a:r>
                    <a:r>
                      <a:rPr lang="en-US" sz="1200" b="0" dirty="0" smtClean="0"/>
                      <a:t> WP</a:t>
                    </a:r>
                    <a:r>
                      <a:rPr lang="en-US" sz="1200" b="0" dirty="0"/>
                      <a:t>
7%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7.1233280631931337E-2"/>
                  <c:y val="1.2359234394640123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0" dirty="0" err="1" smtClean="0"/>
                      <a:t>Vor</a:t>
                    </a:r>
                    <a:r>
                      <a:rPr lang="en-US" sz="1200" b="0" dirty="0" smtClean="0"/>
                      <a:t> </a:t>
                    </a:r>
                    <a:r>
                      <a:rPr lang="en-US" sz="1200" b="0" dirty="0" err="1" smtClean="0"/>
                      <a:t>Fahrt</a:t>
                    </a:r>
                    <a:r>
                      <a:rPr lang="en-US" sz="1200" b="0" dirty="0" smtClean="0"/>
                      <a:t> </a:t>
                    </a:r>
                    <a:r>
                      <a:rPr lang="en-US" sz="1200" b="0" dirty="0" err="1" smtClean="0"/>
                      <a:t>mehrere</a:t>
                    </a:r>
                    <a:r>
                      <a:rPr lang="en-US" sz="1200" b="0" dirty="0" smtClean="0"/>
                      <a:t> WP + Route</a:t>
                    </a:r>
                    <a:r>
                      <a:rPr lang="en-US" sz="1200" b="0" dirty="0"/>
                      <a:t>
35%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8.1476498375585488E-2"/>
                  <c:y val="-5.284448023119827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200" b="0"/>
                </a:pPr>
                <a:endParaRPr lang="de-D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Papier_Plotter!$H$3:$H$8</c:f>
              <c:strCache>
                <c:ptCount val="6"/>
                <c:pt idx="0">
                  <c:v>gar nicht (ausgeschaltet)</c:v>
                </c:pt>
                <c:pt idx="1">
                  <c:v>Betrachtung, keine Einträge</c:v>
                </c:pt>
                <c:pt idx="2">
                  <c:v>Eintrag einzelner WP während Fahrt</c:v>
                </c:pt>
                <c:pt idx="3">
                  <c:v>Eintrag mehrerer WP vor und während Fahrt</c:v>
                </c:pt>
                <c:pt idx="4">
                  <c:v>Eintrag von WP und Route vor und während Fahrt</c:v>
                </c:pt>
                <c:pt idx="5">
                  <c:v>Autorouting</c:v>
                </c:pt>
              </c:strCache>
            </c:strRef>
          </c:cat>
          <c:val>
            <c:numRef>
              <c:f>Papier_Plotter!$I$3:$I$8</c:f>
              <c:numCache>
                <c:formatCode>0%</c:formatCode>
                <c:ptCount val="6"/>
                <c:pt idx="0">
                  <c:v>8.4507042253521125E-2</c:v>
                </c:pt>
                <c:pt idx="1">
                  <c:v>0.352112676056338</c:v>
                </c:pt>
                <c:pt idx="2">
                  <c:v>0.12676056338028169</c:v>
                </c:pt>
                <c:pt idx="3">
                  <c:v>7.0422535211267609E-2</c:v>
                </c:pt>
                <c:pt idx="4">
                  <c:v>0.352112676056338</c:v>
                </c:pt>
                <c:pt idx="5">
                  <c:v>1.4084507042253521E-2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[anemos_ausrichtung.xlsx]Ausrichtung!PivotTable1</c:name>
    <c:fmtId val="-1"/>
  </c:pivotSource>
  <c:chart>
    <c:title>
      <c:tx>
        <c:rich>
          <a:bodyPr/>
          <a:lstStyle/>
          <a:p>
            <a:pPr>
              <a:defRPr sz="1400"/>
            </a:pPr>
            <a:r>
              <a:rPr lang="de-DE"/>
              <a:t>Darstellung Kartenplotter</a:t>
            </a:r>
          </a:p>
        </c:rich>
      </c:tx>
      <c:layout>
        <c:manualLayout>
          <c:xMode val="edge"/>
          <c:yMode val="edge"/>
          <c:x val="0.33234196215669121"/>
          <c:y val="6.2356726107250682E-2"/>
        </c:manualLayout>
      </c:layout>
      <c:overlay val="0"/>
    </c:title>
    <c:autoTitleDeleted val="0"/>
    <c:pivotFmts>
      <c:pivotFmt>
        <c:idx val="0"/>
        <c:spPr>
          <a:solidFill>
            <a:srgbClr val="4F81BD"/>
          </a:solidFill>
          <a:ln>
            <a:solidFill>
              <a:schemeClr val="tx1">
                <a:lumMod val="50000"/>
                <a:lumOff val="50000"/>
              </a:schemeClr>
            </a:solidFill>
          </a:ln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 sz="1200" b="1"/>
              </a:pPr>
              <a:endParaRPr lang="de-DE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"/>
        <c:spPr>
          <a:solidFill>
            <a:sysClr val="window" lastClr="FFFFFF">
              <a:lumMod val="75000"/>
            </a:sysClr>
          </a:solidFill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 sz="1200" b="1"/>
              </a:pPr>
              <a:endParaRPr lang="de-DE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2"/>
        <c:spPr>
          <a:solidFill>
            <a:srgbClr val="9BBB59"/>
          </a:solidFill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 sz="1200" b="1"/>
              </a:pPr>
              <a:endParaRPr lang="de-DE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3"/>
        <c:spPr>
          <a:solidFill>
            <a:srgbClr val="4F81BD"/>
          </a:solidFill>
          <a:ln>
            <a:solidFill>
              <a:schemeClr val="tx1">
                <a:lumMod val="50000"/>
                <a:lumOff val="50000"/>
              </a:schemeClr>
            </a:solidFill>
          </a:ln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 sz="1400" b="1"/>
              </a:pPr>
              <a:endParaRPr lang="de-DE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4"/>
        <c:spPr>
          <a:solidFill>
            <a:sysClr val="window" lastClr="FFFFFF">
              <a:lumMod val="75000"/>
            </a:sysClr>
          </a:solidFill>
          <a:ln>
            <a:solidFill>
              <a:sysClr val="windowText" lastClr="000000">
                <a:lumMod val="50000"/>
                <a:lumOff val="50000"/>
              </a:sysClr>
            </a:solidFill>
          </a:ln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 sz="1400" b="1"/>
              </a:pPr>
              <a:endParaRPr lang="de-DE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5"/>
        <c:spPr>
          <a:solidFill>
            <a:srgbClr val="0070C0"/>
          </a:solidFill>
          <a:ln>
            <a:solidFill>
              <a:schemeClr val="tx1">
                <a:lumMod val="50000"/>
                <a:lumOff val="50000"/>
              </a:schemeClr>
            </a:solidFill>
          </a:ln>
        </c:spPr>
        <c:dLbl>
          <c:idx val="0"/>
          <c:tx>
            <c:rich>
              <a:bodyPr/>
              <a:lstStyle/>
              <a:p>
                <a:r>
                  <a:t>Text hinzufügen</a:t>
                </a:r>
              </a:p>
            </c:rich>
          </c:tx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6"/>
        <c:spPr>
          <a:solidFill>
            <a:srgbClr val="9BBB59"/>
          </a:solidFill>
          <a:ln>
            <a:solidFill>
              <a:schemeClr val="tx1">
                <a:lumMod val="50000"/>
                <a:lumOff val="50000"/>
              </a:schemeClr>
            </a:solidFill>
          </a:ln>
        </c:spPr>
      </c:pivotFmt>
      <c:pivotFmt>
        <c:idx val="7"/>
        <c:spPr>
          <a:solidFill>
            <a:srgbClr val="9BBB59">
              <a:lumMod val="40000"/>
              <a:lumOff val="60000"/>
            </a:srgbClr>
          </a:solidFill>
          <a:ln>
            <a:solidFill>
              <a:sysClr val="windowText" lastClr="000000">
                <a:lumMod val="50000"/>
                <a:lumOff val="50000"/>
              </a:sysClr>
            </a:solidFill>
          </a:ln>
        </c:spPr>
      </c:pivotFmt>
      <c:pivotFmt>
        <c:idx val="8"/>
        <c:spPr>
          <a:solidFill>
            <a:srgbClr val="4F81BD">
              <a:lumMod val="20000"/>
              <a:lumOff val="80000"/>
            </a:srgbClr>
          </a:solidFill>
          <a:ln>
            <a:solidFill>
              <a:sysClr val="windowText" lastClr="000000">
                <a:lumMod val="50000"/>
                <a:lumOff val="50000"/>
              </a:sysClr>
            </a:solidFill>
          </a:ln>
        </c:spPr>
      </c:pivotFmt>
      <c:pivotFmt>
        <c:idx val="9"/>
        <c:spPr>
          <a:solidFill>
            <a:srgbClr val="4F81BD"/>
          </a:solidFill>
          <a:ln>
            <a:solidFill>
              <a:schemeClr val="tx1">
                <a:lumMod val="50000"/>
                <a:lumOff val="50000"/>
              </a:schemeClr>
            </a:solidFill>
          </a:ln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 sz="1400" b="1"/>
              </a:pPr>
              <a:endParaRPr lang="de-DE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0"/>
        <c:spPr>
          <a:solidFill>
            <a:srgbClr val="9BBB59"/>
          </a:solidFill>
          <a:ln>
            <a:solidFill>
              <a:schemeClr val="tx1">
                <a:lumMod val="50000"/>
                <a:lumOff val="50000"/>
              </a:schemeClr>
            </a:solidFill>
          </a:ln>
        </c:spPr>
      </c:pivotFmt>
      <c:pivotFmt>
        <c:idx val="11"/>
        <c:spPr>
          <a:solidFill>
            <a:srgbClr val="0070C0"/>
          </a:solidFill>
          <a:ln>
            <a:solidFill>
              <a:schemeClr val="tx1">
                <a:lumMod val="50000"/>
                <a:lumOff val="50000"/>
              </a:schemeClr>
            </a:solidFill>
          </a:ln>
        </c:spPr>
        <c:dLbl>
          <c:idx val="0"/>
          <c:tx>
            <c:rich>
              <a:bodyPr/>
              <a:lstStyle/>
              <a:p>
                <a:r>
                  <a:rPr lang="en-US"/>
                  <a:t>19%</a:t>
                </a:r>
              </a:p>
            </c:rich>
          </c:tx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2"/>
        <c:spPr>
          <a:solidFill>
            <a:sysClr val="window" lastClr="FFFFFF">
              <a:lumMod val="75000"/>
            </a:sysClr>
          </a:solidFill>
          <a:ln>
            <a:solidFill>
              <a:sysClr val="windowText" lastClr="000000">
                <a:lumMod val="50000"/>
                <a:lumOff val="50000"/>
              </a:sysClr>
            </a:solidFill>
          </a:ln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 sz="1400" b="1"/>
              </a:pPr>
              <a:endParaRPr lang="de-DE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3"/>
        <c:spPr>
          <a:solidFill>
            <a:srgbClr val="9BBB59">
              <a:lumMod val="40000"/>
              <a:lumOff val="60000"/>
            </a:srgbClr>
          </a:solidFill>
          <a:ln>
            <a:solidFill>
              <a:sysClr val="windowText" lastClr="000000">
                <a:lumMod val="50000"/>
                <a:lumOff val="50000"/>
              </a:sysClr>
            </a:solidFill>
          </a:ln>
        </c:spPr>
      </c:pivotFmt>
      <c:pivotFmt>
        <c:idx val="14"/>
        <c:spPr>
          <a:solidFill>
            <a:srgbClr val="4F81BD">
              <a:lumMod val="20000"/>
              <a:lumOff val="80000"/>
            </a:srgbClr>
          </a:solidFill>
          <a:ln>
            <a:solidFill>
              <a:sysClr val="windowText" lastClr="000000">
                <a:lumMod val="50000"/>
                <a:lumOff val="50000"/>
              </a:sysClr>
            </a:solidFill>
          </a:ln>
        </c:spPr>
      </c:pivotFmt>
      <c:pivotFmt>
        <c:idx val="15"/>
        <c:spPr>
          <a:solidFill>
            <a:srgbClr val="4F81BD"/>
          </a:solidFill>
          <a:ln>
            <a:solidFill>
              <a:schemeClr val="tx1">
                <a:lumMod val="50000"/>
                <a:lumOff val="50000"/>
              </a:schemeClr>
            </a:solidFill>
          </a:ln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 sz="1400" b="1"/>
              </a:pPr>
              <a:endParaRPr lang="de-DE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6"/>
        <c:spPr>
          <a:solidFill>
            <a:srgbClr val="9BBB59"/>
          </a:solidFill>
          <a:ln>
            <a:solidFill>
              <a:schemeClr val="tx1">
                <a:lumMod val="50000"/>
                <a:lumOff val="50000"/>
              </a:schemeClr>
            </a:solidFill>
          </a:ln>
        </c:spPr>
      </c:pivotFmt>
      <c:pivotFmt>
        <c:idx val="17"/>
        <c:spPr>
          <a:solidFill>
            <a:srgbClr val="0070C0"/>
          </a:solidFill>
          <a:ln>
            <a:solidFill>
              <a:schemeClr val="tx1">
                <a:lumMod val="50000"/>
                <a:lumOff val="50000"/>
              </a:schemeClr>
            </a:solidFill>
          </a:ln>
        </c:spPr>
        <c:dLbl>
          <c:idx val="0"/>
          <c:tx>
            <c:rich>
              <a:bodyPr/>
              <a:lstStyle/>
              <a:p>
                <a:r>
                  <a:rPr lang="en-US"/>
                  <a:t>19%</a:t>
                </a:r>
              </a:p>
            </c:rich>
          </c:tx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8"/>
        <c:spPr>
          <a:solidFill>
            <a:sysClr val="window" lastClr="FFFFFF">
              <a:lumMod val="75000"/>
            </a:sysClr>
          </a:solidFill>
          <a:ln>
            <a:solidFill>
              <a:sysClr val="windowText" lastClr="000000">
                <a:lumMod val="50000"/>
                <a:lumOff val="50000"/>
              </a:sysClr>
            </a:solidFill>
          </a:ln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 sz="1400" b="1"/>
              </a:pPr>
              <a:endParaRPr lang="de-DE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9"/>
        <c:spPr>
          <a:solidFill>
            <a:srgbClr val="9BBB59">
              <a:lumMod val="40000"/>
              <a:lumOff val="60000"/>
            </a:srgbClr>
          </a:solidFill>
          <a:ln>
            <a:solidFill>
              <a:sysClr val="windowText" lastClr="000000">
                <a:lumMod val="50000"/>
                <a:lumOff val="50000"/>
              </a:sysClr>
            </a:solidFill>
          </a:ln>
        </c:spPr>
      </c:pivotFmt>
      <c:pivotFmt>
        <c:idx val="20"/>
        <c:spPr>
          <a:solidFill>
            <a:srgbClr val="4F81BD">
              <a:lumMod val="20000"/>
              <a:lumOff val="80000"/>
            </a:srgbClr>
          </a:solidFill>
          <a:ln>
            <a:solidFill>
              <a:sysClr val="windowText" lastClr="000000">
                <a:lumMod val="50000"/>
                <a:lumOff val="50000"/>
              </a:sysClr>
            </a:solidFill>
          </a:ln>
        </c:spPr>
      </c:pivotFmt>
      <c:pivotFmt>
        <c:idx val="21"/>
        <c:spPr>
          <a:solidFill>
            <a:srgbClr val="4F81BD"/>
          </a:solidFill>
          <a:ln>
            <a:solidFill>
              <a:schemeClr val="tx1">
                <a:lumMod val="50000"/>
                <a:lumOff val="50000"/>
              </a:schemeClr>
            </a:solidFill>
          </a:ln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 sz="1400" b="1"/>
              </a:pPr>
              <a:endParaRPr lang="de-DE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22"/>
        <c:spPr>
          <a:solidFill>
            <a:srgbClr val="9BBB59"/>
          </a:solidFill>
          <a:ln>
            <a:solidFill>
              <a:schemeClr val="tx1">
                <a:lumMod val="50000"/>
                <a:lumOff val="50000"/>
              </a:schemeClr>
            </a:solidFill>
          </a:ln>
        </c:spPr>
      </c:pivotFmt>
      <c:pivotFmt>
        <c:idx val="23"/>
        <c:spPr>
          <a:solidFill>
            <a:srgbClr val="0070C0"/>
          </a:solidFill>
          <a:ln>
            <a:solidFill>
              <a:schemeClr val="tx1">
                <a:lumMod val="50000"/>
                <a:lumOff val="50000"/>
              </a:schemeClr>
            </a:solidFill>
          </a:ln>
        </c:spPr>
        <c:dLbl>
          <c:idx val="0"/>
          <c:tx>
            <c:rich>
              <a:bodyPr/>
              <a:lstStyle/>
              <a:p>
                <a:r>
                  <a:rPr lang="en-US"/>
                  <a:t>19%</a:t>
                </a:r>
              </a:p>
            </c:rich>
          </c:tx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24"/>
        <c:spPr>
          <a:solidFill>
            <a:sysClr val="window" lastClr="FFFFFF">
              <a:lumMod val="75000"/>
            </a:sysClr>
          </a:solidFill>
          <a:ln>
            <a:solidFill>
              <a:sysClr val="windowText" lastClr="000000">
                <a:lumMod val="50000"/>
                <a:lumOff val="50000"/>
              </a:sysClr>
            </a:solidFill>
          </a:ln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 sz="1400" b="1"/>
              </a:pPr>
              <a:endParaRPr lang="de-DE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25"/>
        <c:spPr>
          <a:solidFill>
            <a:srgbClr val="9BBB59">
              <a:lumMod val="40000"/>
              <a:lumOff val="60000"/>
            </a:srgbClr>
          </a:solidFill>
          <a:ln>
            <a:solidFill>
              <a:sysClr val="windowText" lastClr="000000">
                <a:lumMod val="50000"/>
                <a:lumOff val="50000"/>
              </a:sysClr>
            </a:solidFill>
          </a:ln>
        </c:spPr>
      </c:pivotFmt>
      <c:pivotFmt>
        <c:idx val="26"/>
        <c:spPr>
          <a:solidFill>
            <a:srgbClr val="4F81BD">
              <a:lumMod val="20000"/>
              <a:lumOff val="80000"/>
            </a:srgbClr>
          </a:solidFill>
          <a:ln>
            <a:solidFill>
              <a:sysClr val="windowText" lastClr="000000">
                <a:lumMod val="50000"/>
                <a:lumOff val="50000"/>
              </a:sysClr>
            </a:solidFill>
          </a:ln>
        </c:spPr>
      </c:pivotFmt>
    </c:pivotFmts>
    <c:plotArea>
      <c:layout>
        <c:manualLayout>
          <c:layoutTarget val="inner"/>
          <c:xMode val="edge"/>
          <c:yMode val="edge"/>
          <c:x val="0.14892885938277323"/>
          <c:y val="0.28592970586052141"/>
          <c:w val="0.58742216046523599"/>
          <c:h val="0.5228095936357436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Ausrichtung!$B$3:$B$4</c:f>
              <c:strCache>
                <c:ptCount val="1"/>
                <c:pt idx="0">
                  <c:v>Schiff fest (57%)</c:v>
                </c:pt>
              </c:strCache>
            </c:strRef>
          </c:tx>
          <c:spPr>
            <a:solidFill>
              <a:srgbClr val="4F81BD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9BBB59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19%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Ausrichtung!$A$5:$A$7</c:f>
              <c:strCache>
                <c:ptCount val="2"/>
                <c:pt idx="0">
                  <c:v>north up (76%)</c:v>
                </c:pt>
                <c:pt idx="1">
                  <c:v>course up (24%)</c:v>
                </c:pt>
              </c:strCache>
            </c:strRef>
          </c:cat>
          <c:val>
            <c:numRef>
              <c:f>Ausrichtung!$B$5:$B$7</c:f>
              <c:numCache>
                <c:formatCode>0%</c:formatCode>
                <c:ptCount val="2"/>
                <c:pt idx="0">
                  <c:v>0.38157894736842107</c:v>
                </c:pt>
                <c:pt idx="1">
                  <c:v>0.18421052631578946</c:v>
                </c:pt>
              </c:numCache>
            </c:numRef>
          </c:val>
        </c:ser>
        <c:ser>
          <c:idx val="1"/>
          <c:order val="1"/>
          <c:tx>
            <c:strRef>
              <c:f>Ausrichtung!$C$3:$C$4</c:f>
              <c:strCache>
                <c:ptCount val="1"/>
                <c:pt idx="0">
                  <c:v>Karte fest (43%)</c:v>
                </c:pt>
              </c:strCache>
            </c:strRef>
          </c:tx>
          <c:spPr>
            <a:solidFill>
              <a:sysClr val="window" lastClr="FFFFFF">
                <a:lumMod val="75000"/>
              </a:sysClr>
            </a:solidFill>
            <a:ln>
              <a:solidFill>
                <a:sysClr val="windowText" lastClr="000000">
                  <a:lumMod val="50000"/>
                  <a:lumOff val="50000"/>
                </a:sys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9BBB59">
                  <a:lumMod val="40000"/>
                  <a:lumOff val="60000"/>
                </a:srgbClr>
              </a:solidFill>
              <a:ln>
                <a:solidFill>
                  <a:sysClr val="windowText" lastClr="000000">
                    <a:lumMod val="50000"/>
                    <a:lumOff val="50000"/>
                  </a:sysClr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4F81BD">
                  <a:lumMod val="20000"/>
                  <a:lumOff val="80000"/>
                </a:srgbClr>
              </a:solidFill>
              <a:ln>
                <a:solidFill>
                  <a:sysClr val="windowText" lastClr="000000">
                    <a:lumMod val="50000"/>
                    <a:lumOff val="50000"/>
                  </a:sysClr>
                </a:solidFill>
              </a:ln>
            </c:spPr>
          </c:dPt>
          <c:dLbls>
            <c:txPr>
              <a:bodyPr/>
              <a:lstStyle/>
              <a:p>
                <a:pPr>
                  <a:defRPr sz="1400" b="1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Ausrichtung!$A$5:$A$7</c:f>
              <c:strCache>
                <c:ptCount val="2"/>
                <c:pt idx="0">
                  <c:v>north up (76%)</c:v>
                </c:pt>
                <c:pt idx="1">
                  <c:v>course up (24%)</c:v>
                </c:pt>
              </c:strCache>
            </c:strRef>
          </c:cat>
          <c:val>
            <c:numRef>
              <c:f>Ausrichtung!$C$5:$C$7</c:f>
              <c:numCache>
                <c:formatCode>0%</c:formatCode>
                <c:ptCount val="2"/>
                <c:pt idx="0">
                  <c:v>0.38157894736842107</c:v>
                </c:pt>
                <c:pt idx="1">
                  <c:v>5.2631578947368418E-2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45751296"/>
        <c:axId val="45777664"/>
      </c:barChart>
      <c:catAx>
        <c:axId val="45751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anchor="b" anchorCtr="1"/>
          <a:lstStyle/>
          <a:p>
            <a:pPr>
              <a:defRPr sz="1200"/>
            </a:pPr>
            <a:endParaRPr lang="de-DE"/>
          </a:p>
        </c:txPr>
        <c:crossAx val="45777664"/>
        <c:crosses val="autoZero"/>
        <c:auto val="1"/>
        <c:lblAlgn val="ctr"/>
        <c:lblOffset val="100"/>
        <c:noMultiLvlLbl val="0"/>
      </c:catAx>
      <c:valAx>
        <c:axId val="45777664"/>
        <c:scaling>
          <c:orientation val="minMax"/>
          <c:min val="0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de-DE"/>
          </a:p>
        </c:txPr>
        <c:crossAx val="45751296"/>
        <c:crosses val="autoZero"/>
        <c:crossBetween val="between"/>
        <c:majorUnit val="0.1"/>
      </c:valAx>
    </c:plotArea>
    <c:legend>
      <c:legendPos val="r"/>
      <c:layout>
        <c:manualLayout>
          <c:xMode val="edge"/>
          <c:yMode val="edge"/>
          <c:x val="0.77850574712643683"/>
          <c:y val="0.42784519582111052"/>
          <c:w val="0.20521530105766483"/>
          <c:h val="0.16144522289044577"/>
        </c:manualLayout>
      </c:layout>
      <c:overlay val="0"/>
      <c:txPr>
        <a:bodyPr/>
        <a:lstStyle/>
        <a:p>
          <a:pPr>
            <a:defRPr sz="1200"/>
          </a:pPr>
          <a:endParaRPr lang="de-DE"/>
        </a:p>
      </c:txPr>
    </c:legend>
    <c:plotVisOnly val="1"/>
    <c:dispBlanksAs val="gap"/>
    <c:showDLblsOverMax val="0"/>
  </c:chart>
  <c:externalData r:id="rId2">
    <c:autoUpdate val="0"/>
  </c:externalData>
  <c:extLst>
    <c:ext xmlns:c14="http://schemas.microsoft.com/office/drawing/2007/8/2/chart" uri="{781A3756-C4B2-4CAC-9D66-4F8BD8637D16}">
      <c14:pivotOptions>
        <c14:dropZoneSeries val="1"/>
      </c14:pivotOptions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Probleme  / Gefahren / Fehler</a:t>
            </a:r>
          </a:p>
        </c:rich>
      </c:tx>
      <c:layout>
        <c:manualLayout>
          <c:xMode val="edge"/>
          <c:yMode val="edge"/>
          <c:x val="0.25971173596442015"/>
          <c:y val="5.438274501994483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42131929021692799"/>
          <c:y val="0.29418263468511524"/>
          <c:w val="0.40965916067805325"/>
          <c:h val="0.510196167675572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2"/>
            <c:bubble3D val="0"/>
            <c:explosion val="13"/>
            <c:spPr>
              <a:solidFill>
                <a:schemeClr val="accent2"/>
              </a:solidFill>
            </c:spPr>
          </c:dPt>
          <c:dLbls>
            <c:txPr>
              <a:bodyPr/>
              <a:lstStyle/>
              <a:p>
                <a:pPr>
                  <a:defRPr sz="1400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neg.Erf.mehrfach!$Q$46:$Q$48</c:f>
              <c:strCache>
                <c:ptCount val="3"/>
                <c:pt idx="0">
                  <c:v>nein, keine</c:v>
                </c:pt>
                <c:pt idx="1">
                  <c:v>ja, folgenlose</c:v>
                </c:pt>
                <c:pt idx="2">
                  <c:v>ja, Grundberührung / Kollision mit Tonne</c:v>
                </c:pt>
              </c:strCache>
            </c:strRef>
          </c:cat>
          <c:val>
            <c:numRef>
              <c:f>neg.Erf.mehrfach!$R$46:$R$48</c:f>
              <c:numCache>
                <c:formatCode>General</c:formatCode>
                <c:ptCount val="3"/>
                <c:pt idx="0">
                  <c:v>30</c:v>
                </c:pt>
                <c:pt idx="1">
                  <c:v>70</c:v>
                </c:pt>
                <c:pt idx="2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l"/>
      <c:legendEntry>
        <c:idx val="2"/>
        <c:txPr>
          <a:bodyPr/>
          <a:lstStyle/>
          <a:p>
            <a:pPr>
              <a:defRPr sz="1200" b="1">
                <a:solidFill>
                  <a:srgbClr val="C00000"/>
                </a:solidFill>
              </a:defRPr>
            </a:pPr>
            <a:endParaRPr lang="de-DE"/>
          </a:p>
        </c:txPr>
      </c:legendEntry>
      <c:layout>
        <c:manualLayout>
          <c:xMode val="edge"/>
          <c:yMode val="edge"/>
          <c:x val="9.0195360295052453E-3"/>
          <c:y val="0.43925118631344184"/>
          <c:w val="0.42008514648469863"/>
          <c:h val="0.29877414167159738"/>
        </c:manualLayout>
      </c:layout>
      <c:overlay val="0"/>
      <c:txPr>
        <a:bodyPr/>
        <a:lstStyle/>
        <a:p>
          <a:pPr>
            <a:defRPr sz="1200"/>
          </a:pPr>
          <a:endParaRPr lang="de-DE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en-US" sz="1400" baseline="0"/>
              <a:t>Kategorien der Probleme </a:t>
            </a:r>
          </a:p>
          <a:p>
            <a:pPr>
              <a:defRPr sz="1400"/>
            </a:pPr>
            <a:r>
              <a:rPr lang="en-US" sz="1400" baseline="0"/>
              <a:t>(135 Probleme wurden von 74 Seglern berichtet) </a:t>
            </a:r>
            <a:endParaRPr lang="en-US" sz="1400"/>
          </a:p>
        </c:rich>
      </c:tx>
      <c:layout>
        <c:manualLayout>
          <c:xMode val="edge"/>
          <c:yMode val="edge"/>
          <c:x val="0.12194395346720559"/>
          <c:y val="0.10404621120379555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0168737057701872"/>
          <c:y val="0.32077547046091953"/>
          <c:w val="0.34430195774762767"/>
          <c:h val="0.5084922523653141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Pt>
            <c:idx val="1"/>
            <c:bubble3D val="0"/>
            <c:spPr>
              <a:solidFill>
                <a:srgbClr val="FFCC99"/>
              </a:solidFill>
            </c:spPr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3"/>
            <c:bubble3D val="0"/>
            <c:explosion val="8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Pt>
            <c:idx val="4"/>
            <c:bubble3D val="0"/>
            <c:spPr>
              <a:solidFill>
                <a:schemeClr val="bg1">
                  <a:lumMod val="65000"/>
                </a:schemeClr>
              </a:solidFill>
            </c:spPr>
          </c:dPt>
          <c:dLbls>
            <c:dLbl>
              <c:idx val="0"/>
              <c:layout>
                <c:manualLayout>
                  <c:x val="8.3111204803285474E-2"/>
                  <c:y val="8.266509233850682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7.599156571528598E-2"/>
                  <c:y val="2.906588106568322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6.3505837041943569E-2"/>
                  <c:y val="1.223521543998439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4.8209240067953234E-2"/>
                  <c:y val="1.3213964692769568E-3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rgbClr val="C00000"/>
                      </a:solidFill>
                    </a:defRPr>
                  </a:pPr>
                  <a:endParaRPr lang="de-DE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5.8474995361883039E-2"/>
                  <c:y val="7.278926075606913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de-D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neg.Erf.mehrfach!$N$38:$N$42</c:f>
              <c:strCache>
                <c:ptCount val="5"/>
                <c:pt idx="0">
                  <c:v>Strom-versorgung</c:v>
                </c:pt>
                <c:pt idx="1">
                  <c:v>GPS-Ungenauigkeit oder Kartenfehler</c:v>
                </c:pt>
                <c:pt idx="2">
                  <c:v>Gerätefehler</c:v>
                </c:pt>
                <c:pt idx="3">
                  <c:v>Usability</c:v>
                </c:pt>
                <c:pt idx="4">
                  <c:v>Sonstige</c:v>
                </c:pt>
              </c:strCache>
            </c:strRef>
          </c:cat>
          <c:val>
            <c:numRef>
              <c:f>neg.Erf.mehrfach!$O$38:$O$42</c:f>
              <c:numCache>
                <c:formatCode>0%</c:formatCode>
                <c:ptCount val="5"/>
                <c:pt idx="0">
                  <c:v>0.1111111111111111</c:v>
                </c:pt>
                <c:pt idx="1">
                  <c:v>0.34814814814814815</c:v>
                </c:pt>
                <c:pt idx="2">
                  <c:v>8.1481481481481488E-2</c:v>
                </c:pt>
                <c:pt idx="3">
                  <c:v>0.22222222222222221</c:v>
                </c:pt>
                <c:pt idx="4">
                  <c:v>0.23703703703703705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109629682739529"/>
          <c:y val="0.17355282189892346"/>
          <c:w val="0.38108689922010425"/>
          <c:h val="0.71799434151771913"/>
        </c:manualLayout>
      </c:layout>
      <c:pieChart>
        <c:varyColors val="1"/>
        <c:ser>
          <c:idx val="0"/>
          <c:order val="0"/>
          <c:explosion val="1"/>
          <c:dPt>
            <c:idx val="0"/>
            <c:bubble3D val="0"/>
            <c:explosion val="0"/>
            <c:spPr>
              <a:solidFill>
                <a:schemeClr val="accent3"/>
              </a:solidFill>
            </c:spPr>
          </c:dPt>
          <c:dPt>
            <c:idx val="1"/>
            <c:bubble3D val="0"/>
            <c:spPr>
              <a:solidFill>
                <a:srgbClr val="FF9900"/>
              </a:solidFill>
            </c:spPr>
          </c:dPt>
          <c:dPt>
            <c:idx val="2"/>
            <c:bubble3D val="0"/>
            <c:spPr>
              <a:solidFill>
                <a:srgbClr val="C00000"/>
              </a:solidFill>
            </c:spPr>
          </c:dPt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400" b="1"/>
                </a:pPr>
                <a:endParaRPr lang="de-DE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Meinung!$F$2:$F$4</c:f>
              <c:strCache>
                <c:ptCount val="3"/>
                <c:pt idx="0">
                  <c:v>positive Entwicklung                          -einfacher                                                 -bessere Situation Awareness</c:v>
                </c:pt>
                <c:pt idx="1">
                  <c:v>teils - teils                                             -hilfreiche Ergänzung                            -kein Ersatz</c:v>
                </c:pt>
                <c:pt idx="2">
                  <c:v>negative Entwicklung                            -unzuverlässig/stromabhängig           -schlechtere Situation Awareness</c:v>
                </c:pt>
              </c:strCache>
            </c:strRef>
          </c:cat>
          <c:val>
            <c:numRef>
              <c:f>Meinung!$G$2:$G$4</c:f>
              <c:numCache>
                <c:formatCode>0%</c:formatCode>
                <c:ptCount val="3"/>
                <c:pt idx="0">
                  <c:v>0.28409090909090912</c:v>
                </c:pt>
                <c:pt idx="1">
                  <c:v>0.43181818181818182</c:v>
                </c:pt>
                <c:pt idx="2">
                  <c:v>0.28409090909090912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5517013913083868"/>
          <c:y val="0.16617140354465137"/>
          <c:w val="0.43210972522240032"/>
          <c:h val="0.7057151352828761"/>
        </c:manualLayout>
      </c:layout>
      <c:overlay val="0"/>
      <c:txPr>
        <a:bodyPr/>
        <a:lstStyle/>
        <a:p>
          <a:pPr>
            <a:defRPr sz="1400" b="0">
              <a:latin typeface="Calibri" panose="020F0502020204030204" pitchFamily="34" charset="0"/>
              <a:cs typeface="Calibri" panose="020F0502020204030204" pitchFamily="34" charset="0"/>
            </a:defRPr>
          </a:pPr>
          <a:endParaRPr lang="de-DE"/>
        </a:p>
      </c:txPr>
    </c:legend>
    <c:plotVisOnly val="1"/>
    <c:dispBlanksAs val="gap"/>
    <c:showDLblsOverMax val="0"/>
  </c:chart>
  <c:externalData r:id="rId2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B41189-4C9B-4AF8-9617-3ED0FE032FC6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6F2C0245-F532-4F2C-B9E5-0BF3BF103160}">
      <dgm:prSet phldrT="[Text]" custT="1"/>
      <dgm:spPr>
        <a:xfrm>
          <a:off x="1366544" y="0"/>
          <a:ext cx="3805540" cy="1146371"/>
        </a:xfr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rPr>
            <a:t>Nutzungsgewohnheiten und -erfahrungen: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rPr>
            <a:t>Befragung von 114 Sportschiffern in 16 Ostseehäfen</a:t>
          </a:r>
          <a:endParaRPr lang="de-DE" sz="1100" b="0" dirty="0">
            <a:solidFill>
              <a:schemeClr val="tx1"/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E8A4AC47-33E6-463A-96C8-2CD83E74D844}" type="parTrans" cxnId="{6751E8D0-C28B-4758-9091-40B4C473FED3}">
      <dgm:prSet/>
      <dgm:spPr/>
      <dgm:t>
        <a:bodyPr/>
        <a:lstStyle/>
        <a:p>
          <a:endParaRPr lang="de-DE" sz="1200" b="0">
            <a:latin typeface="+mn-lt"/>
          </a:endParaRPr>
        </a:p>
      </dgm:t>
    </dgm:pt>
    <dgm:pt modelId="{976963ED-7781-443E-AF80-ABCACC630013}" type="sibTrans" cxnId="{6751E8D0-C28B-4758-9091-40B4C473FED3}">
      <dgm:prSet/>
      <dgm:spPr/>
      <dgm:t>
        <a:bodyPr/>
        <a:lstStyle/>
        <a:p>
          <a:endParaRPr lang="de-DE" sz="1200" b="0">
            <a:latin typeface="+mn-lt"/>
          </a:endParaRPr>
        </a:p>
      </dgm:t>
    </dgm:pt>
    <dgm:pt modelId="{19BC8B33-E331-49B1-B953-AEAA08941045}">
      <dgm:prSet custT="1"/>
      <dgm:spPr>
        <a:solidFill>
          <a:srgbClr val="D8E4BC"/>
        </a:solidFill>
        <a:ln w="12700">
          <a:solidFill>
            <a:schemeClr val="tx1"/>
          </a:solidFill>
        </a:ln>
      </dgm:spPr>
      <dgm:t>
        <a:bodyPr tIns="10800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Usability von Seekartenplottern (MFDs):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Explorativer Expertentest</a:t>
          </a:r>
          <a:b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Deutsche und dänische Ostseeküste </a:t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9 Human-</a:t>
          </a:r>
          <a:r>
            <a:rPr lang="de-DE" sz="1100" b="0" dirty="0" err="1" smtClean="0">
              <a:solidFill>
                <a:schemeClr val="tx1"/>
              </a:solidFill>
              <a:latin typeface="Calibri" panose="020F0502020204030204" pitchFamily="34" charset="0"/>
            </a:rPr>
            <a:t>Factors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-Studenten mit 3 Geräten </a:t>
          </a:r>
          <a:endParaRPr lang="de-DE" sz="1100" b="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1E6D60FB-A19B-44D1-8A5A-215BA0F13F8E}" type="parTrans" cxnId="{9A363CEC-F822-477A-89F2-726DA6D3A0EB}">
      <dgm:prSet/>
      <dgm:spPr/>
      <dgm:t>
        <a:bodyPr/>
        <a:lstStyle/>
        <a:p>
          <a:endParaRPr lang="de-DE" b="0"/>
        </a:p>
      </dgm:t>
    </dgm:pt>
    <dgm:pt modelId="{895982B6-A44A-444C-81FA-5D98B2D9B6B0}" type="sibTrans" cxnId="{9A363CEC-F822-477A-89F2-726DA6D3A0EB}">
      <dgm:prSet/>
      <dgm:spPr/>
      <dgm:t>
        <a:bodyPr/>
        <a:lstStyle/>
        <a:p>
          <a:endParaRPr lang="de-DE" b="0"/>
        </a:p>
      </dgm:t>
    </dgm:pt>
    <dgm:pt modelId="{C69B7AB1-F38F-46F2-8593-31E2932FDFFE}">
      <dgm:prSet custT="1"/>
      <dgm:spPr>
        <a:solidFill>
          <a:srgbClr val="F2DADA"/>
        </a:solidFill>
        <a:ln w="12700">
          <a:solidFill>
            <a:schemeClr val="tx1"/>
          </a:solidFill>
        </a:ln>
      </dgm:spPr>
      <dgm:t>
        <a:bodyPr tIns="10800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Segeln und Navigieren mit klassischen versus digitalen Medien: Pilotexperimente auf See:  </a:t>
          </a:r>
          <a:b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Deutsche und dänische Ostseeküste</a:t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9 Human-</a:t>
          </a:r>
          <a:r>
            <a:rPr lang="de-DE" sz="1100" b="0" dirty="0" err="1" smtClean="0">
              <a:solidFill>
                <a:schemeClr val="tx1"/>
              </a:solidFill>
              <a:latin typeface="Calibri" panose="020F0502020204030204" pitchFamily="34" charset="0"/>
            </a:rPr>
            <a:t>Factors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-Studenten + Skipperin</a:t>
          </a:r>
          <a:endParaRPr lang="de-DE" sz="1100" b="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7AAB2DAC-CFC1-4BA2-918B-637E716A81D3}" type="parTrans" cxnId="{85EA1AD9-C537-40CD-8B07-C3DB5C73E5F0}">
      <dgm:prSet/>
      <dgm:spPr/>
      <dgm:t>
        <a:bodyPr/>
        <a:lstStyle/>
        <a:p>
          <a:endParaRPr lang="de-DE" b="0"/>
        </a:p>
      </dgm:t>
    </dgm:pt>
    <dgm:pt modelId="{16480F4D-21C6-4875-81B0-A6C7DF1AFA21}" type="sibTrans" cxnId="{85EA1AD9-C537-40CD-8B07-C3DB5C73E5F0}">
      <dgm:prSet/>
      <dgm:spPr/>
      <dgm:t>
        <a:bodyPr/>
        <a:lstStyle/>
        <a:p>
          <a:endParaRPr lang="de-DE" b="0"/>
        </a:p>
      </dgm:t>
    </dgm:pt>
    <dgm:pt modelId="{4BFA8A0D-7559-4387-9D25-548EA6937BB9}">
      <dgm:prSet custT="1"/>
      <dgm:spPr>
        <a:solidFill>
          <a:srgbClr val="CCCCFF"/>
        </a:solidFill>
        <a:ln w="12700">
          <a:solidFill>
            <a:schemeClr val="tx1"/>
          </a:solidFill>
        </a:ln>
      </dgm:spPr>
      <dgm:t>
        <a:bodyPr tIns="10800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Raumorientierung beim Navigieren: 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Feldexperiment auf See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Gewässer um Rügen,</a:t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12 revierfremde Fahrtensegler</a:t>
          </a:r>
          <a:endParaRPr lang="de-DE" sz="1100" b="0" dirty="0">
            <a:latin typeface="Calibri" panose="020F0502020204030204" pitchFamily="34" charset="0"/>
          </a:endParaRPr>
        </a:p>
      </dgm:t>
    </dgm:pt>
    <dgm:pt modelId="{9F6BE7AA-AFE0-4285-923A-6BCFDBB1E5DA}" type="parTrans" cxnId="{22F0A608-5048-4DAD-9384-7F4F94B2DD1E}">
      <dgm:prSet/>
      <dgm:spPr/>
      <dgm:t>
        <a:bodyPr/>
        <a:lstStyle/>
        <a:p>
          <a:endParaRPr lang="de-DE" b="0"/>
        </a:p>
      </dgm:t>
    </dgm:pt>
    <dgm:pt modelId="{0D48C643-F5EA-4A4C-BC08-B64A037A5D63}" type="sibTrans" cxnId="{22F0A608-5048-4DAD-9384-7F4F94B2DD1E}">
      <dgm:prSet/>
      <dgm:spPr/>
      <dgm:t>
        <a:bodyPr/>
        <a:lstStyle/>
        <a:p>
          <a:endParaRPr lang="de-DE" b="0"/>
        </a:p>
      </dgm:t>
    </dgm:pt>
    <dgm:pt modelId="{19895759-7F11-4230-88CC-4ED0F79645FE}">
      <dgm:prSet custT="1"/>
      <dgm:spPr>
        <a:solidFill>
          <a:srgbClr val="D8E4BC"/>
        </a:solidFill>
        <a:ln w="12700"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Usability von Seekartenplottern (MFDs):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Standardisierter Nutzertest 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Berliner Seen: 12 Fahrtensegler mit 7 Geräten</a:t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Ladengeschäft: 3 Experten mit 3 Geräten</a:t>
          </a:r>
          <a:endParaRPr lang="de-DE" sz="1100" b="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E2DF4C09-2FAB-4657-8EDD-51BB5A935477}" type="parTrans" cxnId="{BDBDB37D-893A-47C7-9422-281123F987B0}">
      <dgm:prSet/>
      <dgm:spPr>
        <a:solidFill>
          <a:schemeClr val="bg1">
            <a:lumMod val="85000"/>
          </a:schemeClr>
        </a:solidFill>
        <a:ln>
          <a:noFill/>
        </a:ln>
      </dgm:spPr>
      <dgm:t>
        <a:bodyPr/>
        <a:lstStyle/>
        <a:p>
          <a:endParaRPr lang="de-DE" b="0"/>
        </a:p>
      </dgm:t>
    </dgm:pt>
    <dgm:pt modelId="{285DE459-C60B-4BF6-8C01-07620702BD94}" type="sibTrans" cxnId="{BDBDB37D-893A-47C7-9422-281123F987B0}">
      <dgm:prSet/>
      <dgm:spPr/>
      <dgm:t>
        <a:bodyPr/>
        <a:lstStyle/>
        <a:p>
          <a:endParaRPr lang="de-DE" b="0"/>
        </a:p>
      </dgm:t>
    </dgm:pt>
    <dgm:pt modelId="{F90AE234-D897-4259-A44E-F319D85F7E97}">
      <dgm:prSet custT="1"/>
      <dgm:spPr>
        <a:solidFill>
          <a:srgbClr val="CCCCFF"/>
        </a:solidFill>
        <a:ln w="12700">
          <a:solidFill>
            <a:schemeClr val="tx1"/>
          </a:solidFill>
        </a:ln>
      </dgm:spPr>
      <dgm:t>
        <a:bodyPr tIns="108000"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Raumorientierung beim Navigieren: 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Laborexperimente an der TU Berlin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See-Simulator „</a:t>
          </a:r>
          <a:r>
            <a:rPr lang="de-DE" sz="1100" b="0" dirty="0" err="1" smtClean="0">
              <a:solidFill>
                <a:schemeClr val="tx1"/>
              </a:solidFill>
              <a:latin typeface="Calibri" panose="020F0502020204030204" pitchFamily="34" charset="0"/>
            </a:rPr>
            <a:t>Isefjord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“,</a:t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err="1" smtClean="0">
              <a:solidFill>
                <a:schemeClr val="tx1"/>
              </a:solidFill>
              <a:latin typeface="Calibri" panose="020F0502020204030204" pitchFamily="34" charset="0"/>
            </a:rPr>
            <a:t>Exp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. I: 20 revierfremde Fahrtensegler</a:t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err="1" smtClean="0">
              <a:solidFill>
                <a:schemeClr val="tx1"/>
              </a:solidFill>
              <a:latin typeface="Calibri" panose="020F0502020204030204" pitchFamily="34" charset="0"/>
            </a:rPr>
            <a:t>Exp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. II: 8 revierfremde Fahrtensegler</a:t>
          </a:r>
          <a:endParaRPr lang="de-DE" sz="1100" b="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644763AD-3ECF-4970-A10D-F7AE87255CA8}" type="parTrans" cxnId="{78815480-E641-467C-8052-0EE5CC21B6E2}">
      <dgm:prSet/>
      <dgm:spPr/>
      <dgm:t>
        <a:bodyPr/>
        <a:lstStyle/>
        <a:p>
          <a:endParaRPr lang="de-DE" b="0"/>
        </a:p>
      </dgm:t>
    </dgm:pt>
    <dgm:pt modelId="{89F13394-7DD6-44FC-B9DD-B79D473B7E8B}" type="sibTrans" cxnId="{78815480-E641-467C-8052-0EE5CC21B6E2}">
      <dgm:prSet/>
      <dgm:spPr/>
      <dgm:t>
        <a:bodyPr/>
        <a:lstStyle/>
        <a:p>
          <a:endParaRPr lang="de-DE" b="0"/>
        </a:p>
      </dgm:t>
    </dgm:pt>
    <dgm:pt modelId="{0D552DE2-E2A6-4D62-93B4-DAE4EB4DA7A6}">
      <dgm:prSet custT="1"/>
      <dgm:spPr>
        <a:solidFill>
          <a:srgbClr val="FFCC99"/>
        </a:solidFill>
        <a:ln w="12700">
          <a:solidFill>
            <a:schemeClr val="tx1"/>
          </a:solidFill>
        </a:ln>
      </dgm:spPr>
      <dgm:t>
        <a:bodyPr tIns="10800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Effizienz, Blickverteilung beim Segeln: 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Feldexperiment auf See</a:t>
          </a:r>
        </a:p>
        <a:p>
          <a:pPr>
            <a:lnSpc>
              <a:spcPct val="100000"/>
            </a:lnSpc>
            <a:spcAft>
              <a:spcPct val="35000"/>
            </a:spcAft>
          </a:pP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Gewässer um Rügen,</a:t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8 revierfremde Fahrtensegler</a:t>
          </a:r>
          <a:endParaRPr lang="de-DE" sz="1100" b="0" dirty="0">
            <a:solidFill>
              <a:schemeClr val="tx1"/>
            </a:solidFill>
          </a:endParaRPr>
        </a:p>
      </dgm:t>
    </dgm:pt>
    <dgm:pt modelId="{FE99340A-A515-40FC-92D1-969D99F6E0D8}" type="parTrans" cxnId="{EADDF526-D138-4540-8B64-D2B23D8A88D6}">
      <dgm:prSet/>
      <dgm:spPr>
        <a:solidFill>
          <a:srgbClr val="F2DADA"/>
        </a:solidFill>
        <a:ln>
          <a:solidFill>
            <a:srgbClr val="666666"/>
          </a:solidFill>
        </a:ln>
      </dgm:spPr>
      <dgm:t>
        <a:bodyPr/>
        <a:lstStyle/>
        <a:p>
          <a:endParaRPr lang="de-DE" b="0"/>
        </a:p>
      </dgm:t>
    </dgm:pt>
    <dgm:pt modelId="{97E3724B-D201-45A7-8856-BB463718B951}" type="sibTrans" cxnId="{EADDF526-D138-4540-8B64-D2B23D8A88D6}">
      <dgm:prSet/>
      <dgm:spPr/>
      <dgm:t>
        <a:bodyPr/>
        <a:lstStyle/>
        <a:p>
          <a:endParaRPr lang="de-DE" b="0"/>
        </a:p>
      </dgm:t>
    </dgm:pt>
    <dgm:pt modelId="{9C372649-E5DD-416E-AD3E-0B61289338F3}" type="pres">
      <dgm:prSet presAssocID="{84B41189-4C9B-4AF8-9617-3ED0FE032FC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A842F716-80A1-45FC-AC6B-7C2B0DB723C1}" type="pres">
      <dgm:prSet presAssocID="{84B41189-4C9B-4AF8-9617-3ED0FE032FC6}" presName="hierFlow" presStyleCnt="0"/>
      <dgm:spPr/>
    </dgm:pt>
    <dgm:pt modelId="{DB3BCB48-A1F5-432B-B7BE-B999889F25E8}" type="pres">
      <dgm:prSet presAssocID="{84B41189-4C9B-4AF8-9617-3ED0FE032FC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43872809-D79A-48CD-9809-DD0DFFA8A089}" type="pres">
      <dgm:prSet presAssocID="{6F2C0245-F532-4F2C-B9E5-0BF3BF103160}" presName="Name14" presStyleCnt="0"/>
      <dgm:spPr/>
    </dgm:pt>
    <dgm:pt modelId="{771A001C-1E67-4A36-BB18-E16094763D63}" type="pres">
      <dgm:prSet presAssocID="{6F2C0245-F532-4F2C-B9E5-0BF3BF103160}" presName="level1Shape" presStyleLbl="node0" presStyleIdx="0" presStyleCnt="1" custScaleX="720596" custScaleY="104344" custLinFactNeighborX="-1621" custLinFactNeighborY="-8776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de-DE"/>
        </a:p>
      </dgm:t>
    </dgm:pt>
    <dgm:pt modelId="{FE68BFAA-44D1-4DB8-BCC8-702DDEB9600A}" type="pres">
      <dgm:prSet presAssocID="{6F2C0245-F532-4F2C-B9E5-0BF3BF103160}" presName="hierChild2" presStyleCnt="0"/>
      <dgm:spPr/>
    </dgm:pt>
    <dgm:pt modelId="{E0EAFECE-0BA6-403A-BF59-B511490D66A1}" type="pres">
      <dgm:prSet presAssocID="{7AAB2DAC-CFC1-4BA2-918B-637E716A81D3}" presName="Name19" presStyleLbl="parChTrans1D2" presStyleIdx="0" presStyleCnt="2"/>
      <dgm:spPr/>
      <dgm:t>
        <a:bodyPr/>
        <a:lstStyle/>
        <a:p>
          <a:endParaRPr lang="de-DE"/>
        </a:p>
      </dgm:t>
    </dgm:pt>
    <dgm:pt modelId="{52C0B374-8307-4113-A6AB-F32531CB468E}" type="pres">
      <dgm:prSet presAssocID="{C69B7AB1-F38F-46F2-8593-31E2932FDFFE}" presName="Name21" presStyleCnt="0"/>
      <dgm:spPr/>
    </dgm:pt>
    <dgm:pt modelId="{812DBF68-AB94-4142-B4D3-B61EFD955ECC}" type="pres">
      <dgm:prSet presAssocID="{C69B7AB1-F38F-46F2-8593-31E2932FDFFE}" presName="level2Shape" presStyleLbl="node2" presStyleIdx="0" presStyleCnt="2" custScaleX="473444" custScaleY="181468" custLinFactNeighborX="-26625" custLinFactNeighborY="22047"/>
      <dgm:spPr/>
      <dgm:t>
        <a:bodyPr/>
        <a:lstStyle/>
        <a:p>
          <a:endParaRPr lang="de-DE"/>
        </a:p>
      </dgm:t>
    </dgm:pt>
    <dgm:pt modelId="{AF9619E6-0E74-4AC6-B565-2002FC1B9A76}" type="pres">
      <dgm:prSet presAssocID="{C69B7AB1-F38F-46F2-8593-31E2932FDFFE}" presName="hierChild3" presStyleCnt="0"/>
      <dgm:spPr/>
    </dgm:pt>
    <dgm:pt modelId="{AA810BFB-5A37-4D7A-9A10-49B38EDE0464}" type="pres">
      <dgm:prSet presAssocID="{FE99340A-A515-40FC-92D1-969D99F6E0D8}" presName="Name19" presStyleLbl="parChTrans1D3" presStyleIdx="0" presStyleCnt="3"/>
      <dgm:spPr/>
      <dgm:t>
        <a:bodyPr/>
        <a:lstStyle/>
        <a:p>
          <a:endParaRPr lang="de-DE"/>
        </a:p>
      </dgm:t>
    </dgm:pt>
    <dgm:pt modelId="{508152DE-1120-4193-8207-A8E27D382D73}" type="pres">
      <dgm:prSet presAssocID="{0D552DE2-E2A6-4D62-93B4-DAE4EB4DA7A6}" presName="Name21" presStyleCnt="0"/>
      <dgm:spPr/>
    </dgm:pt>
    <dgm:pt modelId="{67221C91-1893-47D6-B5A0-FCCF028D1428}" type="pres">
      <dgm:prSet presAssocID="{0D552DE2-E2A6-4D62-93B4-DAE4EB4DA7A6}" presName="level2Shape" presStyleLbl="node3" presStyleIdx="0" presStyleCnt="3" custScaleX="406718" custScaleY="181468" custLinFactNeighborX="-99" custLinFactNeighborY="72810"/>
      <dgm:spPr/>
      <dgm:t>
        <a:bodyPr/>
        <a:lstStyle/>
        <a:p>
          <a:endParaRPr lang="de-DE"/>
        </a:p>
      </dgm:t>
    </dgm:pt>
    <dgm:pt modelId="{C454F68B-0E82-4130-A5B2-B43AC5E5E3BE}" type="pres">
      <dgm:prSet presAssocID="{0D552DE2-E2A6-4D62-93B4-DAE4EB4DA7A6}" presName="hierChild3" presStyleCnt="0"/>
      <dgm:spPr/>
    </dgm:pt>
    <dgm:pt modelId="{00E6BC09-D7F6-4C2B-8638-508BCCBECA7B}" type="pres">
      <dgm:prSet presAssocID="{9F6BE7AA-AFE0-4285-923A-6BCFDBB1E5DA}" presName="Name19" presStyleLbl="parChTrans1D3" presStyleIdx="1" presStyleCnt="3"/>
      <dgm:spPr/>
      <dgm:t>
        <a:bodyPr/>
        <a:lstStyle/>
        <a:p>
          <a:endParaRPr lang="de-DE"/>
        </a:p>
      </dgm:t>
    </dgm:pt>
    <dgm:pt modelId="{3EAF044C-97C6-48C1-9E67-3739B4B20D6F}" type="pres">
      <dgm:prSet presAssocID="{4BFA8A0D-7559-4387-9D25-548EA6937BB9}" presName="Name21" presStyleCnt="0"/>
      <dgm:spPr/>
    </dgm:pt>
    <dgm:pt modelId="{6B6C490B-EDB2-45CC-800B-843E2744A1B2}" type="pres">
      <dgm:prSet presAssocID="{4BFA8A0D-7559-4387-9D25-548EA6937BB9}" presName="level2Shape" presStyleLbl="node3" presStyleIdx="1" presStyleCnt="3" custScaleX="380949" custScaleY="181468" custLinFactNeighborY="72810"/>
      <dgm:spPr/>
      <dgm:t>
        <a:bodyPr/>
        <a:lstStyle/>
        <a:p>
          <a:endParaRPr lang="de-DE"/>
        </a:p>
      </dgm:t>
    </dgm:pt>
    <dgm:pt modelId="{B69810AE-6249-4115-8231-60EF8D16B6A3}" type="pres">
      <dgm:prSet presAssocID="{4BFA8A0D-7559-4387-9D25-548EA6937BB9}" presName="hierChild3" presStyleCnt="0"/>
      <dgm:spPr/>
    </dgm:pt>
    <dgm:pt modelId="{6C588D7F-EEE8-475A-BDB5-568E1C0E0669}" type="pres">
      <dgm:prSet presAssocID="{644763AD-3ECF-4970-A10D-F7AE87255CA8}" presName="Name19" presStyleLbl="parChTrans1D4" presStyleIdx="0" presStyleCnt="1"/>
      <dgm:spPr/>
      <dgm:t>
        <a:bodyPr/>
        <a:lstStyle/>
        <a:p>
          <a:endParaRPr lang="de-DE"/>
        </a:p>
      </dgm:t>
    </dgm:pt>
    <dgm:pt modelId="{143A5C32-2B4D-4BCB-AB20-6B9D588D67C7}" type="pres">
      <dgm:prSet presAssocID="{F90AE234-D897-4259-A44E-F319D85F7E97}" presName="Name21" presStyleCnt="0"/>
      <dgm:spPr/>
    </dgm:pt>
    <dgm:pt modelId="{53C26863-7953-43AF-8143-A160875DD36E}" type="pres">
      <dgm:prSet presAssocID="{F90AE234-D897-4259-A44E-F319D85F7E97}" presName="level2Shape" presStyleLbl="node4" presStyleIdx="0" presStyleCnt="1" custScaleX="381159" custScaleY="229583" custLinFactY="11757" custLinFactNeighborY="100000"/>
      <dgm:spPr/>
      <dgm:t>
        <a:bodyPr/>
        <a:lstStyle/>
        <a:p>
          <a:endParaRPr lang="de-DE"/>
        </a:p>
      </dgm:t>
    </dgm:pt>
    <dgm:pt modelId="{AA2C7B93-5D4D-4A1D-AFFC-F160DF50CCC2}" type="pres">
      <dgm:prSet presAssocID="{F90AE234-D897-4259-A44E-F319D85F7E97}" presName="hierChild3" presStyleCnt="0"/>
      <dgm:spPr/>
    </dgm:pt>
    <dgm:pt modelId="{2056844B-81FA-4518-8F14-B7DC7052F2E3}" type="pres">
      <dgm:prSet presAssocID="{1E6D60FB-A19B-44D1-8A5A-215BA0F13F8E}" presName="Name19" presStyleLbl="parChTrans1D2" presStyleIdx="1" presStyleCnt="2"/>
      <dgm:spPr/>
      <dgm:t>
        <a:bodyPr/>
        <a:lstStyle/>
        <a:p>
          <a:endParaRPr lang="de-DE"/>
        </a:p>
      </dgm:t>
    </dgm:pt>
    <dgm:pt modelId="{CFBC896C-4638-41D0-BF93-59CD4D4EB661}" type="pres">
      <dgm:prSet presAssocID="{19BC8B33-E331-49B1-B953-AEAA08941045}" presName="Name21" presStyleCnt="0"/>
      <dgm:spPr/>
    </dgm:pt>
    <dgm:pt modelId="{CD4B1412-A1EC-4334-845E-E422DE9BD4B2}" type="pres">
      <dgm:prSet presAssocID="{19BC8B33-E331-49B1-B953-AEAA08941045}" presName="level2Shape" presStyleLbl="node2" presStyleIdx="1" presStyleCnt="2" custScaleX="476655" custScaleY="181468" custLinFactNeighborX="648" custLinFactNeighborY="22047"/>
      <dgm:spPr/>
      <dgm:t>
        <a:bodyPr/>
        <a:lstStyle/>
        <a:p>
          <a:endParaRPr lang="de-DE"/>
        </a:p>
      </dgm:t>
    </dgm:pt>
    <dgm:pt modelId="{C1FFCDFD-612B-4496-82D4-914905D80A05}" type="pres">
      <dgm:prSet presAssocID="{19BC8B33-E331-49B1-B953-AEAA08941045}" presName="hierChild3" presStyleCnt="0"/>
      <dgm:spPr/>
    </dgm:pt>
    <dgm:pt modelId="{050114B6-C7F5-47F0-8EB7-25FBB5524E7C}" type="pres">
      <dgm:prSet presAssocID="{E2DF4C09-2FAB-4657-8EDD-51BB5A935477}" presName="Name19" presStyleLbl="parChTrans1D3" presStyleIdx="2" presStyleCnt="3"/>
      <dgm:spPr/>
      <dgm:t>
        <a:bodyPr/>
        <a:lstStyle/>
        <a:p>
          <a:endParaRPr lang="de-DE"/>
        </a:p>
      </dgm:t>
    </dgm:pt>
    <dgm:pt modelId="{BA5DA419-2432-4161-B299-0ECB6A68C0F7}" type="pres">
      <dgm:prSet presAssocID="{19895759-7F11-4230-88CC-4ED0F79645FE}" presName="Name21" presStyleCnt="0"/>
      <dgm:spPr/>
    </dgm:pt>
    <dgm:pt modelId="{60F1D915-1655-4A9F-BAD1-C5964EDE9A62}" type="pres">
      <dgm:prSet presAssocID="{19895759-7F11-4230-88CC-4ED0F79645FE}" presName="level2Shape" presStyleLbl="node3" presStyleIdx="2" presStyleCnt="3" custScaleX="476551" custScaleY="181468" custLinFactNeighborX="-573" custLinFactNeighborY="72810"/>
      <dgm:spPr/>
      <dgm:t>
        <a:bodyPr/>
        <a:lstStyle/>
        <a:p>
          <a:endParaRPr lang="de-DE"/>
        </a:p>
      </dgm:t>
    </dgm:pt>
    <dgm:pt modelId="{977B4787-8EDC-42F5-83D3-5F614B643272}" type="pres">
      <dgm:prSet presAssocID="{19895759-7F11-4230-88CC-4ED0F79645FE}" presName="hierChild3" presStyleCnt="0"/>
      <dgm:spPr/>
    </dgm:pt>
    <dgm:pt modelId="{3467F020-4174-41A3-823E-EB2E500C9F89}" type="pres">
      <dgm:prSet presAssocID="{84B41189-4C9B-4AF8-9617-3ED0FE032FC6}" presName="bgShapesFlow" presStyleCnt="0"/>
      <dgm:spPr/>
    </dgm:pt>
  </dgm:ptLst>
  <dgm:cxnLst>
    <dgm:cxn modelId="{6751E8D0-C28B-4758-9091-40B4C473FED3}" srcId="{84B41189-4C9B-4AF8-9617-3ED0FE032FC6}" destId="{6F2C0245-F532-4F2C-B9E5-0BF3BF103160}" srcOrd="0" destOrd="0" parTransId="{E8A4AC47-33E6-463A-96C8-2CD83E74D844}" sibTransId="{976963ED-7781-443E-AF80-ABCACC630013}"/>
    <dgm:cxn modelId="{52EB5A73-7CA4-4B1F-81D4-5EC0B8F5424A}" type="presOf" srcId="{4BFA8A0D-7559-4387-9D25-548EA6937BB9}" destId="{6B6C490B-EDB2-45CC-800B-843E2744A1B2}" srcOrd="0" destOrd="0" presId="urn:microsoft.com/office/officeart/2005/8/layout/hierarchy6"/>
    <dgm:cxn modelId="{78815480-E641-467C-8052-0EE5CC21B6E2}" srcId="{4BFA8A0D-7559-4387-9D25-548EA6937BB9}" destId="{F90AE234-D897-4259-A44E-F319D85F7E97}" srcOrd="0" destOrd="0" parTransId="{644763AD-3ECF-4970-A10D-F7AE87255CA8}" sibTransId="{89F13394-7DD6-44FC-B9DD-B79D473B7E8B}"/>
    <dgm:cxn modelId="{69CAA547-BC7A-47B4-BEAB-A702EE2CF41E}" type="presOf" srcId="{E2DF4C09-2FAB-4657-8EDD-51BB5A935477}" destId="{050114B6-C7F5-47F0-8EB7-25FBB5524E7C}" srcOrd="0" destOrd="0" presId="urn:microsoft.com/office/officeart/2005/8/layout/hierarchy6"/>
    <dgm:cxn modelId="{85EA1AD9-C537-40CD-8B07-C3DB5C73E5F0}" srcId="{6F2C0245-F532-4F2C-B9E5-0BF3BF103160}" destId="{C69B7AB1-F38F-46F2-8593-31E2932FDFFE}" srcOrd="0" destOrd="0" parTransId="{7AAB2DAC-CFC1-4BA2-918B-637E716A81D3}" sibTransId="{16480F4D-21C6-4875-81B0-A6C7DF1AFA21}"/>
    <dgm:cxn modelId="{52D43ECD-7AE6-4473-A398-66E62E3A466F}" type="presOf" srcId="{9F6BE7AA-AFE0-4285-923A-6BCFDBB1E5DA}" destId="{00E6BC09-D7F6-4C2B-8638-508BCCBECA7B}" srcOrd="0" destOrd="0" presId="urn:microsoft.com/office/officeart/2005/8/layout/hierarchy6"/>
    <dgm:cxn modelId="{EADDF526-D138-4540-8B64-D2B23D8A88D6}" srcId="{C69B7AB1-F38F-46F2-8593-31E2932FDFFE}" destId="{0D552DE2-E2A6-4D62-93B4-DAE4EB4DA7A6}" srcOrd="0" destOrd="0" parTransId="{FE99340A-A515-40FC-92D1-969D99F6E0D8}" sibTransId="{97E3724B-D201-45A7-8856-BB463718B951}"/>
    <dgm:cxn modelId="{CB10704F-08F8-4C5B-AFAD-46EF66388D4D}" type="presOf" srcId="{FE99340A-A515-40FC-92D1-969D99F6E0D8}" destId="{AA810BFB-5A37-4D7A-9A10-49B38EDE0464}" srcOrd="0" destOrd="0" presId="urn:microsoft.com/office/officeart/2005/8/layout/hierarchy6"/>
    <dgm:cxn modelId="{65937117-BAFF-4942-B273-21D9C01B0F79}" type="presOf" srcId="{19895759-7F11-4230-88CC-4ED0F79645FE}" destId="{60F1D915-1655-4A9F-BAD1-C5964EDE9A62}" srcOrd="0" destOrd="0" presId="urn:microsoft.com/office/officeart/2005/8/layout/hierarchy6"/>
    <dgm:cxn modelId="{BDBDB37D-893A-47C7-9422-281123F987B0}" srcId="{19BC8B33-E331-49B1-B953-AEAA08941045}" destId="{19895759-7F11-4230-88CC-4ED0F79645FE}" srcOrd="0" destOrd="0" parTransId="{E2DF4C09-2FAB-4657-8EDD-51BB5A935477}" sibTransId="{285DE459-C60B-4BF6-8C01-07620702BD94}"/>
    <dgm:cxn modelId="{22F0A608-5048-4DAD-9384-7F4F94B2DD1E}" srcId="{C69B7AB1-F38F-46F2-8593-31E2932FDFFE}" destId="{4BFA8A0D-7559-4387-9D25-548EA6937BB9}" srcOrd="1" destOrd="0" parTransId="{9F6BE7AA-AFE0-4285-923A-6BCFDBB1E5DA}" sibTransId="{0D48C643-F5EA-4A4C-BC08-B64A037A5D63}"/>
    <dgm:cxn modelId="{AD070549-42BB-4302-A779-052CCACFD388}" type="presOf" srcId="{6F2C0245-F532-4F2C-B9E5-0BF3BF103160}" destId="{771A001C-1E67-4A36-BB18-E16094763D63}" srcOrd="0" destOrd="0" presId="urn:microsoft.com/office/officeart/2005/8/layout/hierarchy6"/>
    <dgm:cxn modelId="{EE40C8B0-6CD3-4D74-BA7B-024998ED5C9D}" type="presOf" srcId="{19BC8B33-E331-49B1-B953-AEAA08941045}" destId="{CD4B1412-A1EC-4334-845E-E422DE9BD4B2}" srcOrd="0" destOrd="0" presId="urn:microsoft.com/office/officeart/2005/8/layout/hierarchy6"/>
    <dgm:cxn modelId="{9A363CEC-F822-477A-89F2-726DA6D3A0EB}" srcId="{6F2C0245-F532-4F2C-B9E5-0BF3BF103160}" destId="{19BC8B33-E331-49B1-B953-AEAA08941045}" srcOrd="1" destOrd="0" parTransId="{1E6D60FB-A19B-44D1-8A5A-215BA0F13F8E}" sibTransId="{895982B6-A44A-444C-81FA-5D98B2D9B6B0}"/>
    <dgm:cxn modelId="{11F0690A-8183-4608-8697-3B59973D1F0E}" type="presOf" srcId="{C69B7AB1-F38F-46F2-8593-31E2932FDFFE}" destId="{812DBF68-AB94-4142-B4D3-B61EFD955ECC}" srcOrd="0" destOrd="0" presId="urn:microsoft.com/office/officeart/2005/8/layout/hierarchy6"/>
    <dgm:cxn modelId="{D219CE63-3733-4674-9425-E9E2C35DADFB}" type="presOf" srcId="{F90AE234-D897-4259-A44E-F319D85F7E97}" destId="{53C26863-7953-43AF-8143-A160875DD36E}" srcOrd="0" destOrd="0" presId="urn:microsoft.com/office/officeart/2005/8/layout/hierarchy6"/>
    <dgm:cxn modelId="{5D8992B9-6E35-4AAB-9AE6-8C947F17EFA4}" type="presOf" srcId="{1E6D60FB-A19B-44D1-8A5A-215BA0F13F8E}" destId="{2056844B-81FA-4518-8F14-B7DC7052F2E3}" srcOrd="0" destOrd="0" presId="urn:microsoft.com/office/officeart/2005/8/layout/hierarchy6"/>
    <dgm:cxn modelId="{EDCAD2B1-4AC2-4C70-AF8B-A433FCDFCEB4}" type="presOf" srcId="{84B41189-4C9B-4AF8-9617-3ED0FE032FC6}" destId="{9C372649-E5DD-416E-AD3E-0B61289338F3}" srcOrd="0" destOrd="0" presId="urn:microsoft.com/office/officeart/2005/8/layout/hierarchy6"/>
    <dgm:cxn modelId="{158B2A62-163A-4A80-B28D-08173C56F631}" type="presOf" srcId="{7AAB2DAC-CFC1-4BA2-918B-637E716A81D3}" destId="{E0EAFECE-0BA6-403A-BF59-B511490D66A1}" srcOrd="0" destOrd="0" presId="urn:microsoft.com/office/officeart/2005/8/layout/hierarchy6"/>
    <dgm:cxn modelId="{6043A6D9-8F23-40B5-8EC4-044684768B35}" type="presOf" srcId="{0D552DE2-E2A6-4D62-93B4-DAE4EB4DA7A6}" destId="{67221C91-1893-47D6-B5A0-FCCF028D1428}" srcOrd="0" destOrd="0" presId="urn:microsoft.com/office/officeart/2005/8/layout/hierarchy6"/>
    <dgm:cxn modelId="{0628F310-2268-4B20-A58A-38DD8BE8DAC7}" type="presOf" srcId="{644763AD-3ECF-4970-A10D-F7AE87255CA8}" destId="{6C588D7F-EEE8-475A-BDB5-568E1C0E0669}" srcOrd="0" destOrd="0" presId="urn:microsoft.com/office/officeart/2005/8/layout/hierarchy6"/>
    <dgm:cxn modelId="{75AD0E0A-E017-471E-99F2-B18E43DB9A0A}" type="presParOf" srcId="{9C372649-E5DD-416E-AD3E-0B61289338F3}" destId="{A842F716-80A1-45FC-AC6B-7C2B0DB723C1}" srcOrd="0" destOrd="0" presId="urn:microsoft.com/office/officeart/2005/8/layout/hierarchy6"/>
    <dgm:cxn modelId="{A0B35217-A9E5-482F-B83F-52BDD21261A5}" type="presParOf" srcId="{A842F716-80A1-45FC-AC6B-7C2B0DB723C1}" destId="{DB3BCB48-A1F5-432B-B7BE-B999889F25E8}" srcOrd="0" destOrd="0" presId="urn:microsoft.com/office/officeart/2005/8/layout/hierarchy6"/>
    <dgm:cxn modelId="{69C815B8-2400-445A-9C5F-05B7A244D34A}" type="presParOf" srcId="{DB3BCB48-A1F5-432B-B7BE-B999889F25E8}" destId="{43872809-D79A-48CD-9809-DD0DFFA8A089}" srcOrd="0" destOrd="0" presId="urn:microsoft.com/office/officeart/2005/8/layout/hierarchy6"/>
    <dgm:cxn modelId="{CBE3400A-9323-425F-B244-A6565BBE837F}" type="presParOf" srcId="{43872809-D79A-48CD-9809-DD0DFFA8A089}" destId="{771A001C-1E67-4A36-BB18-E16094763D63}" srcOrd="0" destOrd="0" presId="urn:microsoft.com/office/officeart/2005/8/layout/hierarchy6"/>
    <dgm:cxn modelId="{052E203B-48BF-43EC-862F-35FC545DBCC8}" type="presParOf" srcId="{43872809-D79A-48CD-9809-DD0DFFA8A089}" destId="{FE68BFAA-44D1-4DB8-BCC8-702DDEB9600A}" srcOrd="1" destOrd="0" presId="urn:microsoft.com/office/officeart/2005/8/layout/hierarchy6"/>
    <dgm:cxn modelId="{423190D3-1757-4B96-84EC-83DFDD925866}" type="presParOf" srcId="{FE68BFAA-44D1-4DB8-BCC8-702DDEB9600A}" destId="{E0EAFECE-0BA6-403A-BF59-B511490D66A1}" srcOrd="0" destOrd="0" presId="urn:microsoft.com/office/officeart/2005/8/layout/hierarchy6"/>
    <dgm:cxn modelId="{FB2D3BC4-1C27-4251-BD37-293BA7F6FB31}" type="presParOf" srcId="{FE68BFAA-44D1-4DB8-BCC8-702DDEB9600A}" destId="{52C0B374-8307-4113-A6AB-F32531CB468E}" srcOrd="1" destOrd="0" presId="urn:microsoft.com/office/officeart/2005/8/layout/hierarchy6"/>
    <dgm:cxn modelId="{B6EC7220-0B8B-4FD9-9839-04BD57ECBA6A}" type="presParOf" srcId="{52C0B374-8307-4113-A6AB-F32531CB468E}" destId="{812DBF68-AB94-4142-B4D3-B61EFD955ECC}" srcOrd="0" destOrd="0" presId="urn:microsoft.com/office/officeart/2005/8/layout/hierarchy6"/>
    <dgm:cxn modelId="{547DC53C-93F1-4A1E-BB10-E87C90111269}" type="presParOf" srcId="{52C0B374-8307-4113-A6AB-F32531CB468E}" destId="{AF9619E6-0E74-4AC6-B565-2002FC1B9A76}" srcOrd="1" destOrd="0" presId="urn:microsoft.com/office/officeart/2005/8/layout/hierarchy6"/>
    <dgm:cxn modelId="{E3812725-8F5D-46BC-A642-71A4BF4D1B8B}" type="presParOf" srcId="{AF9619E6-0E74-4AC6-B565-2002FC1B9A76}" destId="{AA810BFB-5A37-4D7A-9A10-49B38EDE0464}" srcOrd="0" destOrd="0" presId="urn:microsoft.com/office/officeart/2005/8/layout/hierarchy6"/>
    <dgm:cxn modelId="{C8A68604-F408-4E73-B597-556F1DBA275D}" type="presParOf" srcId="{AF9619E6-0E74-4AC6-B565-2002FC1B9A76}" destId="{508152DE-1120-4193-8207-A8E27D382D73}" srcOrd="1" destOrd="0" presId="urn:microsoft.com/office/officeart/2005/8/layout/hierarchy6"/>
    <dgm:cxn modelId="{288FE332-0842-48B1-8B4F-224CF564394F}" type="presParOf" srcId="{508152DE-1120-4193-8207-A8E27D382D73}" destId="{67221C91-1893-47D6-B5A0-FCCF028D1428}" srcOrd="0" destOrd="0" presId="urn:microsoft.com/office/officeart/2005/8/layout/hierarchy6"/>
    <dgm:cxn modelId="{7AFE5BA9-C10F-4CC8-B3B5-9080D2EF89E4}" type="presParOf" srcId="{508152DE-1120-4193-8207-A8E27D382D73}" destId="{C454F68B-0E82-4130-A5B2-B43AC5E5E3BE}" srcOrd="1" destOrd="0" presId="urn:microsoft.com/office/officeart/2005/8/layout/hierarchy6"/>
    <dgm:cxn modelId="{D3708224-558E-4BF3-8056-862F90463BB2}" type="presParOf" srcId="{AF9619E6-0E74-4AC6-B565-2002FC1B9A76}" destId="{00E6BC09-D7F6-4C2B-8638-508BCCBECA7B}" srcOrd="2" destOrd="0" presId="urn:microsoft.com/office/officeart/2005/8/layout/hierarchy6"/>
    <dgm:cxn modelId="{3A1A9A89-D329-4965-86FA-D93042B0C16C}" type="presParOf" srcId="{AF9619E6-0E74-4AC6-B565-2002FC1B9A76}" destId="{3EAF044C-97C6-48C1-9E67-3739B4B20D6F}" srcOrd="3" destOrd="0" presId="urn:microsoft.com/office/officeart/2005/8/layout/hierarchy6"/>
    <dgm:cxn modelId="{5FF60E1D-7156-46F5-957B-711CB11F9688}" type="presParOf" srcId="{3EAF044C-97C6-48C1-9E67-3739B4B20D6F}" destId="{6B6C490B-EDB2-45CC-800B-843E2744A1B2}" srcOrd="0" destOrd="0" presId="urn:microsoft.com/office/officeart/2005/8/layout/hierarchy6"/>
    <dgm:cxn modelId="{01FC76BC-D843-439B-A4AA-527317A3E30C}" type="presParOf" srcId="{3EAF044C-97C6-48C1-9E67-3739B4B20D6F}" destId="{B69810AE-6249-4115-8231-60EF8D16B6A3}" srcOrd="1" destOrd="0" presId="urn:microsoft.com/office/officeart/2005/8/layout/hierarchy6"/>
    <dgm:cxn modelId="{925EFA48-C568-4D93-A64B-D133D1DFCBF1}" type="presParOf" srcId="{B69810AE-6249-4115-8231-60EF8D16B6A3}" destId="{6C588D7F-EEE8-475A-BDB5-568E1C0E0669}" srcOrd="0" destOrd="0" presId="urn:microsoft.com/office/officeart/2005/8/layout/hierarchy6"/>
    <dgm:cxn modelId="{6E432FA0-6E0E-4E1A-9E9A-A324432A71A7}" type="presParOf" srcId="{B69810AE-6249-4115-8231-60EF8D16B6A3}" destId="{143A5C32-2B4D-4BCB-AB20-6B9D588D67C7}" srcOrd="1" destOrd="0" presId="urn:microsoft.com/office/officeart/2005/8/layout/hierarchy6"/>
    <dgm:cxn modelId="{B7CE5A77-42E8-4DBF-8EB2-ABA40A2E271D}" type="presParOf" srcId="{143A5C32-2B4D-4BCB-AB20-6B9D588D67C7}" destId="{53C26863-7953-43AF-8143-A160875DD36E}" srcOrd="0" destOrd="0" presId="urn:microsoft.com/office/officeart/2005/8/layout/hierarchy6"/>
    <dgm:cxn modelId="{DA57924D-59D4-449D-80B5-E22BCC3B06EF}" type="presParOf" srcId="{143A5C32-2B4D-4BCB-AB20-6B9D588D67C7}" destId="{AA2C7B93-5D4D-4A1D-AFFC-F160DF50CCC2}" srcOrd="1" destOrd="0" presId="urn:microsoft.com/office/officeart/2005/8/layout/hierarchy6"/>
    <dgm:cxn modelId="{B6E0BE6F-5F4A-4A6E-AC4E-E587F8C5CE76}" type="presParOf" srcId="{FE68BFAA-44D1-4DB8-BCC8-702DDEB9600A}" destId="{2056844B-81FA-4518-8F14-B7DC7052F2E3}" srcOrd="2" destOrd="0" presId="urn:microsoft.com/office/officeart/2005/8/layout/hierarchy6"/>
    <dgm:cxn modelId="{F2BCC29B-E5A3-40CD-84DA-4B53DCFF5D8E}" type="presParOf" srcId="{FE68BFAA-44D1-4DB8-BCC8-702DDEB9600A}" destId="{CFBC896C-4638-41D0-BF93-59CD4D4EB661}" srcOrd="3" destOrd="0" presId="urn:microsoft.com/office/officeart/2005/8/layout/hierarchy6"/>
    <dgm:cxn modelId="{AABF7426-04E6-41AE-8CD7-816AF0D67210}" type="presParOf" srcId="{CFBC896C-4638-41D0-BF93-59CD4D4EB661}" destId="{CD4B1412-A1EC-4334-845E-E422DE9BD4B2}" srcOrd="0" destOrd="0" presId="urn:microsoft.com/office/officeart/2005/8/layout/hierarchy6"/>
    <dgm:cxn modelId="{3434B213-8491-4C76-9E83-8DEF06804EC8}" type="presParOf" srcId="{CFBC896C-4638-41D0-BF93-59CD4D4EB661}" destId="{C1FFCDFD-612B-4496-82D4-914905D80A05}" srcOrd="1" destOrd="0" presId="urn:microsoft.com/office/officeart/2005/8/layout/hierarchy6"/>
    <dgm:cxn modelId="{2714076C-799B-4455-B2CE-2A43666F18DB}" type="presParOf" srcId="{C1FFCDFD-612B-4496-82D4-914905D80A05}" destId="{050114B6-C7F5-47F0-8EB7-25FBB5524E7C}" srcOrd="0" destOrd="0" presId="urn:microsoft.com/office/officeart/2005/8/layout/hierarchy6"/>
    <dgm:cxn modelId="{7FDECE4E-D68A-4036-9E5C-239DDAC0FA9B}" type="presParOf" srcId="{C1FFCDFD-612B-4496-82D4-914905D80A05}" destId="{BA5DA419-2432-4161-B299-0ECB6A68C0F7}" srcOrd="1" destOrd="0" presId="urn:microsoft.com/office/officeart/2005/8/layout/hierarchy6"/>
    <dgm:cxn modelId="{E4964D89-1030-420D-A805-222314720095}" type="presParOf" srcId="{BA5DA419-2432-4161-B299-0ECB6A68C0F7}" destId="{60F1D915-1655-4A9F-BAD1-C5964EDE9A62}" srcOrd="0" destOrd="0" presId="urn:microsoft.com/office/officeart/2005/8/layout/hierarchy6"/>
    <dgm:cxn modelId="{15546B80-C196-4D80-9500-4A2A4FC6EC75}" type="presParOf" srcId="{BA5DA419-2432-4161-B299-0ECB6A68C0F7}" destId="{977B4787-8EDC-42F5-83D3-5F614B643272}" srcOrd="1" destOrd="0" presId="urn:microsoft.com/office/officeart/2005/8/layout/hierarchy6"/>
    <dgm:cxn modelId="{8686A93C-8045-4E38-9FB5-2B820797733D}" type="presParOf" srcId="{9C372649-E5DD-416E-AD3E-0B61289338F3}" destId="{3467F020-4174-41A3-823E-EB2E500C9F89}" srcOrd="1" destOrd="0" presId="urn:microsoft.com/office/officeart/2005/8/layout/hierarchy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B41189-4C9B-4AF8-9617-3ED0FE032FC6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6F2C0245-F532-4F2C-B9E5-0BF3BF103160}">
      <dgm:prSet phldrT="[Text]" custT="1"/>
      <dgm:spPr>
        <a:xfrm>
          <a:off x="1366544" y="0"/>
          <a:ext cx="3805540" cy="1146371"/>
        </a:xfr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rPr>
            <a:t>Nutzungsgewohnheiten und -erfahrungen: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rPr>
            <a:t>Befragung von 114 Sportschiffern in 16 Ostseehäfen</a:t>
          </a:r>
          <a:endParaRPr lang="de-DE" sz="1100" b="0" dirty="0">
            <a:solidFill>
              <a:schemeClr val="tx1"/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E8A4AC47-33E6-463A-96C8-2CD83E74D844}" type="parTrans" cxnId="{6751E8D0-C28B-4758-9091-40B4C473FED3}">
      <dgm:prSet/>
      <dgm:spPr/>
      <dgm:t>
        <a:bodyPr/>
        <a:lstStyle/>
        <a:p>
          <a:endParaRPr lang="de-DE" sz="1200" b="0">
            <a:latin typeface="+mn-lt"/>
          </a:endParaRPr>
        </a:p>
      </dgm:t>
    </dgm:pt>
    <dgm:pt modelId="{976963ED-7781-443E-AF80-ABCACC630013}" type="sibTrans" cxnId="{6751E8D0-C28B-4758-9091-40B4C473FED3}">
      <dgm:prSet/>
      <dgm:spPr/>
      <dgm:t>
        <a:bodyPr/>
        <a:lstStyle/>
        <a:p>
          <a:endParaRPr lang="de-DE" sz="1200" b="0">
            <a:latin typeface="+mn-lt"/>
          </a:endParaRPr>
        </a:p>
      </dgm:t>
    </dgm:pt>
    <dgm:pt modelId="{19BC8B33-E331-49B1-B953-AEAA08941045}">
      <dgm:prSet custT="1"/>
      <dgm:spPr>
        <a:solidFill>
          <a:srgbClr val="D8E4BC"/>
        </a:solidFill>
        <a:ln w="12700">
          <a:solidFill>
            <a:schemeClr val="tx1"/>
          </a:solidFill>
        </a:ln>
      </dgm:spPr>
      <dgm:t>
        <a:bodyPr tIns="10800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Usability von Seekartenplottern (MFDs):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Explorativer Expertentest</a:t>
          </a:r>
          <a:b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Deutsche und dänische Ostseeküste </a:t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9 Human-</a:t>
          </a:r>
          <a:r>
            <a:rPr lang="de-DE" sz="1100" b="0" dirty="0" err="1" smtClean="0">
              <a:solidFill>
                <a:schemeClr val="tx1"/>
              </a:solidFill>
              <a:latin typeface="Calibri" panose="020F0502020204030204" pitchFamily="34" charset="0"/>
            </a:rPr>
            <a:t>Factors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-Studenten mit 3 Geräten </a:t>
          </a:r>
          <a:endParaRPr lang="de-DE" sz="1100" b="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1E6D60FB-A19B-44D1-8A5A-215BA0F13F8E}" type="parTrans" cxnId="{9A363CEC-F822-477A-89F2-726DA6D3A0EB}">
      <dgm:prSet/>
      <dgm:spPr/>
      <dgm:t>
        <a:bodyPr/>
        <a:lstStyle/>
        <a:p>
          <a:endParaRPr lang="de-DE" b="0"/>
        </a:p>
      </dgm:t>
    </dgm:pt>
    <dgm:pt modelId="{895982B6-A44A-444C-81FA-5D98B2D9B6B0}" type="sibTrans" cxnId="{9A363CEC-F822-477A-89F2-726DA6D3A0EB}">
      <dgm:prSet/>
      <dgm:spPr/>
      <dgm:t>
        <a:bodyPr/>
        <a:lstStyle/>
        <a:p>
          <a:endParaRPr lang="de-DE" b="0"/>
        </a:p>
      </dgm:t>
    </dgm:pt>
    <dgm:pt modelId="{C69B7AB1-F38F-46F2-8593-31E2932FDFFE}">
      <dgm:prSet custT="1"/>
      <dgm:spPr>
        <a:solidFill>
          <a:srgbClr val="F2DADA"/>
        </a:solidFill>
        <a:ln w="12700">
          <a:solidFill>
            <a:schemeClr val="tx1"/>
          </a:solidFill>
        </a:ln>
      </dgm:spPr>
      <dgm:t>
        <a:bodyPr tIns="10800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Segeln und Navigieren mit klassischen versus digitalen Medien: Pilotexperimente auf See:  </a:t>
          </a:r>
          <a:b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Deutsche und dänische Ostseeküste</a:t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9 Human-</a:t>
          </a:r>
          <a:r>
            <a:rPr lang="de-DE" sz="1100" b="0" dirty="0" err="1" smtClean="0">
              <a:solidFill>
                <a:schemeClr val="tx1"/>
              </a:solidFill>
              <a:latin typeface="Calibri" panose="020F0502020204030204" pitchFamily="34" charset="0"/>
            </a:rPr>
            <a:t>Factors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-Studenten + Skipperin</a:t>
          </a:r>
          <a:endParaRPr lang="de-DE" sz="1100" b="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7AAB2DAC-CFC1-4BA2-918B-637E716A81D3}" type="parTrans" cxnId="{85EA1AD9-C537-40CD-8B07-C3DB5C73E5F0}">
      <dgm:prSet/>
      <dgm:spPr/>
      <dgm:t>
        <a:bodyPr/>
        <a:lstStyle/>
        <a:p>
          <a:endParaRPr lang="de-DE" b="0"/>
        </a:p>
      </dgm:t>
    </dgm:pt>
    <dgm:pt modelId="{16480F4D-21C6-4875-81B0-A6C7DF1AFA21}" type="sibTrans" cxnId="{85EA1AD9-C537-40CD-8B07-C3DB5C73E5F0}">
      <dgm:prSet/>
      <dgm:spPr/>
      <dgm:t>
        <a:bodyPr/>
        <a:lstStyle/>
        <a:p>
          <a:endParaRPr lang="de-DE" b="0"/>
        </a:p>
      </dgm:t>
    </dgm:pt>
    <dgm:pt modelId="{4BFA8A0D-7559-4387-9D25-548EA6937BB9}">
      <dgm:prSet custT="1"/>
      <dgm:spPr>
        <a:solidFill>
          <a:srgbClr val="CCCCFF"/>
        </a:solidFill>
        <a:ln w="12700">
          <a:solidFill>
            <a:schemeClr val="tx1"/>
          </a:solidFill>
        </a:ln>
      </dgm:spPr>
      <dgm:t>
        <a:bodyPr tIns="10800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Raumorientierung beim Navigieren: 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Feldexperiment auf See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Gewässer um Rügen,</a:t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12 revierfremde Fahrtensegler</a:t>
          </a:r>
          <a:endParaRPr lang="de-DE" sz="1100" b="0" dirty="0">
            <a:latin typeface="Calibri" panose="020F0502020204030204" pitchFamily="34" charset="0"/>
          </a:endParaRPr>
        </a:p>
      </dgm:t>
    </dgm:pt>
    <dgm:pt modelId="{9F6BE7AA-AFE0-4285-923A-6BCFDBB1E5DA}" type="parTrans" cxnId="{22F0A608-5048-4DAD-9384-7F4F94B2DD1E}">
      <dgm:prSet/>
      <dgm:spPr/>
      <dgm:t>
        <a:bodyPr/>
        <a:lstStyle/>
        <a:p>
          <a:endParaRPr lang="de-DE" b="0"/>
        </a:p>
      </dgm:t>
    </dgm:pt>
    <dgm:pt modelId="{0D48C643-F5EA-4A4C-BC08-B64A037A5D63}" type="sibTrans" cxnId="{22F0A608-5048-4DAD-9384-7F4F94B2DD1E}">
      <dgm:prSet/>
      <dgm:spPr/>
      <dgm:t>
        <a:bodyPr/>
        <a:lstStyle/>
        <a:p>
          <a:endParaRPr lang="de-DE" b="0"/>
        </a:p>
      </dgm:t>
    </dgm:pt>
    <dgm:pt modelId="{19895759-7F11-4230-88CC-4ED0F79645FE}">
      <dgm:prSet custT="1"/>
      <dgm:spPr>
        <a:solidFill>
          <a:srgbClr val="D8E4BC"/>
        </a:solidFill>
        <a:ln w="12700"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Usability von Seekartenplottern (MFDs):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Standardisierter Nutzertest 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Berliner Seen: 12 Fahrtensegler mit 7 Geräten</a:t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Ladengeschäft: 3 Experten mit 3 Geräten</a:t>
          </a:r>
          <a:endParaRPr lang="de-DE" sz="1100" b="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E2DF4C09-2FAB-4657-8EDD-51BB5A935477}" type="parTrans" cxnId="{BDBDB37D-893A-47C7-9422-281123F987B0}">
      <dgm:prSet/>
      <dgm:spPr>
        <a:solidFill>
          <a:schemeClr val="bg1">
            <a:lumMod val="85000"/>
          </a:schemeClr>
        </a:solidFill>
        <a:ln>
          <a:noFill/>
        </a:ln>
      </dgm:spPr>
      <dgm:t>
        <a:bodyPr/>
        <a:lstStyle/>
        <a:p>
          <a:endParaRPr lang="de-DE" b="0"/>
        </a:p>
      </dgm:t>
    </dgm:pt>
    <dgm:pt modelId="{285DE459-C60B-4BF6-8C01-07620702BD94}" type="sibTrans" cxnId="{BDBDB37D-893A-47C7-9422-281123F987B0}">
      <dgm:prSet/>
      <dgm:spPr/>
      <dgm:t>
        <a:bodyPr/>
        <a:lstStyle/>
        <a:p>
          <a:endParaRPr lang="de-DE" b="0"/>
        </a:p>
      </dgm:t>
    </dgm:pt>
    <dgm:pt modelId="{F90AE234-D897-4259-A44E-F319D85F7E97}">
      <dgm:prSet custT="1"/>
      <dgm:spPr>
        <a:solidFill>
          <a:srgbClr val="CCCCFF"/>
        </a:solidFill>
        <a:ln w="12700">
          <a:solidFill>
            <a:schemeClr val="tx1"/>
          </a:solidFill>
        </a:ln>
      </dgm:spPr>
      <dgm:t>
        <a:bodyPr tIns="108000"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Raumorientierung beim Navigieren: 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Laborexperimente an der TU Berlin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See-Simulator „</a:t>
          </a:r>
          <a:r>
            <a:rPr lang="de-DE" sz="1100" b="0" dirty="0" err="1" smtClean="0">
              <a:solidFill>
                <a:schemeClr val="tx1"/>
              </a:solidFill>
              <a:latin typeface="Calibri" panose="020F0502020204030204" pitchFamily="34" charset="0"/>
            </a:rPr>
            <a:t>Isefjord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“,</a:t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err="1" smtClean="0">
              <a:solidFill>
                <a:schemeClr val="tx1"/>
              </a:solidFill>
              <a:latin typeface="Calibri" panose="020F0502020204030204" pitchFamily="34" charset="0"/>
            </a:rPr>
            <a:t>Exp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. I: 20 revierfremde Fahrtensegler</a:t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err="1" smtClean="0">
              <a:solidFill>
                <a:schemeClr val="tx1"/>
              </a:solidFill>
              <a:latin typeface="Calibri" panose="020F0502020204030204" pitchFamily="34" charset="0"/>
            </a:rPr>
            <a:t>Exp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. II: 8 revierfremde Fahrtensegler</a:t>
          </a:r>
          <a:endParaRPr lang="de-DE" sz="1100" b="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644763AD-3ECF-4970-A10D-F7AE87255CA8}" type="parTrans" cxnId="{78815480-E641-467C-8052-0EE5CC21B6E2}">
      <dgm:prSet/>
      <dgm:spPr/>
      <dgm:t>
        <a:bodyPr/>
        <a:lstStyle/>
        <a:p>
          <a:endParaRPr lang="de-DE" b="0"/>
        </a:p>
      </dgm:t>
    </dgm:pt>
    <dgm:pt modelId="{89F13394-7DD6-44FC-B9DD-B79D473B7E8B}" type="sibTrans" cxnId="{78815480-E641-467C-8052-0EE5CC21B6E2}">
      <dgm:prSet/>
      <dgm:spPr/>
      <dgm:t>
        <a:bodyPr/>
        <a:lstStyle/>
        <a:p>
          <a:endParaRPr lang="de-DE" b="0"/>
        </a:p>
      </dgm:t>
    </dgm:pt>
    <dgm:pt modelId="{0D552DE2-E2A6-4D62-93B4-DAE4EB4DA7A6}">
      <dgm:prSet custT="1"/>
      <dgm:spPr>
        <a:solidFill>
          <a:srgbClr val="FFCC99"/>
        </a:solidFill>
        <a:ln w="12700">
          <a:solidFill>
            <a:schemeClr val="tx1"/>
          </a:solidFill>
        </a:ln>
      </dgm:spPr>
      <dgm:t>
        <a:bodyPr tIns="10800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Effizienz, Blickverteilung beim Segeln: </a:t>
          </a: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dirty="0" smtClean="0">
              <a:solidFill>
                <a:schemeClr val="tx1"/>
              </a:solidFill>
              <a:latin typeface="Calibri" panose="020F0502020204030204" pitchFamily="34" charset="0"/>
            </a:rPr>
            <a:t>Feldexperiment auf See</a:t>
          </a:r>
        </a:p>
        <a:p>
          <a:pPr>
            <a:lnSpc>
              <a:spcPct val="100000"/>
            </a:lnSpc>
            <a:spcAft>
              <a:spcPct val="35000"/>
            </a:spcAft>
          </a:pP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Gewässer um Rügen,</a:t>
          </a:r>
          <a:b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dirty="0" smtClean="0">
              <a:solidFill>
                <a:schemeClr val="tx1"/>
              </a:solidFill>
              <a:latin typeface="Calibri" panose="020F0502020204030204" pitchFamily="34" charset="0"/>
            </a:rPr>
            <a:t>8 revierfremde Fahrtensegler</a:t>
          </a:r>
          <a:endParaRPr lang="de-DE" sz="1100" b="0" dirty="0">
            <a:solidFill>
              <a:schemeClr val="tx1"/>
            </a:solidFill>
          </a:endParaRPr>
        </a:p>
      </dgm:t>
    </dgm:pt>
    <dgm:pt modelId="{FE99340A-A515-40FC-92D1-969D99F6E0D8}" type="parTrans" cxnId="{EADDF526-D138-4540-8B64-D2B23D8A88D6}">
      <dgm:prSet/>
      <dgm:spPr>
        <a:solidFill>
          <a:srgbClr val="F2DADA"/>
        </a:solidFill>
        <a:ln>
          <a:solidFill>
            <a:srgbClr val="666666"/>
          </a:solidFill>
        </a:ln>
      </dgm:spPr>
      <dgm:t>
        <a:bodyPr/>
        <a:lstStyle/>
        <a:p>
          <a:endParaRPr lang="de-DE" b="0"/>
        </a:p>
      </dgm:t>
    </dgm:pt>
    <dgm:pt modelId="{97E3724B-D201-45A7-8856-BB463718B951}" type="sibTrans" cxnId="{EADDF526-D138-4540-8B64-D2B23D8A88D6}">
      <dgm:prSet/>
      <dgm:spPr/>
      <dgm:t>
        <a:bodyPr/>
        <a:lstStyle/>
        <a:p>
          <a:endParaRPr lang="de-DE" b="0"/>
        </a:p>
      </dgm:t>
    </dgm:pt>
    <dgm:pt modelId="{9C372649-E5DD-416E-AD3E-0B61289338F3}" type="pres">
      <dgm:prSet presAssocID="{84B41189-4C9B-4AF8-9617-3ED0FE032FC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A842F716-80A1-45FC-AC6B-7C2B0DB723C1}" type="pres">
      <dgm:prSet presAssocID="{84B41189-4C9B-4AF8-9617-3ED0FE032FC6}" presName="hierFlow" presStyleCnt="0"/>
      <dgm:spPr/>
    </dgm:pt>
    <dgm:pt modelId="{DB3BCB48-A1F5-432B-B7BE-B999889F25E8}" type="pres">
      <dgm:prSet presAssocID="{84B41189-4C9B-4AF8-9617-3ED0FE032FC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43872809-D79A-48CD-9809-DD0DFFA8A089}" type="pres">
      <dgm:prSet presAssocID="{6F2C0245-F532-4F2C-B9E5-0BF3BF103160}" presName="Name14" presStyleCnt="0"/>
      <dgm:spPr/>
    </dgm:pt>
    <dgm:pt modelId="{771A001C-1E67-4A36-BB18-E16094763D63}" type="pres">
      <dgm:prSet presAssocID="{6F2C0245-F532-4F2C-B9E5-0BF3BF103160}" presName="level1Shape" presStyleLbl="node0" presStyleIdx="0" presStyleCnt="1" custScaleX="720596" custScaleY="104344" custLinFactNeighborX="-1621" custLinFactNeighborY="-8776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de-DE"/>
        </a:p>
      </dgm:t>
    </dgm:pt>
    <dgm:pt modelId="{FE68BFAA-44D1-4DB8-BCC8-702DDEB9600A}" type="pres">
      <dgm:prSet presAssocID="{6F2C0245-F532-4F2C-B9E5-0BF3BF103160}" presName="hierChild2" presStyleCnt="0"/>
      <dgm:spPr/>
    </dgm:pt>
    <dgm:pt modelId="{E0EAFECE-0BA6-403A-BF59-B511490D66A1}" type="pres">
      <dgm:prSet presAssocID="{7AAB2DAC-CFC1-4BA2-918B-637E716A81D3}" presName="Name19" presStyleLbl="parChTrans1D2" presStyleIdx="0" presStyleCnt="2"/>
      <dgm:spPr/>
      <dgm:t>
        <a:bodyPr/>
        <a:lstStyle/>
        <a:p>
          <a:endParaRPr lang="de-DE"/>
        </a:p>
      </dgm:t>
    </dgm:pt>
    <dgm:pt modelId="{52C0B374-8307-4113-A6AB-F32531CB468E}" type="pres">
      <dgm:prSet presAssocID="{C69B7AB1-F38F-46F2-8593-31E2932FDFFE}" presName="Name21" presStyleCnt="0"/>
      <dgm:spPr/>
    </dgm:pt>
    <dgm:pt modelId="{812DBF68-AB94-4142-B4D3-B61EFD955ECC}" type="pres">
      <dgm:prSet presAssocID="{C69B7AB1-F38F-46F2-8593-31E2932FDFFE}" presName="level2Shape" presStyleLbl="node2" presStyleIdx="0" presStyleCnt="2" custScaleX="473444" custScaleY="181468" custLinFactNeighborX="-26625" custLinFactNeighborY="22047"/>
      <dgm:spPr/>
      <dgm:t>
        <a:bodyPr/>
        <a:lstStyle/>
        <a:p>
          <a:endParaRPr lang="de-DE"/>
        </a:p>
      </dgm:t>
    </dgm:pt>
    <dgm:pt modelId="{AF9619E6-0E74-4AC6-B565-2002FC1B9A76}" type="pres">
      <dgm:prSet presAssocID="{C69B7AB1-F38F-46F2-8593-31E2932FDFFE}" presName="hierChild3" presStyleCnt="0"/>
      <dgm:spPr/>
    </dgm:pt>
    <dgm:pt modelId="{AA810BFB-5A37-4D7A-9A10-49B38EDE0464}" type="pres">
      <dgm:prSet presAssocID="{FE99340A-A515-40FC-92D1-969D99F6E0D8}" presName="Name19" presStyleLbl="parChTrans1D3" presStyleIdx="0" presStyleCnt="3"/>
      <dgm:spPr/>
      <dgm:t>
        <a:bodyPr/>
        <a:lstStyle/>
        <a:p>
          <a:endParaRPr lang="de-DE"/>
        </a:p>
      </dgm:t>
    </dgm:pt>
    <dgm:pt modelId="{508152DE-1120-4193-8207-A8E27D382D73}" type="pres">
      <dgm:prSet presAssocID="{0D552DE2-E2A6-4D62-93B4-DAE4EB4DA7A6}" presName="Name21" presStyleCnt="0"/>
      <dgm:spPr/>
    </dgm:pt>
    <dgm:pt modelId="{67221C91-1893-47D6-B5A0-FCCF028D1428}" type="pres">
      <dgm:prSet presAssocID="{0D552DE2-E2A6-4D62-93B4-DAE4EB4DA7A6}" presName="level2Shape" presStyleLbl="node3" presStyleIdx="0" presStyleCnt="3" custScaleX="406718" custScaleY="181468" custLinFactNeighborX="-99" custLinFactNeighborY="72810"/>
      <dgm:spPr/>
      <dgm:t>
        <a:bodyPr/>
        <a:lstStyle/>
        <a:p>
          <a:endParaRPr lang="de-DE"/>
        </a:p>
      </dgm:t>
    </dgm:pt>
    <dgm:pt modelId="{C454F68B-0E82-4130-A5B2-B43AC5E5E3BE}" type="pres">
      <dgm:prSet presAssocID="{0D552DE2-E2A6-4D62-93B4-DAE4EB4DA7A6}" presName="hierChild3" presStyleCnt="0"/>
      <dgm:spPr/>
    </dgm:pt>
    <dgm:pt modelId="{00E6BC09-D7F6-4C2B-8638-508BCCBECA7B}" type="pres">
      <dgm:prSet presAssocID="{9F6BE7AA-AFE0-4285-923A-6BCFDBB1E5DA}" presName="Name19" presStyleLbl="parChTrans1D3" presStyleIdx="1" presStyleCnt="3"/>
      <dgm:spPr/>
      <dgm:t>
        <a:bodyPr/>
        <a:lstStyle/>
        <a:p>
          <a:endParaRPr lang="de-DE"/>
        </a:p>
      </dgm:t>
    </dgm:pt>
    <dgm:pt modelId="{3EAF044C-97C6-48C1-9E67-3739B4B20D6F}" type="pres">
      <dgm:prSet presAssocID="{4BFA8A0D-7559-4387-9D25-548EA6937BB9}" presName="Name21" presStyleCnt="0"/>
      <dgm:spPr/>
    </dgm:pt>
    <dgm:pt modelId="{6B6C490B-EDB2-45CC-800B-843E2744A1B2}" type="pres">
      <dgm:prSet presAssocID="{4BFA8A0D-7559-4387-9D25-548EA6937BB9}" presName="level2Shape" presStyleLbl="node3" presStyleIdx="1" presStyleCnt="3" custScaleX="380949" custScaleY="181468" custLinFactNeighborY="72810"/>
      <dgm:spPr/>
      <dgm:t>
        <a:bodyPr/>
        <a:lstStyle/>
        <a:p>
          <a:endParaRPr lang="de-DE"/>
        </a:p>
      </dgm:t>
    </dgm:pt>
    <dgm:pt modelId="{B69810AE-6249-4115-8231-60EF8D16B6A3}" type="pres">
      <dgm:prSet presAssocID="{4BFA8A0D-7559-4387-9D25-548EA6937BB9}" presName="hierChild3" presStyleCnt="0"/>
      <dgm:spPr/>
    </dgm:pt>
    <dgm:pt modelId="{6C588D7F-EEE8-475A-BDB5-568E1C0E0669}" type="pres">
      <dgm:prSet presAssocID="{644763AD-3ECF-4970-A10D-F7AE87255CA8}" presName="Name19" presStyleLbl="parChTrans1D4" presStyleIdx="0" presStyleCnt="1"/>
      <dgm:spPr/>
      <dgm:t>
        <a:bodyPr/>
        <a:lstStyle/>
        <a:p>
          <a:endParaRPr lang="de-DE"/>
        </a:p>
      </dgm:t>
    </dgm:pt>
    <dgm:pt modelId="{143A5C32-2B4D-4BCB-AB20-6B9D588D67C7}" type="pres">
      <dgm:prSet presAssocID="{F90AE234-D897-4259-A44E-F319D85F7E97}" presName="Name21" presStyleCnt="0"/>
      <dgm:spPr/>
    </dgm:pt>
    <dgm:pt modelId="{53C26863-7953-43AF-8143-A160875DD36E}" type="pres">
      <dgm:prSet presAssocID="{F90AE234-D897-4259-A44E-F319D85F7E97}" presName="level2Shape" presStyleLbl="node4" presStyleIdx="0" presStyleCnt="1" custScaleX="381159" custScaleY="229583" custLinFactY="11757" custLinFactNeighborY="100000"/>
      <dgm:spPr/>
      <dgm:t>
        <a:bodyPr/>
        <a:lstStyle/>
        <a:p>
          <a:endParaRPr lang="de-DE"/>
        </a:p>
      </dgm:t>
    </dgm:pt>
    <dgm:pt modelId="{AA2C7B93-5D4D-4A1D-AFFC-F160DF50CCC2}" type="pres">
      <dgm:prSet presAssocID="{F90AE234-D897-4259-A44E-F319D85F7E97}" presName="hierChild3" presStyleCnt="0"/>
      <dgm:spPr/>
    </dgm:pt>
    <dgm:pt modelId="{2056844B-81FA-4518-8F14-B7DC7052F2E3}" type="pres">
      <dgm:prSet presAssocID="{1E6D60FB-A19B-44D1-8A5A-215BA0F13F8E}" presName="Name19" presStyleLbl="parChTrans1D2" presStyleIdx="1" presStyleCnt="2"/>
      <dgm:spPr/>
      <dgm:t>
        <a:bodyPr/>
        <a:lstStyle/>
        <a:p>
          <a:endParaRPr lang="de-DE"/>
        </a:p>
      </dgm:t>
    </dgm:pt>
    <dgm:pt modelId="{CFBC896C-4638-41D0-BF93-59CD4D4EB661}" type="pres">
      <dgm:prSet presAssocID="{19BC8B33-E331-49B1-B953-AEAA08941045}" presName="Name21" presStyleCnt="0"/>
      <dgm:spPr/>
    </dgm:pt>
    <dgm:pt modelId="{CD4B1412-A1EC-4334-845E-E422DE9BD4B2}" type="pres">
      <dgm:prSet presAssocID="{19BC8B33-E331-49B1-B953-AEAA08941045}" presName="level2Shape" presStyleLbl="node2" presStyleIdx="1" presStyleCnt="2" custScaleX="476655" custScaleY="181468" custLinFactNeighborX="648" custLinFactNeighborY="22047"/>
      <dgm:spPr/>
      <dgm:t>
        <a:bodyPr/>
        <a:lstStyle/>
        <a:p>
          <a:endParaRPr lang="de-DE"/>
        </a:p>
      </dgm:t>
    </dgm:pt>
    <dgm:pt modelId="{C1FFCDFD-612B-4496-82D4-914905D80A05}" type="pres">
      <dgm:prSet presAssocID="{19BC8B33-E331-49B1-B953-AEAA08941045}" presName="hierChild3" presStyleCnt="0"/>
      <dgm:spPr/>
    </dgm:pt>
    <dgm:pt modelId="{050114B6-C7F5-47F0-8EB7-25FBB5524E7C}" type="pres">
      <dgm:prSet presAssocID="{E2DF4C09-2FAB-4657-8EDD-51BB5A935477}" presName="Name19" presStyleLbl="parChTrans1D3" presStyleIdx="2" presStyleCnt="3"/>
      <dgm:spPr/>
      <dgm:t>
        <a:bodyPr/>
        <a:lstStyle/>
        <a:p>
          <a:endParaRPr lang="de-DE"/>
        </a:p>
      </dgm:t>
    </dgm:pt>
    <dgm:pt modelId="{BA5DA419-2432-4161-B299-0ECB6A68C0F7}" type="pres">
      <dgm:prSet presAssocID="{19895759-7F11-4230-88CC-4ED0F79645FE}" presName="Name21" presStyleCnt="0"/>
      <dgm:spPr/>
    </dgm:pt>
    <dgm:pt modelId="{60F1D915-1655-4A9F-BAD1-C5964EDE9A62}" type="pres">
      <dgm:prSet presAssocID="{19895759-7F11-4230-88CC-4ED0F79645FE}" presName="level2Shape" presStyleLbl="node3" presStyleIdx="2" presStyleCnt="3" custScaleX="476551" custScaleY="181468" custLinFactNeighborX="-573" custLinFactNeighborY="72810"/>
      <dgm:spPr/>
      <dgm:t>
        <a:bodyPr/>
        <a:lstStyle/>
        <a:p>
          <a:endParaRPr lang="de-DE"/>
        </a:p>
      </dgm:t>
    </dgm:pt>
    <dgm:pt modelId="{977B4787-8EDC-42F5-83D3-5F614B643272}" type="pres">
      <dgm:prSet presAssocID="{19895759-7F11-4230-88CC-4ED0F79645FE}" presName="hierChild3" presStyleCnt="0"/>
      <dgm:spPr/>
    </dgm:pt>
    <dgm:pt modelId="{3467F020-4174-41A3-823E-EB2E500C9F89}" type="pres">
      <dgm:prSet presAssocID="{84B41189-4C9B-4AF8-9617-3ED0FE032FC6}" presName="bgShapesFlow" presStyleCnt="0"/>
      <dgm:spPr/>
    </dgm:pt>
  </dgm:ptLst>
  <dgm:cxnLst>
    <dgm:cxn modelId="{6751E8D0-C28B-4758-9091-40B4C473FED3}" srcId="{84B41189-4C9B-4AF8-9617-3ED0FE032FC6}" destId="{6F2C0245-F532-4F2C-B9E5-0BF3BF103160}" srcOrd="0" destOrd="0" parTransId="{E8A4AC47-33E6-463A-96C8-2CD83E74D844}" sibTransId="{976963ED-7781-443E-AF80-ABCACC630013}"/>
    <dgm:cxn modelId="{ADC856E1-3824-467A-BD2B-E3328B18966A}" type="presOf" srcId="{6F2C0245-F532-4F2C-B9E5-0BF3BF103160}" destId="{771A001C-1E67-4A36-BB18-E16094763D63}" srcOrd="0" destOrd="0" presId="urn:microsoft.com/office/officeart/2005/8/layout/hierarchy6"/>
    <dgm:cxn modelId="{15E1EDD0-7273-4C08-A69E-C43039256269}" type="presOf" srcId="{19BC8B33-E331-49B1-B953-AEAA08941045}" destId="{CD4B1412-A1EC-4334-845E-E422DE9BD4B2}" srcOrd="0" destOrd="0" presId="urn:microsoft.com/office/officeart/2005/8/layout/hierarchy6"/>
    <dgm:cxn modelId="{78815480-E641-467C-8052-0EE5CC21B6E2}" srcId="{4BFA8A0D-7559-4387-9D25-548EA6937BB9}" destId="{F90AE234-D897-4259-A44E-F319D85F7E97}" srcOrd="0" destOrd="0" parTransId="{644763AD-3ECF-4970-A10D-F7AE87255CA8}" sibTransId="{89F13394-7DD6-44FC-B9DD-B79D473B7E8B}"/>
    <dgm:cxn modelId="{0CC16E2C-D0A9-4D9E-8094-77CEBC462586}" type="presOf" srcId="{1E6D60FB-A19B-44D1-8A5A-215BA0F13F8E}" destId="{2056844B-81FA-4518-8F14-B7DC7052F2E3}" srcOrd="0" destOrd="0" presId="urn:microsoft.com/office/officeart/2005/8/layout/hierarchy6"/>
    <dgm:cxn modelId="{85EA1AD9-C537-40CD-8B07-C3DB5C73E5F0}" srcId="{6F2C0245-F532-4F2C-B9E5-0BF3BF103160}" destId="{C69B7AB1-F38F-46F2-8593-31E2932FDFFE}" srcOrd="0" destOrd="0" parTransId="{7AAB2DAC-CFC1-4BA2-918B-637E716A81D3}" sibTransId="{16480F4D-21C6-4875-81B0-A6C7DF1AFA21}"/>
    <dgm:cxn modelId="{43652E6B-79E0-4BE2-9602-3D242D5D730A}" type="presOf" srcId="{644763AD-3ECF-4970-A10D-F7AE87255CA8}" destId="{6C588D7F-EEE8-475A-BDB5-568E1C0E0669}" srcOrd="0" destOrd="0" presId="urn:microsoft.com/office/officeart/2005/8/layout/hierarchy6"/>
    <dgm:cxn modelId="{EADDF526-D138-4540-8B64-D2B23D8A88D6}" srcId="{C69B7AB1-F38F-46F2-8593-31E2932FDFFE}" destId="{0D552DE2-E2A6-4D62-93B4-DAE4EB4DA7A6}" srcOrd="0" destOrd="0" parTransId="{FE99340A-A515-40FC-92D1-969D99F6E0D8}" sibTransId="{97E3724B-D201-45A7-8856-BB463718B951}"/>
    <dgm:cxn modelId="{BB12F9DE-D480-4005-9824-072D2AE96380}" type="presOf" srcId="{FE99340A-A515-40FC-92D1-969D99F6E0D8}" destId="{AA810BFB-5A37-4D7A-9A10-49B38EDE0464}" srcOrd="0" destOrd="0" presId="urn:microsoft.com/office/officeart/2005/8/layout/hierarchy6"/>
    <dgm:cxn modelId="{DE0DA030-84C3-4CDC-B23F-DA69A563E238}" type="presOf" srcId="{4BFA8A0D-7559-4387-9D25-548EA6937BB9}" destId="{6B6C490B-EDB2-45CC-800B-843E2744A1B2}" srcOrd="0" destOrd="0" presId="urn:microsoft.com/office/officeart/2005/8/layout/hierarchy6"/>
    <dgm:cxn modelId="{092BB2B3-22A0-4E0A-922B-5EDEB812B8F5}" type="presOf" srcId="{9F6BE7AA-AFE0-4285-923A-6BCFDBB1E5DA}" destId="{00E6BC09-D7F6-4C2B-8638-508BCCBECA7B}" srcOrd="0" destOrd="0" presId="urn:microsoft.com/office/officeart/2005/8/layout/hierarchy6"/>
    <dgm:cxn modelId="{BDBDB37D-893A-47C7-9422-281123F987B0}" srcId="{19BC8B33-E331-49B1-B953-AEAA08941045}" destId="{19895759-7F11-4230-88CC-4ED0F79645FE}" srcOrd="0" destOrd="0" parTransId="{E2DF4C09-2FAB-4657-8EDD-51BB5A935477}" sibTransId="{285DE459-C60B-4BF6-8C01-07620702BD94}"/>
    <dgm:cxn modelId="{22F0A608-5048-4DAD-9384-7F4F94B2DD1E}" srcId="{C69B7AB1-F38F-46F2-8593-31E2932FDFFE}" destId="{4BFA8A0D-7559-4387-9D25-548EA6937BB9}" srcOrd="1" destOrd="0" parTransId="{9F6BE7AA-AFE0-4285-923A-6BCFDBB1E5DA}" sibTransId="{0D48C643-F5EA-4A4C-BC08-B64A037A5D63}"/>
    <dgm:cxn modelId="{FDBCBDF8-F551-4CAA-882C-15D5F4FFBA71}" type="presOf" srcId="{19895759-7F11-4230-88CC-4ED0F79645FE}" destId="{60F1D915-1655-4A9F-BAD1-C5964EDE9A62}" srcOrd="0" destOrd="0" presId="urn:microsoft.com/office/officeart/2005/8/layout/hierarchy6"/>
    <dgm:cxn modelId="{EEFA14B8-D332-4D89-99E4-64D2E2404ACA}" type="presOf" srcId="{F90AE234-D897-4259-A44E-F319D85F7E97}" destId="{53C26863-7953-43AF-8143-A160875DD36E}" srcOrd="0" destOrd="0" presId="urn:microsoft.com/office/officeart/2005/8/layout/hierarchy6"/>
    <dgm:cxn modelId="{9A363CEC-F822-477A-89F2-726DA6D3A0EB}" srcId="{6F2C0245-F532-4F2C-B9E5-0BF3BF103160}" destId="{19BC8B33-E331-49B1-B953-AEAA08941045}" srcOrd="1" destOrd="0" parTransId="{1E6D60FB-A19B-44D1-8A5A-215BA0F13F8E}" sibTransId="{895982B6-A44A-444C-81FA-5D98B2D9B6B0}"/>
    <dgm:cxn modelId="{77577F8D-FA7F-4883-A491-DB7740BE85F9}" type="presOf" srcId="{C69B7AB1-F38F-46F2-8593-31E2932FDFFE}" destId="{812DBF68-AB94-4142-B4D3-B61EFD955ECC}" srcOrd="0" destOrd="0" presId="urn:microsoft.com/office/officeart/2005/8/layout/hierarchy6"/>
    <dgm:cxn modelId="{347C0A52-A8B9-42E4-A022-74029C2A1C38}" type="presOf" srcId="{E2DF4C09-2FAB-4657-8EDD-51BB5A935477}" destId="{050114B6-C7F5-47F0-8EB7-25FBB5524E7C}" srcOrd="0" destOrd="0" presId="urn:microsoft.com/office/officeart/2005/8/layout/hierarchy6"/>
    <dgm:cxn modelId="{1B6DAE87-729C-4701-BC03-B8A5F7174CC8}" type="presOf" srcId="{0D552DE2-E2A6-4D62-93B4-DAE4EB4DA7A6}" destId="{67221C91-1893-47D6-B5A0-FCCF028D1428}" srcOrd="0" destOrd="0" presId="urn:microsoft.com/office/officeart/2005/8/layout/hierarchy6"/>
    <dgm:cxn modelId="{A4825002-5DCA-4A43-8F09-B388DA3B0EC1}" type="presOf" srcId="{7AAB2DAC-CFC1-4BA2-918B-637E716A81D3}" destId="{E0EAFECE-0BA6-403A-BF59-B511490D66A1}" srcOrd="0" destOrd="0" presId="urn:microsoft.com/office/officeart/2005/8/layout/hierarchy6"/>
    <dgm:cxn modelId="{72936F1D-5958-40EF-BC7F-5F4FF5259B42}" type="presOf" srcId="{84B41189-4C9B-4AF8-9617-3ED0FE032FC6}" destId="{9C372649-E5DD-416E-AD3E-0B61289338F3}" srcOrd="0" destOrd="0" presId="urn:microsoft.com/office/officeart/2005/8/layout/hierarchy6"/>
    <dgm:cxn modelId="{A3C9CB04-3769-493E-B1E4-372E03506532}" type="presParOf" srcId="{9C372649-E5DD-416E-AD3E-0B61289338F3}" destId="{A842F716-80A1-45FC-AC6B-7C2B0DB723C1}" srcOrd="0" destOrd="0" presId="urn:microsoft.com/office/officeart/2005/8/layout/hierarchy6"/>
    <dgm:cxn modelId="{9BAE8E1A-FDD2-47FC-B611-26D1DB8712D9}" type="presParOf" srcId="{A842F716-80A1-45FC-AC6B-7C2B0DB723C1}" destId="{DB3BCB48-A1F5-432B-B7BE-B999889F25E8}" srcOrd="0" destOrd="0" presId="urn:microsoft.com/office/officeart/2005/8/layout/hierarchy6"/>
    <dgm:cxn modelId="{3131AD42-DACB-4D5C-A827-647A2476D151}" type="presParOf" srcId="{DB3BCB48-A1F5-432B-B7BE-B999889F25E8}" destId="{43872809-D79A-48CD-9809-DD0DFFA8A089}" srcOrd="0" destOrd="0" presId="urn:microsoft.com/office/officeart/2005/8/layout/hierarchy6"/>
    <dgm:cxn modelId="{0B573545-D33A-46D4-852A-67DD095CC681}" type="presParOf" srcId="{43872809-D79A-48CD-9809-DD0DFFA8A089}" destId="{771A001C-1E67-4A36-BB18-E16094763D63}" srcOrd="0" destOrd="0" presId="urn:microsoft.com/office/officeart/2005/8/layout/hierarchy6"/>
    <dgm:cxn modelId="{BE8C3E00-63B5-4121-933D-5DFF18B8093B}" type="presParOf" srcId="{43872809-D79A-48CD-9809-DD0DFFA8A089}" destId="{FE68BFAA-44D1-4DB8-BCC8-702DDEB9600A}" srcOrd="1" destOrd="0" presId="urn:microsoft.com/office/officeart/2005/8/layout/hierarchy6"/>
    <dgm:cxn modelId="{1A281346-4141-46FD-9BE9-E1BC9A7AD29D}" type="presParOf" srcId="{FE68BFAA-44D1-4DB8-BCC8-702DDEB9600A}" destId="{E0EAFECE-0BA6-403A-BF59-B511490D66A1}" srcOrd="0" destOrd="0" presId="urn:microsoft.com/office/officeart/2005/8/layout/hierarchy6"/>
    <dgm:cxn modelId="{024769A0-0DD6-4EE3-8051-1C195707A2CF}" type="presParOf" srcId="{FE68BFAA-44D1-4DB8-BCC8-702DDEB9600A}" destId="{52C0B374-8307-4113-A6AB-F32531CB468E}" srcOrd="1" destOrd="0" presId="urn:microsoft.com/office/officeart/2005/8/layout/hierarchy6"/>
    <dgm:cxn modelId="{10D52A2A-4386-4EE6-A350-2FD150584AB6}" type="presParOf" srcId="{52C0B374-8307-4113-A6AB-F32531CB468E}" destId="{812DBF68-AB94-4142-B4D3-B61EFD955ECC}" srcOrd="0" destOrd="0" presId="urn:microsoft.com/office/officeart/2005/8/layout/hierarchy6"/>
    <dgm:cxn modelId="{F0C6F255-EAAF-458B-A342-B247AE278E63}" type="presParOf" srcId="{52C0B374-8307-4113-A6AB-F32531CB468E}" destId="{AF9619E6-0E74-4AC6-B565-2002FC1B9A76}" srcOrd="1" destOrd="0" presId="urn:microsoft.com/office/officeart/2005/8/layout/hierarchy6"/>
    <dgm:cxn modelId="{D1F54CD4-8897-49DB-8DE3-A10A1F56401F}" type="presParOf" srcId="{AF9619E6-0E74-4AC6-B565-2002FC1B9A76}" destId="{AA810BFB-5A37-4D7A-9A10-49B38EDE0464}" srcOrd="0" destOrd="0" presId="urn:microsoft.com/office/officeart/2005/8/layout/hierarchy6"/>
    <dgm:cxn modelId="{9163CAED-89C4-4F80-A3E0-B4E1C242EC8D}" type="presParOf" srcId="{AF9619E6-0E74-4AC6-B565-2002FC1B9A76}" destId="{508152DE-1120-4193-8207-A8E27D382D73}" srcOrd="1" destOrd="0" presId="urn:microsoft.com/office/officeart/2005/8/layout/hierarchy6"/>
    <dgm:cxn modelId="{649DFF85-E068-4465-A3F0-942F2D76AFC8}" type="presParOf" srcId="{508152DE-1120-4193-8207-A8E27D382D73}" destId="{67221C91-1893-47D6-B5A0-FCCF028D1428}" srcOrd="0" destOrd="0" presId="urn:microsoft.com/office/officeart/2005/8/layout/hierarchy6"/>
    <dgm:cxn modelId="{BA11D56F-4F2B-431B-97B7-AFDF86D2328A}" type="presParOf" srcId="{508152DE-1120-4193-8207-A8E27D382D73}" destId="{C454F68B-0E82-4130-A5B2-B43AC5E5E3BE}" srcOrd="1" destOrd="0" presId="urn:microsoft.com/office/officeart/2005/8/layout/hierarchy6"/>
    <dgm:cxn modelId="{39172696-2528-448C-906F-6B8467A85DE8}" type="presParOf" srcId="{AF9619E6-0E74-4AC6-B565-2002FC1B9A76}" destId="{00E6BC09-D7F6-4C2B-8638-508BCCBECA7B}" srcOrd="2" destOrd="0" presId="urn:microsoft.com/office/officeart/2005/8/layout/hierarchy6"/>
    <dgm:cxn modelId="{04FFC55D-F447-4D44-B2F8-E43AD128E240}" type="presParOf" srcId="{AF9619E6-0E74-4AC6-B565-2002FC1B9A76}" destId="{3EAF044C-97C6-48C1-9E67-3739B4B20D6F}" srcOrd="3" destOrd="0" presId="urn:microsoft.com/office/officeart/2005/8/layout/hierarchy6"/>
    <dgm:cxn modelId="{967CC368-0204-4B78-AC4C-6C0E0B51054B}" type="presParOf" srcId="{3EAF044C-97C6-48C1-9E67-3739B4B20D6F}" destId="{6B6C490B-EDB2-45CC-800B-843E2744A1B2}" srcOrd="0" destOrd="0" presId="urn:microsoft.com/office/officeart/2005/8/layout/hierarchy6"/>
    <dgm:cxn modelId="{1EBBCD4A-F2FB-4504-A9AF-F2B82072A083}" type="presParOf" srcId="{3EAF044C-97C6-48C1-9E67-3739B4B20D6F}" destId="{B69810AE-6249-4115-8231-60EF8D16B6A3}" srcOrd="1" destOrd="0" presId="urn:microsoft.com/office/officeart/2005/8/layout/hierarchy6"/>
    <dgm:cxn modelId="{7ADA5847-433D-46AE-B6C2-02F5A6234A14}" type="presParOf" srcId="{B69810AE-6249-4115-8231-60EF8D16B6A3}" destId="{6C588D7F-EEE8-475A-BDB5-568E1C0E0669}" srcOrd="0" destOrd="0" presId="urn:microsoft.com/office/officeart/2005/8/layout/hierarchy6"/>
    <dgm:cxn modelId="{70AEE098-8F28-4BC3-A163-118E87221C68}" type="presParOf" srcId="{B69810AE-6249-4115-8231-60EF8D16B6A3}" destId="{143A5C32-2B4D-4BCB-AB20-6B9D588D67C7}" srcOrd="1" destOrd="0" presId="urn:microsoft.com/office/officeart/2005/8/layout/hierarchy6"/>
    <dgm:cxn modelId="{BD6EF458-58FF-447B-88CB-4C87708F2D2E}" type="presParOf" srcId="{143A5C32-2B4D-4BCB-AB20-6B9D588D67C7}" destId="{53C26863-7953-43AF-8143-A160875DD36E}" srcOrd="0" destOrd="0" presId="urn:microsoft.com/office/officeart/2005/8/layout/hierarchy6"/>
    <dgm:cxn modelId="{A9C4DA20-5721-45D9-8D0F-72C6FB6ECB82}" type="presParOf" srcId="{143A5C32-2B4D-4BCB-AB20-6B9D588D67C7}" destId="{AA2C7B93-5D4D-4A1D-AFFC-F160DF50CCC2}" srcOrd="1" destOrd="0" presId="urn:microsoft.com/office/officeart/2005/8/layout/hierarchy6"/>
    <dgm:cxn modelId="{0776A1A2-BF69-49A3-A3BD-7DEFE0B80832}" type="presParOf" srcId="{FE68BFAA-44D1-4DB8-BCC8-702DDEB9600A}" destId="{2056844B-81FA-4518-8F14-B7DC7052F2E3}" srcOrd="2" destOrd="0" presId="urn:microsoft.com/office/officeart/2005/8/layout/hierarchy6"/>
    <dgm:cxn modelId="{0AFCB68E-AD1D-4E59-A86E-4703F7D728B2}" type="presParOf" srcId="{FE68BFAA-44D1-4DB8-BCC8-702DDEB9600A}" destId="{CFBC896C-4638-41D0-BF93-59CD4D4EB661}" srcOrd="3" destOrd="0" presId="urn:microsoft.com/office/officeart/2005/8/layout/hierarchy6"/>
    <dgm:cxn modelId="{DB66E07B-14B6-473D-9106-2FA43BC2B31E}" type="presParOf" srcId="{CFBC896C-4638-41D0-BF93-59CD4D4EB661}" destId="{CD4B1412-A1EC-4334-845E-E422DE9BD4B2}" srcOrd="0" destOrd="0" presId="urn:microsoft.com/office/officeart/2005/8/layout/hierarchy6"/>
    <dgm:cxn modelId="{8E7D7D21-DEAB-437D-B70B-7EEF260DBFB2}" type="presParOf" srcId="{CFBC896C-4638-41D0-BF93-59CD4D4EB661}" destId="{C1FFCDFD-612B-4496-82D4-914905D80A05}" srcOrd="1" destOrd="0" presId="urn:microsoft.com/office/officeart/2005/8/layout/hierarchy6"/>
    <dgm:cxn modelId="{A58A7159-CDAE-45AE-AF3D-2E9698C390A4}" type="presParOf" srcId="{C1FFCDFD-612B-4496-82D4-914905D80A05}" destId="{050114B6-C7F5-47F0-8EB7-25FBB5524E7C}" srcOrd="0" destOrd="0" presId="urn:microsoft.com/office/officeart/2005/8/layout/hierarchy6"/>
    <dgm:cxn modelId="{6F29216B-E7B1-455D-9BF2-9BF507EF1AC6}" type="presParOf" srcId="{C1FFCDFD-612B-4496-82D4-914905D80A05}" destId="{BA5DA419-2432-4161-B299-0ECB6A68C0F7}" srcOrd="1" destOrd="0" presId="urn:microsoft.com/office/officeart/2005/8/layout/hierarchy6"/>
    <dgm:cxn modelId="{1A6F48FF-C4DD-4CF1-959F-E09116B58082}" type="presParOf" srcId="{BA5DA419-2432-4161-B299-0ECB6A68C0F7}" destId="{60F1D915-1655-4A9F-BAD1-C5964EDE9A62}" srcOrd="0" destOrd="0" presId="urn:microsoft.com/office/officeart/2005/8/layout/hierarchy6"/>
    <dgm:cxn modelId="{02254E28-F300-474F-A0E8-D36A29015E65}" type="presParOf" srcId="{BA5DA419-2432-4161-B299-0ECB6A68C0F7}" destId="{977B4787-8EDC-42F5-83D3-5F614B643272}" srcOrd="1" destOrd="0" presId="urn:microsoft.com/office/officeart/2005/8/layout/hierarchy6"/>
    <dgm:cxn modelId="{205F10D5-A60B-4B16-B79B-A0D9F6828A48}" type="presParOf" srcId="{9C372649-E5DD-416E-AD3E-0B61289338F3}" destId="{3467F020-4174-41A3-823E-EB2E500C9F89}" srcOrd="1" destOrd="0" presId="urn:microsoft.com/office/officeart/2005/8/layout/hierarchy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C5A18F-993B-4EC1-814D-92E3A2C86CBA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3E5FDA2-24CB-43D2-AA91-3FF5A852D2B1}">
      <dgm:prSet phldrT="[Text]"/>
      <dgm:spPr>
        <a:xfrm>
          <a:off x="229557" y="393"/>
          <a:ext cx="1210406" cy="726243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rgbClr val="345D7E"/>
          </a:solidFill>
          <a:prstDash val="solid"/>
        </a:ln>
        <a:effectLst/>
      </dgm:spPr>
      <dgm:t>
        <a:bodyPr/>
        <a:lstStyle/>
        <a:p>
          <a:pPr algn="ctr">
            <a:spcAft>
              <a:spcPct val="35000"/>
            </a:spcAft>
          </a:pPr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Routenplanung</a:t>
          </a:r>
        </a:p>
      </dgm:t>
    </dgm:pt>
    <dgm:pt modelId="{A282E042-6854-42F9-A16E-D11FD0A0C2DC}" type="parTrans" cxnId="{6312AAA5-807D-4B8F-B05B-22FEF9A2355D}">
      <dgm:prSet/>
      <dgm:spPr/>
      <dgm:t>
        <a:bodyPr/>
        <a:lstStyle/>
        <a:p>
          <a:endParaRPr lang="de-DE"/>
        </a:p>
      </dgm:t>
    </dgm:pt>
    <dgm:pt modelId="{A88928AA-6757-466D-BE37-5DFB9CDC1348}" type="sibTrans" cxnId="{6312AAA5-807D-4B8F-B05B-22FEF9A2355D}">
      <dgm:prSet/>
      <dgm:spPr>
        <a:xfrm>
          <a:off x="1438163" y="317794"/>
          <a:ext cx="2019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1943" y="45720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/>
        </a:ln>
        <a:effectLst/>
      </dgm:spPr>
      <dgm:t>
        <a:bodyPr/>
        <a:lstStyle/>
        <a:p>
          <a:endParaRPr lang="de-DE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w Cen MT"/>
            <a:ea typeface="+mn-ea"/>
            <a:cs typeface="+mn-cs"/>
          </a:endParaRPr>
        </a:p>
      </dgm:t>
    </dgm:pt>
    <dgm:pt modelId="{CD00C08F-A670-4219-9CD2-31CEFE7DE10E}">
      <dgm:prSet phldrT="[Text]"/>
      <dgm:spPr>
        <a:xfrm>
          <a:off x="3095303" y="393"/>
          <a:ext cx="1210406" cy="726243"/>
        </a:xfrm>
        <a:prstGeom prst="rect">
          <a:avLst/>
        </a:prstGeom>
        <a:solidFill>
          <a:srgbClr val="D8B25C">
            <a:lumMod val="20000"/>
            <a:lumOff val="80000"/>
          </a:srgbClr>
        </a:solidFill>
        <a:ln w="12700" cap="flat" cmpd="sng" algn="ctr">
          <a:solidFill>
            <a:srgbClr val="345D7E"/>
          </a:solidFill>
          <a:prstDash val="solid"/>
        </a:ln>
        <a:effectLst/>
      </dgm:spPr>
      <dgm:t>
        <a:bodyPr/>
        <a:lstStyle/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Situations-</a:t>
          </a:r>
          <a:b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</a:br>
          <a:r>
            <a:rPr lang="de-DE" dirty="0" err="1" smtClean="0">
              <a:solidFill>
                <a:srgbClr val="345D7E"/>
              </a:solidFill>
              <a:latin typeface="Tw Cen MT"/>
              <a:ea typeface="+mn-ea"/>
              <a:cs typeface="+mn-cs"/>
            </a:rPr>
            <a:t>bewusstsein</a:t>
          </a:r>
          <a:endParaRPr lang="de-DE" dirty="0" smtClean="0">
            <a:solidFill>
              <a:srgbClr val="345D7E"/>
            </a:solidFill>
            <a:latin typeface="Tw Cen MT"/>
            <a:ea typeface="+mn-ea"/>
            <a:cs typeface="+mn-cs"/>
          </a:endParaRPr>
        </a:p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Route.1</a:t>
          </a:r>
          <a:endParaRPr lang="de-DE" dirty="0">
            <a:solidFill>
              <a:srgbClr val="345D7E"/>
            </a:solidFill>
            <a:latin typeface="Tw Cen MT"/>
            <a:ea typeface="+mn-ea"/>
            <a:cs typeface="+mn-cs"/>
          </a:endParaRPr>
        </a:p>
      </dgm:t>
    </dgm:pt>
    <dgm:pt modelId="{91D8E11C-1782-46BF-B49B-9A46E21FCAA1}" type="parTrans" cxnId="{5F8CF454-D594-40CE-8252-5DE74EF9F98E}">
      <dgm:prSet/>
      <dgm:spPr/>
      <dgm:t>
        <a:bodyPr/>
        <a:lstStyle/>
        <a:p>
          <a:endParaRPr lang="de-DE"/>
        </a:p>
      </dgm:t>
    </dgm:pt>
    <dgm:pt modelId="{932B1BD0-EE74-4586-9DC6-6D0E08494642}" type="sibTrans" cxnId="{5F8CF454-D594-40CE-8252-5DE74EF9F98E}">
      <dgm:prSet/>
      <dgm:spPr>
        <a:xfrm>
          <a:off x="4303909" y="317577"/>
          <a:ext cx="5892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937"/>
              </a:moveTo>
              <a:lnTo>
                <a:pt x="311702" y="45937"/>
              </a:lnTo>
              <a:lnTo>
                <a:pt x="311702" y="45720"/>
              </a:lnTo>
              <a:lnTo>
                <a:pt x="589204" y="45720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/>
        </a:ln>
        <a:effectLst/>
      </dgm:spPr>
      <dgm:t>
        <a:bodyPr/>
        <a:lstStyle/>
        <a:p>
          <a:endParaRPr lang="de-DE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w Cen MT"/>
            <a:ea typeface="+mn-ea"/>
            <a:cs typeface="+mn-cs"/>
          </a:endParaRPr>
        </a:p>
      </dgm:t>
    </dgm:pt>
    <dgm:pt modelId="{92443878-C474-408D-A81C-11ECC4A5CDA1}">
      <dgm:prSet phldrT="[Text]"/>
      <dgm:spPr>
        <a:xfrm>
          <a:off x="4925513" y="1003693"/>
          <a:ext cx="1210406" cy="726243"/>
        </a:xfrm>
        <a:prstGeom prst="rect">
          <a:avLst/>
        </a:prstGeom>
        <a:solidFill>
          <a:srgbClr val="94B6D2">
            <a:lumMod val="60000"/>
            <a:lumOff val="40000"/>
          </a:srgbClr>
        </a:solidFill>
        <a:ln w="12700" cap="flat" cmpd="sng" algn="ctr">
          <a:solidFill>
            <a:srgbClr val="345D7E"/>
          </a:solidFill>
          <a:prstDash val="solid"/>
        </a:ln>
        <a:effectLst/>
      </dgm:spPr>
      <dgm:t>
        <a:bodyPr/>
        <a:lstStyle/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Spätere Wegfindung</a:t>
          </a:r>
        </a:p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Weg2.2</a:t>
          </a:r>
          <a:endParaRPr lang="de-DE" dirty="0">
            <a:solidFill>
              <a:srgbClr val="345D7E"/>
            </a:solidFill>
            <a:latin typeface="Tw Cen MT"/>
            <a:ea typeface="+mn-ea"/>
            <a:cs typeface="+mn-cs"/>
          </a:endParaRPr>
        </a:p>
      </dgm:t>
    </dgm:pt>
    <dgm:pt modelId="{EC88704C-165A-4F8B-BA13-A084E3F319C7}" type="parTrans" cxnId="{E0D6749B-1994-416D-81D7-5212DEADF44A}">
      <dgm:prSet/>
      <dgm:spPr/>
      <dgm:t>
        <a:bodyPr/>
        <a:lstStyle/>
        <a:p>
          <a:endParaRPr lang="de-DE"/>
        </a:p>
      </dgm:t>
    </dgm:pt>
    <dgm:pt modelId="{14D65800-F257-4F71-A8F2-1AA70B8A553D}" type="sibTrans" cxnId="{E0D6749B-1994-416D-81D7-5212DEADF44A}">
      <dgm:prSet/>
      <dgm:spPr>
        <a:xfrm>
          <a:off x="834760" y="1728137"/>
          <a:ext cx="4695956" cy="249129"/>
        </a:xfrm>
        <a:custGeom>
          <a:avLst/>
          <a:gdLst/>
          <a:ahLst/>
          <a:cxnLst/>
          <a:rect l="0" t="0" r="0" b="0"/>
          <a:pathLst>
            <a:path>
              <a:moveTo>
                <a:pt x="4695956" y="0"/>
              </a:moveTo>
              <a:lnTo>
                <a:pt x="4695956" y="141664"/>
              </a:lnTo>
              <a:lnTo>
                <a:pt x="0" y="141664"/>
              </a:lnTo>
              <a:lnTo>
                <a:pt x="0" y="249129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 w="med" len="med"/>
        </a:ln>
        <a:effectLst/>
      </dgm:spPr>
      <dgm:t>
        <a:bodyPr/>
        <a:lstStyle/>
        <a:p>
          <a:endParaRPr lang="de-DE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w Cen MT"/>
            <a:ea typeface="+mn-ea"/>
            <a:cs typeface="+mn-cs"/>
          </a:endParaRPr>
        </a:p>
      </dgm:t>
    </dgm:pt>
    <dgm:pt modelId="{1D2D2E94-AA16-4DFB-8C0B-351A14284FF0}">
      <dgm:prSet phldrT="[Text]"/>
      <dgm:spPr>
        <a:xfrm>
          <a:off x="229557" y="2009667"/>
          <a:ext cx="1210406" cy="726243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rgbClr val="345D7E"/>
          </a:solidFill>
          <a:prstDash val="solid"/>
        </a:ln>
        <a:effectLst/>
      </dgm:spPr>
      <dgm:t>
        <a:bodyPr/>
        <a:lstStyle/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Routenplanung</a:t>
          </a:r>
          <a:endParaRPr lang="de-DE" dirty="0">
            <a:solidFill>
              <a:srgbClr val="345D7E"/>
            </a:solidFill>
            <a:latin typeface="Tw Cen MT"/>
            <a:ea typeface="+mn-ea"/>
            <a:cs typeface="+mn-cs"/>
          </a:endParaRPr>
        </a:p>
      </dgm:t>
    </dgm:pt>
    <dgm:pt modelId="{281D089F-D4B0-4DB8-8037-CB2C01E6B59C}" type="parTrans" cxnId="{033A35B2-9738-4EB1-942B-299DB961357F}">
      <dgm:prSet/>
      <dgm:spPr/>
      <dgm:t>
        <a:bodyPr/>
        <a:lstStyle/>
        <a:p>
          <a:endParaRPr lang="de-DE"/>
        </a:p>
      </dgm:t>
    </dgm:pt>
    <dgm:pt modelId="{986A8809-B4E3-4EC7-ADBA-9D128644D16B}" type="sibTrans" cxnId="{033A35B2-9738-4EB1-942B-299DB961357F}">
      <dgm:prSet/>
      <dgm:spPr>
        <a:xfrm>
          <a:off x="1438163" y="2327069"/>
          <a:ext cx="2019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1943" y="45720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/>
        </a:ln>
        <a:effectLst/>
      </dgm:spPr>
      <dgm:t>
        <a:bodyPr/>
        <a:lstStyle/>
        <a:p>
          <a:endParaRPr lang="de-DE">
            <a:solidFill>
              <a:srgbClr val="345D7E"/>
            </a:solidFill>
            <a:latin typeface="Tw Cen MT"/>
            <a:ea typeface="+mn-ea"/>
            <a:cs typeface="+mn-cs"/>
          </a:endParaRPr>
        </a:p>
      </dgm:t>
    </dgm:pt>
    <dgm:pt modelId="{46C5F52A-4987-4538-965A-D4403F6835BC}">
      <dgm:prSet phldrT="[Text]"/>
      <dgm:spPr>
        <a:xfrm>
          <a:off x="1672507" y="2009667"/>
          <a:ext cx="1210406" cy="726243"/>
        </a:xfrm>
        <a:prstGeom prst="rect">
          <a:avLst/>
        </a:prstGeom>
        <a:solidFill>
          <a:srgbClr val="94B6D2">
            <a:lumMod val="20000"/>
            <a:lumOff val="80000"/>
          </a:srgbClr>
        </a:solidFill>
        <a:ln w="12700" cap="flat" cmpd="sng" algn="ctr">
          <a:solidFill>
            <a:srgbClr val="345D7E"/>
          </a:solidFill>
          <a:prstDash val="solid"/>
        </a:ln>
        <a:effectLst/>
      </dgm:spPr>
      <dgm:t>
        <a:bodyPr/>
        <a:lstStyle/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Initiale Wegfindung</a:t>
          </a:r>
        </a:p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Weg3.1</a:t>
          </a:r>
          <a:endParaRPr lang="de-DE" dirty="0">
            <a:solidFill>
              <a:srgbClr val="345D7E"/>
            </a:solidFill>
            <a:latin typeface="Tw Cen MT"/>
            <a:ea typeface="+mn-ea"/>
            <a:cs typeface="+mn-cs"/>
          </a:endParaRPr>
        </a:p>
      </dgm:t>
    </dgm:pt>
    <dgm:pt modelId="{81C0140E-A4BF-4131-B790-85EB40D0B23A}" type="parTrans" cxnId="{191447D0-EAAF-4EA4-B4C1-315B6B671FD4}">
      <dgm:prSet/>
      <dgm:spPr/>
      <dgm:t>
        <a:bodyPr/>
        <a:lstStyle/>
        <a:p>
          <a:endParaRPr lang="de-DE"/>
        </a:p>
      </dgm:t>
    </dgm:pt>
    <dgm:pt modelId="{FDD8898D-877B-4A60-8B07-EA1D833E1748}" type="sibTrans" cxnId="{191447D0-EAAF-4EA4-B4C1-315B6B671FD4}">
      <dgm:prSet/>
      <dgm:spPr>
        <a:xfrm>
          <a:off x="2881113" y="2327069"/>
          <a:ext cx="1817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81789" y="45720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 w="med" len="med"/>
        </a:ln>
        <a:effectLst/>
      </dgm:spPr>
      <dgm:t>
        <a:bodyPr/>
        <a:lstStyle/>
        <a:p>
          <a:endParaRPr lang="de-DE">
            <a:solidFill>
              <a:srgbClr val="345D7E"/>
            </a:solidFill>
            <a:latin typeface="Tw Cen MT"/>
            <a:ea typeface="+mn-ea"/>
            <a:cs typeface="+mn-cs"/>
          </a:endParaRPr>
        </a:p>
      </dgm:t>
    </dgm:pt>
    <dgm:pt modelId="{15B36FEF-C8FA-453C-9D40-6DED165F217D}">
      <dgm:prSet/>
      <dgm:spPr>
        <a:xfrm>
          <a:off x="3095303" y="1005030"/>
          <a:ext cx="1210406" cy="726243"/>
        </a:xfrm>
        <a:prstGeom prst="rect">
          <a:avLst/>
        </a:prstGeom>
        <a:solidFill>
          <a:srgbClr val="D8B25C">
            <a:lumMod val="20000"/>
            <a:lumOff val="80000"/>
          </a:srgbClr>
        </a:solidFill>
        <a:ln w="12700" cap="flat" cmpd="sng" algn="ctr">
          <a:solidFill>
            <a:srgbClr val="345D7E"/>
          </a:solidFill>
          <a:prstDash val="solid"/>
        </a:ln>
        <a:effectLst/>
      </dgm:spPr>
      <dgm:t>
        <a:bodyPr/>
        <a:lstStyle/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Situations-</a:t>
          </a:r>
          <a:b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</a:br>
          <a:r>
            <a:rPr lang="de-DE" dirty="0" err="1" smtClean="0">
              <a:solidFill>
                <a:srgbClr val="345D7E"/>
              </a:solidFill>
              <a:latin typeface="Tw Cen MT"/>
              <a:ea typeface="+mn-ea"/>
              <a:cs typeface="+mn-cs"/>
            </a:rPr>
            <a:t>bewusstsein</a:t>
          </a:r>
          <a:endParaRPr lang="de-DE" dirty="0" smtClean="0">
            <a:solidFill>
              <a:srgbClr val="345D7E"/>
            </a:solidFill>
            <a:latin typeface="Tw Cen MT"/>
            <a:ea typeface="+mn-ea"/>
            <a:cs typeface="+mn-cs"/>
          </a:endParaRPr>
        </a:p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Route.2</a:t>
          </a:r>
          <a:endParaRPr lang="de-DE" dirty="0">
            <a:solidFill>
              <a:srgbClr val="345D7E"/>
            </a:solidFill>
            <a:latin typeface="Tw Cen MT"/>
            <a:ea typeface="+mn-ea"/>
            <a:cs typeface="+mn-cs"/>
          </a:endParaRPr>
        </a:p>
      </dgm:t>
    </dgm:pt>
    <dgm:pt modelId="{5A8AD2B5-991E-49E1-AF16-CEF5F5E7DBF4}" type="parTrans" cxnId="{9AEE79EC-0FBA-472C-9BB6-DB0872614391}">
      <dgm:prSet/>
      <dgm:spPr/>
      <dgm:t>
        <a:bodyPr/>
        <a:lstStyle/>
        <a:p>
          <a:endParaRPr lang="de-DE"/>
        </a:p>
      </dgm:t>
    </dgm:pt>
    <dgm:pt modelId="{E6907F41-1957-4D9A-9BEF-D1D5700491C0}" type="sibTrans" cxnId="{9AEE79EC-0FBA-472C-9BB6-DB0872614391}">
      <dgm:prSet/>
      <dgm:spPr>
        <a:xfrm>
          <a:off x="4303909" y="1321095"/>
          <a:ext cx="5892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7056"/>
              </a:moveTo>
              <a:lnTo>
                <a:pt x="311702" y="47056"/>
              </a:lnTo>
              <a:lnTo>
                <a:pt x="311702" y="45720"/>
              </a:lnTo>
              <a:lnTo>
                <a:pt x="589204" y="45720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/>
        </a:ln>
        <a:effectLst/>
      </dgm:spPr>
      <dgm:t>
        <a:bodyPr/>
        <a:lstStyle/>
        <a:p>
          <a:endParaRPr lang="de-DE">
            <a:solidFill>
              <a:srgbClr val="345D7E"/>
            </a:solidFill>
            <a:latin typeface="Tw Cen MT"/>
            <a:ea typeface="+mn-ea"/>
            <a:cs typeface="+mn-cs"/>
          </a:endParaRPr>
        </a:p>
      </dgm:t>
    </dgm:pt>
    <dgm:pt modelId="{C8C65B61-D1B5-4C15-9B62-385797851C51}">
      <dgm:prSet/>
      <dgm:spPr>
        <a:xfrm>
          <a:off x="229557" y="1005030"/>
          <a:ext cx="1210406" cy="726243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rgbClr val="345D7E"/>
          </a:solidFill>
          <a:prstDash val="solid"/>
        </a:ln>
        <a:effectLst/>
      </dgm:spPr>
      <dgm:t>
        <a:bodyPr/>
        <a:lstStyle/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Routenplanung</a:t>
          </a:r>
          <a:endParaRPr lang="de-DE" dirty="0">
            <a:solidFill>
              <a:srgbClr val="345D7E"/>
            </a:solidFill>
            <a:latin typeface="Tw Cen MT"/>
            <a:ea typeface="+mn-ea"/>
            <a:cs typeface="+mn-cs"/>
          </a:endParaRPr>
        </a:p>
      </dgm:t>
    </dgm:pt>
    <dgm:pt modelId="{D3CE687C-EDF6-4229-95AB-A120CD4F6CA1}" type="parTrans" cxnId="{DC534BEB-0E3C-4125-93FE-773A0FE67E2A}">
      <dgm:prSet/>
      <dgm:spPr/>
      <dgm:t>
        <a:bodyPr/>
        <a:lstStyle/>
        <a:p>
          <a:endParaRPr lang="de-DE"/>
        </a:p>
      </dgm:t>
    </dgm:pt>
    <dgm:pt modelId="{BF28D191-E51B-4649-92E2-0A2E0339677D}" type="sibTrans" cxnId="{DC534BEB-0E3C-4125-93FE-773A0FE67E2A}">
      <dgm:prSet/>
      <dgm:spPr>
        <a:xfrm>
          <a:off x="1438163" y="1322432"/>
          <a:ext cx="2019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1943" y="45720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/>
        </a:ln>
        <a:effectLst/>
      </dgm:spPr>
      <dgm:t>
        <a:bodyPr/>
        <a:lstStyle/>
        <a:p>
          <a:endParaRPr lang="de-DE">
            <a:solidFill>
              <a:srgbClr val="345D7E"/>
            </a:solidFill>
            <a:latin typeface="Tw Cen MT"/>
            <a:ea typeface="+mn-ea"/>
            <a:cs typeface="+mn-cs"/>
          </a:endParaRPr>
        </a:p>
      </dgm:t>
    </dgm:pt>
    <dgm:pt modelId="{74389708-0E2E-47A7-B916-96516451FFED}">
      <dgm:prSet/>
      <dgm:spPr>
        <a:xfrm>
          <a:off x="4925513" y="175"/>
          <a:ext cx="1210406" cy="726243"/>
        </a:xfrm>
        <a:prstGeom prst="rect">
          <a:avLst/>
        </a:prstGeom>
        <a:solidFill>
          <a:srgbClr val="94B6D2">
            <a:lumMod val="60000"/>
            <a:lumOff val="40000"/>
          </a:srgbClr>
        </a:solidFill>
        <a:ln w="12700" cap="flat" cmpd="sng" algn="ctr">
          <a:solidFill>
            <a:srgbClr val="345D7E"/>
          </a:solidFill>
          <a:prstDash val="solid"/>
        </a:ln>
        <a:effectLst/>
      </dgm:spPr>
      <dgm:t>
        <a:bodyPr/>
        <a:lstStyle/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Spätere Wegfindung</a:t>
          </a:r>
        </a:p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Weg1.2</a:t>
          </a:r>
          <a:endParaRPr lang="de-DE" dirty="0">
            <a:solidFill>
              <a:srgbClr val="345D7E"/>
            </a:solidFill>
            <a:latin typeface="Tw Cen MT"/>
            <a:ea typeface="+mn-ea"/>
            <a:cs typeface="+mn-cs"/>
          </a:endParaRPr>
        </a:p>
      </dgm:t>
    </dgm:pt>
    <dgm:pt modelId="{FAD15EA5-B619-4954-BC12-7A07608829E5}" type="parTrans" cxnId="{06C6F622-D49C-4123-8645-1293E01329D6}">
      <dgm:prSet/>
      <dgm:spPr/>
      <dgm:t>
        <a:bodyPr/>
        <a:lstStyle/>
        <a:p>
          <a:endParaRPr lang="de-DE"/>
        </a:p>
      </dgm:t>
    </dgm:pt>
    <dgm:pt modelId="{88C4ED18-5434-4620-9CFC-8F4E73F96D13}" type="sibTrans" cxnId="{06C6F622-D49C-4123-8645-1293E01329D6}">
      <dgm:prSet/>
      <dgm:spPr>
        <a:xfrm>
          <a:off x="834760" y="724618"/>
          <a:ext cx="4695956" cy="248011"/>
        </a:xfrm>
        <a:custGeom>
          <a:avLst/>
          <a:gdLst/>
          <a:ahLst/>
          <a:cxnLst/>
          <a:rect l="0" t="0" r="0" b="0"/>
          <a:pathLst>
            <a:path>
              <a:moveTo>
                <a:pt x="4695956" y="0"/>
              </a:moveTo>
              <a:lnTo>
                <a:pt x="4695956" y="141105"/>
              </a:lnTo>
              <a:lnTo>
                <a:pt x="0" y="141105"/>
              </a:lnTo>
              <a:lnTo>
                <a:pt x="0" y="248011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/>
        </a:ln>
        <a:effectLst/>
      </dgm:spPr>
      <dgm:t>
        <a:bodyPr/>
        <a:lstStyle/>
        <a:p>
          <a:endParaRPr lang="de-DE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w Cen MT"/>
            <a:ea typeface="+mn-ea"/>
            <a:cs typeface="+mn-cs"/>
          </a:endParaRPr>
        </a:p>
      </dgm:t>
    </dgm:pt>
    <dgm:pt modelId="{90B91AAD-49F5-4D18-9833-7508ED5D12DD}">
      <dgm:prSet/>
      <dgm:spPr>
        <a:xfrm>
          <a:off x="1672507" y="393"/>
          <a:ext cx="1210406" cy="726243"/>
        </a:xfrm>
        <a:prstGeom prst="rect">
          <a:avLst/>
        </a:prstGeom>
        <a:solidFill>
          <a:srgbClr val="94B6D2">
            <a:lumMod val="20000"/>
            <a:lumOff val="80000"/>
          </a:srgbClr>
        </a:solidFill>
        <a:ln w="12700" cap="flat" cmpd="sng" algn="ctr">
          <a:solidFill>
            <a:srgbClr val="345D7E"/>
          </a:solidFill>
          <a:prstDash val="solid"/>
        </a:ln>
        <a:effectLst/>
      </dgm:spPr>
      <dgm:t>
        <a:bodyPr/>
        <a:lstStyle/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Initiale Wegfindung</a:t>
          </a:r>
        </a:p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Weg1.1</a:t>
          </a:r>
          <a:endParaRPr lang="de-DE" dirty="0">
            <a:solidFill>
              <a:srgbClr val="345D7E"/>
            </a:solidFill>
            <a:latin typeface="Tw Cen MT"/>
            <a:ea typeface="+mn-ea"/>
            <a:cs typeface="+mn-cs"/>
          </a:endParaRPr>
        </a:p>
      </dgm:t>
    </dgm:pt>
    <dgm:pt modelId="{B1971630-CF47-4BD3-934A-5666A46A3975}" type="parTrans" cxnId="{584D56F5-0EB2-4C1F-8CC1-17404B5ACCE3}">
      <dgm:prSet/>
      <dgm:spPr/>
      <dgm:t>
        <a:bodyPr/>
        <a:lstStyle/>
        <a:p>
          <a:endParaRPr lang="de-DE"/>
        </a:p>
      </dgm:t>
    </dgm:pt>
    <dgm:pt modelId="{CCD8DADF-5C44-4EB9-A9D2-0F05AAD07EC5}" type="sibTrans" cxnId="{584D56F5-0EB2-4C1F-8CC1-17404B5ACCE3}">
      <dgm:prSet/>
      <dgm:spPr>
        <a:xfrm>
          <a:off x="2881113" y="317794"/>
          <a:ext cx="1817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81789" y="45720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 w="med" len="med"/>
        </a:ln>
        <a:effectLst/>
      </dgm:spPr>
      <dgm:t>
        <a:bodyPr/>
        <a:lstStyle/>
        <a:p>
          <a:endParaRPr lang="de-DE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w Cen MT"/>
            <a:ea typeface="+mn-ea"/>
            <a:cs typeface="+mn-cs"/>
          </a:endParaRPr>
        </a:p>
      </dgm:t>
    </dgm:pt>
    <dgm:pt modelId="{37AD9DCF-7F3D-4A8D-9482-0CC19B1BEABC}">
      <dgm:prSet/>
      <dgm:spPr>
        <a:xfrm>
          <a:off x="3095303" y="2009667"/>
          <a:ext cx="1210406" cy="726243"/>
        </a:xfrm>
        <a:prstGeom prst="rect">
          <a:avLst/>
        </a:prstGeom>
        <a:solidFill>
          <a:srgbClr val="D8B25C">
            <a:lumMod val="20000"/>
            <a:lumOff val="80000"/>
          </a:srgbClr>
        </a:solidFill>
        <a:ln w="12700" cap="flat" cmpd="sng" algn="ctr">
          <a:solidFill>
            <a:srgbClr val="345D7E"/>
          </a:solidFill>
          <a:prstDash val="solid"/>
        </a:ln>
        <a:effectLst/>
      </dgm:spPr>
      <dgm:t>
        <a:bodyPr/>
        <a:lstStyle/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Situations-</a:t>
          </a:r>
          <a:b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</a:br>
          <a:r>
            <a:rPr lang="de-DE" dirty="0" err="1" smtClean="0">
              <a:solidFill>
                <a:srgbClr val="345D7E"/>
              </a:solidFill>
              <a:latin typeface="Tw Cen MT"/>
              <a:ea typeface="+mn-ea"/>
              <a:cs typeface="+mn-cs"/>
            </a:rPr>
            <a:t>bewusstsein</a:t>
          </a:r>
          <a:endParaRPr lang="de-DE" dirty="0" smtClean="0">
            <a:solidFill>
              <a:srgbClr val="345D7E"/>
            </a:solidFill>
            <a:latin typeface="Tw Cen MT"/>
            <a:ea typeface="+mn-ea"/>
            <a:cs typeface="+mn-cs"/>
          </a:endParaRPr>
        </a:p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Route.3</a:t>
          </a:r>
          <a:endParaRPr lang="de-DE" dirty="0">
            <a:solidFill>
              <a:srgbClr val="345D7E"/>
            </a:solidFill>
            <a:latin typeface="Tw Cen MT"/>
            <a:ea typeface="+mn-ea"/>
            <a:cs typeface="+mn-cs"/>
          </a:endParaRPr>
        </a:p>
      </dgm:t>
    </dgm:pt>
    <dgm:pt modelId="{8CFA9894-5E5E-4680-B47B-EAF32339D9DD}" type="parTrans" cxnId="{F8239E5F-22AB-4CC9-9133-BD23835E2FE5}">
      <dgm:prSet/>
      <dgm:spPr/>
      <dgm:t>
        <a:bodyPr/>
        <a:lstStyle/>
        <a:p>
          <a:endParaRPr lang="de-DE"/>
        </a:p>
      </dgm:t>
    </dgm:pt>
    <dgm:pt modelId="{AD8FCE9C-6297-4AC3-8D0F-E19514E5CEC3}" type="sibTrans" cxnId="{F8239E5F-22AB-4CC9-9133-BD23835E2FE5}">
      <dgm:prSet/>
      <dgm:spPr>
        <a:xfrm>
          <a:off x="4303909" y="2327069"/>
          <a:ext cx="5892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1702" y="45720"/>
              </a:lnTo>
              <a:lnTo>
                <a:pt x="311702" y="46113"/>
              </a:lnTo>
              <a:lnTo>
                <a:pt x="589204" y="46113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 w="med" len="med"/>
        </a:ln>
        <a:effectLst/>
      </dgm:spPr>
      <dgm:t>
        <a:bodyPr/>
        <a:lstStyle/>
        <a:p>
          <a:endParaRPr lang="de-DE">
            <a:solidFill>
              <a:srgbClr val="345D7E"/>
            </a:solidFill>
            <a:latin typeface="Tw Cen MT"/>
            <a:ea typeface="+mn-ea"/>
            <a:cs typeface="+mn-cs"/>
          </a:endParaRPr>
        </a:p>
      </dgm:t>
    </dgm:pt>
    <dgm:pt modelId="{0D1C90A3-6EA0-4D93-AC54-01DC5D0909EA}">
      <dgm:prSet/>
      <dgm:spPr>
        <a:xfrm>
          <a:off x="4925513" y="2010060"/>
          <a:ext cx="1210406" cy="726243"/>
        </a:xfrm>
        <a:prstGeom prst="rect">
          <a:avLst/>
        </a:prstGeom>
        <a:solidFill>
          <a:srgbClr val="94B6D2">
            <a:lumMod val="60000"/>
            <a:lumOff val="40000"/>
          </a:srgbClr>
        </a:solidFill>
        <a:ln w="12700" cap="flat" cmpd="sng" algn="ctr">
          <a:solidFill>
            <a:srgbClr val="345D7E"/>
          </a:solidFill>
          <a:prstDash val="solid"/>
        </a:ln>
        <a:effectLst/>
      </dgm:spPr>
      <dgm:t>
        <a:bodyPr/>
        <a:lstStyle/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Spätere Wegfindung</a:t>
          </a:r>
        </a:p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Weg3.2</a:t>
          </a:r>
          <a:endParaRPr lang="de-DE" dirty="0">
            <a:solidFill>
              <a:srgbClr val="345D7E"/>
            </a:solidFill>
            <a:latin typeface="Tw Cen MT"/>
            <a:ea typeface="+mn-ea"/>
            <a:cs typeface="+mn-cs"/>
          </a:endParaRPr>
        </a:p>
      </dgm:t>
    </dgm:pt>
    <dgm:pt modelId="{A08BDBBE-A8BC-4746-B1C6-9CE9BAB0A0E9}" type="parTrans" cxnId="{2AC13CD1-932D-4B2F-AE8D-F35E8CC96448}">
      <dgm:prSet/>
      <dgm:spPr/>
      <dgm:t>
        <a:bodyPr/>
        <a:lstStyle/>
        <a:p>
          <a:endParaRPr lang="de-DE"/>
        </a:p>
      </dgm:t>
    </dgm:pt>
    <dgm:pt modelId="{F91D542A-D127-487D-9256-FCF6E83D9E5F}" type="sibTrans" cxnId="{2AC13CD1-932D-4B2F-AE8D-F35E8CC96448}">
      <dgm:prSet/>
      <dgm:spPr/>
      <dgm:t>
        <a:bodyPr/>
        <a:lstStyle/>
        <a:p>
          <a:endParaRPr lang="de-DE"/>
        </a:p>
      </dgm:t>
    </dgm:pt>
    <dgm:pt modelId="{469681ED-2CF7-42AB-BEF1-A73AD974C9B6}">
      <dgm:prSet/>
      <dgm:spPr>
        <a:xfrm>
          <a:off x="1672507" y="1005030"/>
          <a:ext cx="1210406" cy="726243"/>
        </a:xfrm>
        <a:prstGeom prst="rect">
          <a:avLst/>
        </a:prstGeom>
        <a:solidFill>
          <a:srgbClr val="94B6D2">
            <a:lumMod val="20000"/>
            <a:lumOff val="80000"/>
          </a:srgbClr>
        </a:solidFill>
        <a:ln w="12700" cap="flat" cmpd="sng" algn="ctr">
          <a:solidFill>
            <a:srgbClr val="345D7E"/>
          </a:solidFill>
          <a:prstDash val="solid"/>
        </a:ln>
        <a:effectLst/>
      </dgm:spPr>
      <dgm:t>
        <a:bodyPr/>
        <a:lstStyle/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Initiale Wegfindung</a:t>
          </a:r>
        </a:p>
        <a:p>
          <a:r>
            <a:rPr lang="de-DE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Weg2.1</a:t>
          </a:r>
          <a:endParaRPr lang="de-DE" dirty="0">
            <a:solidFill>
              <a:srgbClr val="345D7E"/>
            </a:solidFill>
            <a:latin typeface="Tw Cen MT"/>
            <a:ea typeface="+mn-ea"/>
            <a:cs typeface="+mn-cs"/>
          </a:endParaRPr>
        </a:p>
      </dgm:t>
    </dgm:pt>
    <dgm:pt modelId="{419E7BDC-5B63-4120-892B-B0B87EB50438}" type="sibTrans" cxnId="{C42D4B36-C3F0-4DDC-9862-7637249406BC}">
      <dgm:prSet/>
      <dgm:spPr>
        <a:xfrm>
          <a:off x="2881113" y="1322432"/>
          <a:ext cx="1817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81789" y="45720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/>
        </a:ln>
        <a:effectLst/>
      </dgm:spPr>
      <dgm:t>
        <a:bodyPr/>
        <a:lstStyle/>
        <a:p>
          <a:endParaRPr lang="de-DE">
            <a:solidFill>
              <a:srgbClr val="345D7E"/>
            </a:solidFill>
            <a:latin typeface="Tw Cen MT"/>
            <a:ea typeface="+mn-ea"/>
            <a:cs typeface="+mn-cs"/>
          </a:endParaRPr>
        </a:p>
      </dgm:t>
    </dgm:pt>
    <dgm:pt modelId="{F567C08B-12EB-4917-9F78-60A82D0D5E6F}" type="parTrans" cxnId="{C42D4B36-C3F0-4DDC-9862-7637249406BC}">
      <dgm:prSet/>
      <dgm:spPr/>
      <dgm:t>
        <a:bodyPr/>
        <a:lstStyle/>
        <a:p>
          <a:endParaRPr lang="de-DE"/>
        </a:p>
      </dgm:t>
    </dgm:pt>
    <dgm:pt modelId="{F1A116F5-AFC6-4FF7-92F7-E12A980B8A13}" type="pres">
      <dgm:prSet presAssocID="{17C5A18F-993B-4EC1-814D-92E3A2C86CB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A54EC1C0-2A8D-40F4-AE40-B1EDB0EEF72D}" type="pres">
      <dgm:prSet presAssocID="{33E5FDA2-24CB-43D2-AA91-3FF5A852D2B1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6F10489-F216-4691-868A-4AAEC33E1BE3}" type="pres">
      <dgm:prSet presAssocID="{A88928AA-6757-466D-BE37-5DFB9CDC1348}" presName="sibTrans" presStyleLbl="sibTrans1D1" presStyleIdx="0" presStyleCnt="11"/>
      <dgm:spPr/>
      <dgm:t>
        <a:bodyPr/>
        <a:lstStyle/>
        <a:p>
          <a:endParaRPr lang="de-DE"/>
        </a:p>
      </dgm:t>
    </dgm:pt>
    <dgm:pt modelId="{B7A1A91B-65DD-4970-B81E-1A503149EEE8}" type="pres">
      <dgm:prSet presAssocID="{A88928AA-6757-466D-BE37-5DFB9CDC1348}" presName="connectorText" presStyleLbl="sibTrans1D1" presStyleIdx="0" presStyleCnt="11"/>
      <dgm:spPr/>
      <dgm:t>
        <a:bodyPr/>
        <a:lstStyle/>
        <a:p>
          <a:endParaRPr lang="de-DE"/>
        </a:p>
      </dgm:t>
    </dgm:pt>
    <dgm:pt modelId="{235D0877-9000-4CCB-955C-87E191B149FF}" type="pres">
      <dgm:prSet presAssocID="{90B91AAD-49F5-4D18-9833-7508ED5D12DD}" presName="node" presStyleLbl="node1" presStyleIdx="1" presStyleCnt="12" custLinFactNeighborX="-378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BAA62F2-FB62-405D-B089-AF6D920B0A1C}" type="pres">
      <dgm:prSet presAssocID="{CCD8DADF-5C44-4EB9-A9D2-0F05AAD07EC5}" presName="sibTrans" presStyleLbl="sibTrans1D1" presStyleIdx="1" presStyleCnt="11"/>
      <dgm:spPr/>
      <dgm:t>
        <a:bodyPr/>
        <a:lstStyle/>
        <a:p>
          <a:endParaRPr lang="de-DE"/>
        </a:p>
      </dgm:t>
    </dgm:pt>
    <dgm:pt modelId="{72499E78-F234-42A4-96B9-1D08112A8C05}" type="pres">
      <dgm:prSet presAssocID="{CCD8DADF-5C44-4EB9-A9D2-0F05AAD07EC5}" presName="connectorText" presStyleLbl="sibTrans1D1" presStyleIdx="1" presStyleCnt="11"/>
      <dgm:spPr/>
      <dgm:t>
        <a:bodyPr/>
        <a:lstStyle/>
        <a:p>
          <a:endParaRPr lang="de-DE"/>
        </a:p>
      </dgm:t>
    </dgm:pt>
    <dgm:pt modelId="{83544BF1-5F44-4AE1-9201-6D2B3079D24C}" type="pres">
      <dgm:prSet presAssocID="{CD00C08F-A670-4219-9CD2-31CEFE7DE10E}" presName="node" presStyleLbl="node1" presStyleIdx="2" presStyleCnt="12" custLinFactNeighborX="-924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B594E76-90AA-4F6A-8E6C-C396A0A0B46C}" type="pres">
      <dgm:prSet presAssocID="{932B1BD0-EE74-4586-9DC6-6D0E08494642}" presName="sibTrans" presStyleLbl="sibTrans1D1" presStyleIdx="2" presStyleCnt="11"/>
      <dgm:spPr/>
      <dgm:t>
        <a:bodyPr/>
        <a:lstStyle/>
        <a:p>
          <a:endParaRPr lang="de-DE"/>
        </a:p>
      </dgm:t>
    </dgm:pt>
    <dgm:pt modelId="{7123A7A1-AFAC-4560-9A15-8F874A1912C5}" type="pres">
      <dgm:prSet presAssocID="{932B1BD0-EE74-4586-9DC6-6D0E08494642}" presName="connectorText" presStyleLbl="sibTrans1D1" presStyleIdx="2" presStyleCnt="11"/>
      <dgm:spPr/>
      <dgm:t>
        <a:bodyPr/>
        <a:lstStyle/>
        <a:p>
          <a:endParaRPr lang="de-DE"/>
        </a:p>
      </dgm:t>
    </dgm:pt>
    <dgm:pt modelId="{DA8E5C53-8B63-4063-A34C-22001E1704FC}" type="pres">
      <dgm:prSet presAssocID="{74389708-0E2E-47A7-B916-96516451FFED}" presName="node" presStyleLbl="node1" presStyleIdx="3" presStyleCnt="12" custLinFactNeighborX="45297" custLinFactNeighborY="-3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25E8C2D-EF2D-4951-BBEF-1D8FE841E39A}" type="pres">
      <dgm:prSet presAssocID="{88C4ED18-5434-4620-9CFC-8F4E73F96D13}" presName="sibTrans" presStyleLbl="sibTrans1D1" presStyleIdx="3" presStyleCnt="11"/>
      <dgm:spPr/>
      <dgm:t>
        <a:bodyPr/>
        <a:lstStyle/>
        <a:p>
          <a:endParaRPr lang="de-DE"/>
        </a:p>
      </dgm:t>
    </dgm:pt>
    <dgm:pt modelId="{888DB3E7-78AC-4EEC-8DDC-253DF554DF5D}" type="pres">
      <dgm:prSet presAssocID="{88C4ED18-5434-4620-9CFC-8F4E73F96D13}" presName="connectorText" presStyleLbl="sibTrans1D1" presStyleIdx="3" presStyleCnt="11"/>
      <dgm:spPr/>
      <dgm:t>
        <a:bodyPr/>
        <a:lstStyle/>
        <a:p>
          <a:endParaRPr lang="de-DE"/>
        </a:p>
      </dgm:t>
    </dgm:pt>
    <dgm:pt modelId="{0F0A5EBB-1DD4-4887-85F0-8FE367D4E075}" type="pres">
      <dgm:prSet presAssocID="{C8C65B61-D1B5-4C15-9B62-385797851C51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708786C-39D2-4924-B700-5732CA04DCBB}" type="pres">
      <dgm:prSet presAssocID="{BF28D191-E51B-4649-92E2-0A2E0339677D}" presName="sibTrans" presStyleLbl="sibTrans1D1" presStyleIdx="4" presStyleCnt="11"/>
      <dgm:spPr/>
      <dgm:t>
        <a:bodyPr/>
        <a:lstStyle/>
        <a:p>
          <a:endParaRPr lang="de-DE"/>
        </a:p>
      </dgm:t>
    </dgm:pt>
    <dgm:pt modelId="{74E3734B-118B-4EBE-AFD3-E5BE389F73BC}" type="pres">
      <dgm:prSet presAssocID="{BF28D191-E51B-4649-92E2-0A2E0339677D}" presName="connectorText" presStyleLbl="sibTrans1D1" presStyleIdx="4" presStyleCnt="11"/>
      <dgm:spPr/>
      <dgm:t>
        <a:bodyPr/>
        <a:lstStyle/>
        <a:p>
          <a:endParaRPr lang="de-DE"/>
        </a:p>
      </dgm:t>
    </dgm:pt>
    <dgm:pt modelId="{1AD40B27-BC81-409E-9731-DD65DD163A63}" type="pres">
      <dgm:prSet presAssocID="{469681ED-2CF7-42AB-BEF1-A73AD974C9B6}" presName="node" presStyleLbl="node1" presStyleIdx="5" presStyleCnt="12" custLinFactNeighborX="-378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F46709D-E079-4771-975C-C234ADA70C6E}" type="pres">
      <dgm:prSet presAssocID="{419E7BDC-5B63-4120-892B-B0B87EB50438}" presName="sibTrans" presStyleLbl="sibTrans1D1" presStyleIdx="5" presStyleCnt="11"/>
      <dgm:spPr/>
      <dgm:t>
        <a:bodyPr/>
        <a:lstStyle/>
        <a:p>
          <a:endParaRPr lang="de-DE"/>
        </a:p>
      </dgm:t>
    </dgm:pt>
    <dgm:pt modelId="{2460F5B5-2029-4610-B255-826C4D6E7896}" type="pres">
      <dgm:prSet presAssocID="{419E7BDC-5B63-4120-892B-B0B87EB50438}" presName="connectorText" presStyleLbl="sibTrans1D1" presStyleIdx="5" presStyleCnt="11"/>
      <dgm:spPr/>
      <dgm:t>
        <a:bodyPr/>
        <a:lstStyle/>
        <a:p>
          <a:endParaRPr lang="de-DE"/>
        </a:p>
      </dgm:t>
    </dgm:pt>
    <dgm:pt modelId="{CC48AD20-6157-437F-A7FC-C247F228D0F2}" type="pres">
      <dgm:prSet presAssocID="{15B36FEF-C8FA-453C-9D40-6DED165F217D}" presName="node" presStyleLbl="node1" presStyleIdx="6" presStyleCnt="12" custLinFactNeighborX="-924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2EBF012-3391-41E7-99B5-A5D46957279B}" type="pres">
      <dgm:prSet presAssocID="{E6907F41-1957-4D9A-9BEF-D1D5700491C0}" presName="sibTrans" presStyleLbl="sibTrans1D1" presStyleIdx="6" presStyleCnt="11"/>
      <dgm:spPr/>
      <dgm:t>
        <a:bodyPr/>
        <a:lstStyle/>
        <a:p>
          <a:endParaRPr lang="de-DE"/>
        </a:p>
      </dgm:t>
    </dgm:pt>
    <dgm:pt modelId="{3A841F6B-EC13-41C0-AD8C-04B8B82D4D09}" type="pres">
      <dgm:prSet presAssocID="{E6907F41-1957-4D9A-9BEF-D1D5700491C0}" presName="connectorText" presStyleLbl="sibTrans1D1" presStyleIdx="6" presStyleCnt="11"/>
      <dgm:spPr/>
      <dgm:t>
        <a:bodyPr/>
        <a:lstStyle/>
        <a:p>
          <a:endParaRPr lang="de-DE"/>
        </a:p>
      </dgm:t>
    </dgm:pt>
    <dgm:pt modelId="{201AAFA0-F4B1-4507-83A6-CB2ED348AAAA}" type="pres">
      <dgm:prSet presAssocID="{92443878-C474-408D-A81C-11ECC4A5CDA1}" presName="node" presStyleLbl="node1" presStyleIdx="7" presStyleCnt="12" custLinFactNeighborX="45297" custLinFactNeighborY="-18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7AAF293-84B9-4201-972C-DAFA44688DAA}" type="pres">
      <dgm:prSet presAssocID="{14D65800-F257-4F71-A8F2-1AA70B8A553D}" presName="sibTrans" presStyleLbl="sibTrans1D1" presStyleIdx="7" presStyleCnt="11"/>
      <dgm:spPr/>
      <dgm:t>
        <a:bodyPr/>
        <a:lstStyle/>
        <a:p>
          <a:endParaRPr lang="de-DE"/>
        </a:p>
      </dgm:t>
    </dgm:pt>
    <dgm:pt modelId="{2CDC8798-AD7E-49FE-A3B1-5939BBFE9CD0}" type="pres">
      <dgm:prSet presAssocID="{14D65800-F257-4F71-A8F2-1AA70B8A553D}" presName="connectorText" presStyleLbl="sibTrans1D1" presStyleIdx="7" presStyleCnt="11"/>
      <dgm:spPr/>
      <dgm:t>
        <a:bodyPr/>
        <a:lstStyle/>
        <a:p>
          <a:endParaRPr lang="de-DE"/>
        </a:p>
      </dgm:t>
    </dgm:pt>
    <dgm:pt modelId="{78856C18-02E1-4F89-AB8F-0569A297F0A7}" type="pres">
      <dgm:prSet presAssocID="{1D2D2E94-AA16-4DFB-8C0B-351A14284FF0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5FC4B4F-DB46-4D61-941D-18D9CA0E7D09}" type="pres">
      <dgm:prSet presAssocID="{986A8809-B4E3-4EC7-ADBA-9D128644D16B}" presName="sibTrans" presStyleLbl="sibTrans1D1" presStyleIdx="8" presStyleCnt="11"/>
      <dgm:spPr/>
      <dgm:t>
        <a:bodyPr/>
        <a:lstStyle/>
        <a:p>
          <a:endParaRPr lang="de-DE"/>
        </a:p>
      </dgm:t>
    </dgm:pt>
    <dgm:pt modelId="{A479C2AA-EE98-4778-B540-CE75863FA62A}" type="pres">
      <dgm:prSet presAssocID="{986A8809-B4E3-4EC7-ADBA-9D128644D16B}" presName="connectorText" presStyleLbl="sibTrans1D1" presStyleIdx="8" presStyleCnt="11"/>
      <dgm:spPr/>
      <dgm:t>
        <a:bodyPr/>
        <a:lstStyle/>
        <a:p>
          <a:endParaRPr lang="de-DE"/>
        </a:p>
      </dgm:t>
    </dgm:pt>
    <dgm:pt modelId="{CAF9CFC9-78E1-4C36-BE37-FFFF259C04F5}" type="pres">
      <dgm:prSet presAssocID="{46C5F52A-4987-4538-965A-D4403F6835BC}" presName="node" presStyleLbl="node1" presStyleIdx="9" presStyleCnt="12" custLinFactNeighborX="-378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B9B4716-CC89-4804-8D5F-B8D49F629F18}" type="pres">
      <dgm:prSet presAssocID="{FDD8898D-877B-4A60-8B07-EA1D833E1748}" presName="sibTrans" presStyleLbl="sibTrans1D1" presStyleIdx="9" presStyleCnt="11"/>
      <dgm:spPr/>
      <dgm:t>
        <a:bodyPr/>
        <a:lstStyle/>
        <a:p>
          <a:endParaRPr lang="de-DE"/>
        </a:p>
      </dgm:t>
    </dgm:pt>
    <dgm:pt modelId="{6BAEF5D1-1B88-476D-9E98-63FDFA710235}" type="pres">
      <dgm:prSet presAssocID="{FDD8898D-877B-4A60-8B07-EA1D833E1748}" presName="connectorText" presStyleLbl="sibTrans1D1" presStyleIdx="9" presStyleCnt="11"/>
      <dgm:spPr/>
      <dgm:t>
        <a:bodyPr/>
        <a:lstStyle/>
        <a:p>
          <a:endParaRPr lang="de-DE"/>
        </a:p>
      </dgm:t>
    </dgm:pt>
    <dgm:pt modelId="{878424C5-7F79-453D-BC47-4FF1093B3B4A}" type="pres">
      <dgm:prSet presAssocID="{37AD9DCF-7F3D-4A8D-9482-0CC19B1BEABC}" presName="node" presStyleLbl="node1" presStyleIdx="10" presStyleCnt="12" custLinFactNeighborX="-924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67CA9BA-4209-4FDD-B127-82DB0602B2B6}" type="pres">
      <dgm:prSet presAssocID="{AD8FCE9C-6297-4AC3-8D0F-E19514E5CEC3}" presName="sibTrans" presStyleLbl="sibTrans1D1" presStyleIdx="10" presStyleCnt="11"/>
      <dgm:spPr/>
      <dgm:t>
        <a:bodyPr/>
        <a:lstStyle/>
        <a:p>
          <a:endParaRPr lang="de-DE"/>
        </a:p>
      </dgm:t>
    </dgm:pt>
    <dgm:pt modelId="{2118982F-31AC-4121-9553-A9665C41D6D7}" type="pres">
      <dgm:prSet presAssocID="{AD8FCE9C-6297-4AC3-8D0F-E19514E5CEC3}" presName="connectorText" presStyleLbl="sibTrans1D1" presStyleIdx="10" presStyleCnt="11"/>
      <dgm:spPr/>
      <dgm:t>
        <a:bodyPr/>
        <a:lstStyle/>
        <a:p>
          <a:endParaRPr lang="de-DE"/>
        </a:p>
      </dgm:t>
    </dgm:pt>
    <dgm:pt modelId="{A98BFA45-FA69-4FF1-813C-85F43908DF10}" type="pres">
      <dgm:prSet presAssocID="{0D1C90A3-6EA0-4D93-AC54-01DC5D0909EA}" presName="node" presStyleLbl="node1" presStyleIdx="11" presStyleCnt="12" custLinFactNeighborX="45297" custLinFactNeighborY="30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AFFE4AA7-E1A4-4642-A75B-13B77919297E}" type="presOf" srcId="{37AD9DCF-7F3D-4A8D-9482-0CC19B1BEABC}" destId="{878424C5-7F79-453D-BC47-4FF1093B3B4A}" srcOrd="0" destOrd="0" presId="urn:microsoft.com/office/officeart/2005/8/layout/bProcess3"/>
    <dgm:cxn modelId="{41E49784-983E-435B-90A8-0588111A6D0D}" type="presOf" srcId="{986A8809-B4E3-4EC7-ADBA-9D128644D16B}" destId="{A479C2AA-EE98-4778-B540-CE75863FA62A}" srcOrd="1" destOrd="0" presId="urn:microsoft.com/office/officeart/2005/8/layout/bProcess3"/>
    <dgm:cxn modelId="{0819CBCD-5287-4D9C-AB97-E15AA67F0A63}" type="presOf" srcId="{1D2D2E94-AA16-4DFB-8C0B-351A14284FF0}" destId="{78856C18-02E1-4F89-AB8F-0569A297F0A7}" srcOrd="0" destOrd="0" presId="urn:microsoft.com/office/officeart/2005/8/layout/bProcess3"/>
    <dgm:cxn modelId="{6B91F747-455F-4CA4-8F7F-8CE4EB508E80}" type="presOf" srcId="{BF28D191-E51B-4649-92E2-0A2E0339677D}" destId="{9708786C-39D2-4924-B700-5732CA04DCBB}" srcOrd="0" destOrd="0" presId="urn:microsoft.com/office/officeart/2005/8/layout/bProcess3"/>
    <dgm:cxn modelId="{9D4F3C3E-BBC2-4B24-AD67-664E93AA90EF}" type="presOf" srcId="{FDD8898D-877B-4A60-8B07-EA1D833E1748}" destId="{8B9B4716-CC89-4804-8D5F-B8D49F629F18}" srcOrd="0" destOrd="0" presId="urn:microsoft.com/office/officeart/2005/8/layout/bProcess3"/>
    <dgm:cxn modelId="{E0D6749B-1994-416D-81D7-5212DEADF44A}" srcId="{17C5A18F-993B-4EC1-814D-92E3A2C86CBA}" destId="{92443878-C474-408D-A81C-11ECC4A5CDA1}" srcOrd="7" destOrd="0" parTransId="{EC88704C-165A-4F8B-BA13-A084E3F319C7}" sibTransId="{14D65800-F257-4F71-A8F2-1AA70B8A553D}"/>
    <dgm:cxn modelId="{6FFFA265-0085-46D6-9CA5-0EE1AC191A2F}" type="presOf" srcId="{AD8FCE9C-6297-4AC3-8D0F-E19514E5CEC3}" destId="{367CA9BA-4209-4FDD-B127-82DB0602B2B6}" srcOrd="0" destOrd="0" presId="urn:microsoft.com/office/officeart/2005/8/layout/bProcess3"/>
    <dgm:cxn modelId="{30846EDE-9ED1-4081-BF09-D8C6ECA076D1}" type="presOf" srcId="{C8C65B61-D1B5-4C15-9B62-385797851C51}" destId="{0F0A5EBB-1DD4-4887-85F0-8FE367D4E075}" srcOrd="0" destOrd="0" presId="urn:microsoft.com/office/officeart/2005/8/layout/bProcess3"/>
    <dgm:cxn modelId="{014851D1-B954-4444-8E46-EE7F56D21A84}" type="presOf" srcId="{A88928AA-6757-466D-BE37-5DFB9CDC1348}" destId="{B7A1A91B-65DD-4970-B81E-1A503149EEE8}" srcOrd="1" destOrd="0" presId="urn:microsoft.com/office/officeart/2005/8/layout/bProcess3"/>
    <dgm:cxn modelId="{FBE31090-11D3-4998-AD75-B399AA025A68}" type="presOf" srcId="{88C4ED18-5434-4620-9CFC-8F4E73F96D13}" destId="{888DB3E7-78AC-4EEC-8DDC-253DF554DF5D}" srcOrd="1" destOrd="0" presId="urn:microsoft.com/office/officeart/2005/8/layout/bProcess3"/>
    <dgm:cxn modelId="{FFFAD155-4891-43D9-A469-731930D76AB8}" type="presOf" srcId="{A88928AA-6757-466D-BE37-5DFB9CDC1348}" destId="{56F10489-F216-4691-868A-4AAEC33E1BE3}" srcOrd="0" destOrd="0" presId="urn:microsoft.com/office/officeart/2005/8/layout/bProcess3"/>
    <dgm:cxn modelId="{D5C876ED-66F0-45ED-B983-6C7FD90DB950}" type="presOf" srcId="{CCD8DADF-5C44-4EB9-A9D2-0F05AAD07EC5}" destId="{72499E78-F234-42A4-96B9-1D08112A8C05}" srcOrd="1" destOrd="0" presId="urn:microsoft.com/office/officeart/2005/8/layout/bProcess3"/>
    <dgm:cxn modelId="{8B80C906-F73D-488A-833D-F8DEC76C71D0}" type="presOf" srcId="{74389708-0E2E-47A7-B916-96516451FFED}" destId="{DA8E5C53-8B63-4063-A34C-22001E1704FC}" srcOrd="0" destOrd="0" presId="urn:microsoft.com/office/officeart/2005/8/layout/bProcess3"/>
    <dgm:cxn modelId="{2DFF91D5-5A33-4625-A61D-A7F3688C7884}" type="presOf" srcId="{AD8FCE9C-6297-4AC3-8D0F-E19514E5CEC3}" destId="{2118982F-31AC-4121-9553-A9665C41D6D7}" srcOrd="1" destOrd="0" presId="urn:microsoft.com/office/officeart/2005/8/layout/bProcess3"/>
    <dgm:cxn modelId="{AD38E2F9-84FB-4FC2-8221-C1E3F4BFA32D}" type="presOf" srcId="{15B36FEF-C8FA-453C-9D40-6DED165F217D}" destId="{CC48AD20-6157-437F-A7FC-C247F228D0F2}" srcOrd="0" destOrd="0" presId="urn:microsoft.com/office/officeart/2005/8/layout/bProcess3"/>
    <dgm:cxn modelId="{8B286079-351C-425B-8E64-273710C3F363}" type="presOf" srcId="{E6907F41-1957-4D9A-9BEF-D1D5700491C0}" destId="{3A841F6B-EC13-41C0-AD8C-04B8B82D4D09}" srcOrd="1" destOrd="0" presId="urn:microsoft.com/office/officeart/2005/8/layout/bProcess3"/>
    <dgm:cxn modelId="{C42D4B36-C3F0-4DDC-9862-7637249406BC}" srcId="{17C5A18F-993B-4EC1-814D-92E3A2C86CBA}" destId="{469681ED-2CF7-42AB-BEF1-A73AD974C9B6}" srcOrd="5" destOrd="0" parTransId="{F567C08B-12EB-4917-9F78-60A82D0D5E6F}" sibTransId="{419E7BDC-5B63-4120-892B-B0B87EB50438}"/>
    <dgm:cxn modelId="{D6E99A4F-41F7-4006-A60E-5D2175CF25A2}" type="presOf" srcId="{17C5A18F-993B-4EC1-814D-92E3A2C86CBA}" destId="{F1A116F5-AFC6-4FF7-92F7-E12A980B8A13}" srcOrd="0" destOrd="0" presId="urn:microsoft.com/office/officeart/2005/8/layout/bProcess3"/>
    <dgm:cxn modelId="{DC534BEB-0E3C-4125-93FE-773A0FE67E2A}" srcId="{17C5A18F-993B-4EC1-814D-92E3A2C86CBA}" destId="{C8C65B61-D1B5-4C15-9B62-385797851C51}" srcOrd="4" destOrd="0" parTransId="{D3CE687C-EDF6-4229-95AB-A120CD4F6CA1}" sibTransId="{BF28D191-E51B-4649-92E2-0A2E0339677D}"/>
    <dgm:cxn modelId="{D574A9E7-0563-4D50-B108-7E94C072F0CC}" type="presOf" srcId="{90B91AAD-49F5-4D18-9833-7508ED5D12DD}" destId="{235D0877-9000-4CCB-955C-87E191B149FF}" srcOrd="0" destOrd="0" presId="urn:microsoft.com/office/officeart/2005/8/layout/bProcess3"/>
    <dgm:cxn modelId="{4E11C703-C777-4B8D-9094-F2EB64C08C9F}" type="presOf" srcId="{932B1BD0-EE74-4586-9DC6-6D0E08494642}" destId="{7123A7A1-AFAC-4560-9A15-8F874A1912C5}" srcOrd="1" destOrd="0" presId="urn:microsoft.com/office/officeart/2005/8/layout/bProcess3"/>
    <dgm:cxn modelId="{34E3C45D-9E6B-4F95-8C75-40B7830EF3F8}" type="presOf" srcId="{14D65800-F257-4F71-A8F2-1AA70B8A553D}" destId="{97AAF293-84B9-4201-972C-DAFA44688DAA}" srcOrd="0" destOrd="0" presId="urn:microsoft.com/office/officeart/2005/8/layout/bProcess3"/>
    <dgm:cxn modelId="{E0591208-838F-44DF-9465-4E80BB1CD58A}" type="presOf" srcId="{E6907F41-1957-4D9A-9BEF-D1D5700491C0}" destId="{82EBF012-3391-41E7-99B5-A5D46957279B}" srcOrd="0" destOrd="0" presId="urn:microsoft.com/office/officeart/2005/8/layout/bProcess3"/>
    <dgm:cxn modelId="{22480114-0575-4960-82C7-045BB46A564E}" type="presOf" srcId="{932B1BD0-EE74-4586-9DC6-6D0E08494642}" destId="{3B594E76-90AA-4F6A-8E6C-C396A0A0B46C}" srcOrd="0" destOrd="0" presId="urn:microsoft.com/office/officeart/2005/8/layout/bProcess3"/>
    <dgm:cxn modelId="{06C6F622-D49C-4123-8645-1293E01329D6}" srcId="{17C5A18F-993B-4EC1-814D-92E3A2C86CBA}" destId="{74389708-0E2E-47A7-B916-96516451FFED}" srcOrd="3" destOrd="0" parTransId="{FAD15EA5-B619-4954-BC12-7A07608829E5}" sibTransId="{88C4ED18-5434-4620-9CFC-8F4E73F96D13}"/>
    <dgm:cxn modelId="{2AC13CD1-932D-4B2F-AE8D-F35E8CC96448}" srcId="{17C5A18F-993B-4EC1-814D-92E3A2C86CBA}" destId="{0D1C90A3-6EA0-4D93-AC54-01DC5D0909EA}" srcOrd="11" destOrd="0" parTransId="{A08BDBBE-A8BC-4746-B1C6-9CE9BAB0A0E9}" sibTransId="{F91D542A-D127-487D-9256-FCF6E83D9E5F}"/>
    <dgm:cxn modelId="{18E845CA-7288-4793-A354-FD8900F8E223}" type="presOf" srcId="{33E5FDA2-24CB-43D2-AA91-3FF5A852D2B1}" destId="{A54EC1C0-2A8D-40F4-AE40-B1EDB0EEF72D}" srcOrd="0" destOrd="0" presId="urn:microsoft.com/office/officeart/2005/8/layout/bProcess3"/>
    <dgm:cxn modelId="{C4892E94-9692-435F-AA27-68E448D48121}" type="presOf" srcId="{BF28D191-E51B-4649-92E2-0A2E0339677D}" destId="{74E3734B-118B-4EBE-AFD3-E5BE389F73BC}" srcOrd="1" destOrd="0" presId="urn:microsoft.com/office/officeart/2005/8/layout/bProcess3"/>
    <dgm:cxn modelId="{584D56F5-0EB2-4C1F-8CC1-17404B5ACCE3}" srcId="{17C5A18F-993B-4EC1-814D-92E3A2C86CBA}" destId="{90B91AAD-49F5-4D18-9833-7508ED5D12DD}" srcOrd="1" destOrd="0" parTransId="{B1971630-CF47-4BD3-934A-5666A46A3975}" sibTransId="{CCD8DADF-5C44-4EB9-A9D2-0F05AAD07EC5}"/>
    <dgm:cxn modelId="{5F8CF454-D594-40CE-8252-5DE74EF9F98E}" srcId="{17C5A18F-993B-4EC1-814D-92E3A2C86CBA}" destId="{CD00C08F-A670-4219-9CD2-31CEFE7DE10E}" srcOrd="2" destOrd="0" parTransId="{91D8E11C-1782-46BF-B49B-9A46E21FCAA1}" sibTransId="{932B1BD0-EE74-4586-9DC6-6D0E08494642}"/>
    <dgm:cxn modelId="{9AEE79EC-0FBA-472C-9BB6-DB0872614391}" srcId="{17C5A18F-993B-4EC1-814D-92E3A2C86CBA}" destId="{15B36FEF-C8FA-453C-9D40-6DED165F217D}" srcOrd="6" destOrd="0" parTransId="{5A8AD2B5-991E-49E1-AF16-CEF5F5E7DBF4}" sibTransId="{E6907F41-1957-4D9A-9BEF-D1D5700491C0}"/>
    <dgm:cxn modelId="{6312AAA5-807D-4B8F-B05B-22FEF9A2355D}" srcId="{17C5A18F-993B-4EC1-814D-92E3A2C86CBA}" destId="{33E5FDA2-24CB-43D2-AA91-3FF5A852D2B1}" srcOrd="0" destOrd="0" parTransId="{A282E042-6854-42F9-A16E-D11FD0A0C2DC}" sibTransId="{A88928AA-6757-466D-BE37-5DFB9CDC1348}"/>
    <dgm:cxn modelId="{DC8B3D53-95EB-4437-B079-A5166D4A4E01}" type="presOf" srcId="{46C5F52A-4987-4538-965A-D4403F6835BC}" destId="{CAF9CFC9-78E1-4C36-BE37-FFFF259C04F5}" srcOrd="0" destOrd="0" presId="urn:microsoft.com/office/officeart/2005/8/layout/bProcess3"/>
    <dgm:cxn modelId="{183FBBCA-4A54-47A1-9E67-B8832CD3784A}" type="presOf" srcId="{0D1C90A3-6EA0-4D93-AC54-01DC5D0909EA}" destId="{A98BFA45-FA69-4FF1-813C-85F43908DF10}" srcOrd="0" destOrd="0" presId="urn:microsoft.com/office/officeart/2005/8/layout/bProcess3"/>
    <dgm:cxn modelId="{4B02C547-D3BD-4D95-9673-86A0A322EF47}" type="presOf" srcId="{469681ED-2CF7-42AB-BEF1-A73AD974C9B6}" destId="{1AD40B27-BC81-409E-9731-DD65DD163A63}" srcOrd="0" destOrd="0" presId="urn:microsoft.com/office/officeart/2005/8/layout/bProcess3"/>
    <dgm:cxn modelId="{191447D0-EAAF-4EA4-B4C1-315B6B671FD4}" srcId="{17C5A18F-993B-4EC1-814D-92E3A2C86CBA}" destId="{46C5F52A-4987-4538-965A-D4403F6835BC}" srcOrd="9" destOrd="0" parTransId="{81C0140E-A4BF-4131-B790-85EB40D0B23A}" sibTransId="{FDD8898D-877B-4A60-8B07-EA1D833E1748}"/>
    <dgm:cxn modelId="{FF6EFF2C-1D5D-4700-910E-5191D9170F3A}" type="presOf" srcId="{419E7BDC-5B63-4120-892B-B0B87EB50438}" destId="{2460F5B5-2029-4610-B255-826C4D6E7896}" srcOrd="1" destOrd="0" presId="urn:microsoft.com/office/officeart/2005/8/layout/bProcess3"/>
    <dgm:cxn modelId="{3511B7D0-09B6-4E9D-926D-F60E593C44DC}" type="presOf" srcId="{CD00C08F-A670-4219-9CD2-31CEFE7DE10E}" destId="{83544BF1-5F44-4AE1-9201-6D2B3079D24C}" srcOrd="0" destOrd="0" presId="urn:microsoft.com/office/officeart/2005/8/layout/bProcess3"/>
    <dgm:cxn modelId="{09AFCFC5-D788-4F7E-A9C1-8415957982D5}" type="presOf" srcId="{CCD8DADF-5C44-4EB9-A9D2-0F05AAD07EC5}" destId="{BBAA62F2-FB62-405D-B089-AF6D920B0A1C}" srcOrd="0" destOrd="0" presId="urn:microsoft.com/office/officeart/2005/8/layout/bProcess3"/>
    <dgm:cxn modelId="{4404658C-1A58-4C10-B8C6-031C731D670F}" type="presOf" srcId="{14D65800-F257-4F71-A8F2-1AA70B8A553D}" destId="{2CDC8798-AD7E-49FE-A3B1-5939BBFE9CD0}" srcOrd="1" destOrd="0" presId="urn:microsoft.com/office/officeart/2005/8/layout/bProcess3"/>
    <dgm:cxn modelId="{033A35B2-9738-4EB1-942B-299DB961357F}" srcId="{17C5A18F-993B-4EC1-814D-92E3A2C86CBA}" destId="{1D2D2E94-AA16-4DFB-8C0B-351A14284FF0}" srcOrd="8" destOrd="0" parTransId="{281D089F-D4B0-4DB8-8037-CB2C01E6B59C}" sibTransId="{986A8809-B4E3-4EC7-ADBA-9D128644D16B}"/>
    <dgm:cxn modelId="{BCD2E46F-9E97-4735-BE0A-2BDEF5D1EA1B}" type="presOf" srcId="{986A8809-B4E3-4EC7-ADBA-9D128644D16B}" destId="{85FC4B4F-DB46-4D61-941D-18D9CA0E7D09}" srcOrd="0" destOrd="0" presId="urn:microsoft.com/office/officeart/2005/8/layout/bProcess3"/>
    <dgm:cxn modelId="{F8239E5F-22AB-4CC9-9133-BD23835E2FE5}" srcId="{17C5A18F-993B-4EC1-814D-92E3A2C86CBA}" destId="{37AD9DCF-7F3D-4A8D-9482-0CC19B1BEABC}" srcOrd="10" destOrd="0" parTransId="{8CFA9894-5E5E-4680-B47B-EAF32339D9DD}" sibTransId="{AD8FCE9C-6297-4AC3-8D0F-E19514E5CEC3}"/>
    <dgm:cxn modelId="{80A898D2-9D5A-418C-B97A-BF7301580A5F}" type="presOf" srcId="{419E7BDC-5B63-4120-892B-B0B87EB50438}" destId="{4F46709D-E079-4771-975C-C234ADA70C6E}" srcOrd="0" destOrd="0" presId="urn:microsoft.com/office/officeart/2005/8/layout/bProcess3"/>
    <dgm:cxn modelId="{CAC743C4-57E7-4CD8-A2DD-5DF874D59E50}" type="presOf" srcId="{FDD8898D-877B-4A60-8B07-EA1D833E1748}" destId="{6BAEF5D1-1B88-476D-9E98-63FDFA710235}" srcOrd="1" destOrd="0" presId="urn:microsoft.com/office/officeart/2005/8/layout/bProcess3"/>
    <dgm:cxn modelId="{95F9B6F0-DE9E-4F5A-8AE7-3EFA9F1095A0}" type="presOf" srcId="{92443878-C474-408D-A81C-11ECC4A5CDA1}" destId="{201AAFA0-F4B1-4507-83A6-CB2ED348AAAA}" srcOrd="0" destOrd="0" presId="urn:microsoft.com/office/officeart/2005/8/layout/bProcess3"/>
    <dgm:cxn modelId="{759A9C56-E040-4CB7-8CDD-610BB6DB96DE}" type="presOf" srcId="{88C4ED18-5434-4620-9CFC-8F4E73F96D13}" destId="{E25E8C2D-EF2D-4951-BBEF-1D8FE841E39A}" srcOrd="0" destOrd="0" presId="urn:microsoft.com/office/officeart/2005/8/layout/bProcess3"/>
    <dgm:cxn modelId="{4ECAC211-4696-42EC-AB41-D3AF48BFEEE3}" type="presParOf" srcId="{F1A116F5-AFC6-4FF7-92F7-E12A980B8A13}" destId="{A54EC1C0-2A8D-40F4-AE40-B1EDB0EEF72D}" srcOrd="0" destOrd="0" presId="urn:microsoft.com/office/officeart/2005/8/layout/bProcess3"/>
    <dgm:cxn modelId="{E536B363-6197-4988-9610-34431F6104C7}" type="presParOf" srcId="{F1A116F5-AFC6-4FF7-92F7-E12A980B8A13}" destId="{56F10489-F216-4691-868A-4AAEC33E1BE3}" srcOrd="1" destOrd="0" presId="urn:microsoft.com/office/officeart/2005/8/layout/bProcess3"/>
    <dgm:cxn modelId="{00636500-1E43-4992-AEDB-12946691A9F3}" type="presParOf" srcId="{56F10489-F216-4691-868A-4AAEC33E1BE3}" destId="{B7A1A91B-65DD-4970-B81E-1A503149EEE8}" srcOrd="0" destOrd="0" presId="urn:microsoft.com/office/officeart/2005/8/layout/bProcess3"/>
    <dgm:cxn modelId="{6E12CB6F-58CF-40D0-8B99-4A89CD31BBC8}" type="presParOf" srcId="{F1A116F5-AFC6-4FF7-92F7-E12A980B8A13}" destId="{235D0877-9000-4CCB-955C-87E191B149FF}" srcOrd="2" destOrd="0" presId="urn:microsoft.com/office/officeart/2005/8/layout/bProcess3"/>
    <dgm:cxn modelId="{CC04FB46-BBF7-40C8-A90A-356C763DBBE5}" type="presParOf" srcId="{F1A116F5-AFC6-4FF7-92F7-E12A980B8A13}" destId="{BBAA62F2-FB62-405D-B089-AF6D920B0A1C}" srcOrd="3" destOrd="0" presId="urn:microsoft.com/office/officeart/2005/8/layout/bProcess3"/>
    <dgm:cxn modelId="{20451062-7327-4A09-927A-3A438A2412D2}" type="presParOf" srcId="{BBAA62F2-FB62-405D-B089-AF6D920B0A1C}" destId="{72499E78-F234-42A4-96B9-1D08112A8C05}" srcOrd="0" destOrd="0" presId="urn:microsoft.com/office/officeart/2005/8/layout/bProcess3"/>
    <dgm:cxn modelId="{E3BA8930-97E8-48AF-A57C-415E40F89032}" type="presParOf" srcId="{F1A116F5-AFC6-4FF7-92F7-E12A980B8A13}" destId="{83544BF1-5F44-4AE1-9201-6D2B3079D24C}" srcOrd="4" destOrd="0" presId="urn:microsoft.com/office/officeart/2005/8/layout/bProcess3"/>
    <dgm:cxn modelId="{49E316F1-6A6F-4DF8-A854-BE7714C70D6F}" type="presParOf" srcId="{F1A116F5-AFC6-4FF7-92F7-E12A980B8A13}" destId="{3B594E76-90AA-4F6A-8E6C-C396A0A0B46C}" srcOrd="5" destOrd="0" presId="urn:microsoft.com/office/officeart/2005/8/layout/bProcess3"/>
    <dgm:cxn modelId="{63E3B80C-35EE-4C8D-9808-1CB46C17C41B}" type="presParOf" srcId="{3B594E76-90AA-4F6A-8E6C-C396A0A0B46C}" destId="{7123A7A1-AFAC-4560-9A15-8F874A1912C5}" srcOrd="0" destOrd="0" presId="urn:microsoft.com/office/officeart/2005/8/layout/bProcess3"/>
    <dgm:cxn modelId="{5D3AA281-D051-4ACC-A6E1-B09AAD5B0E8F}" type="presParOf" srcId="{F1A116F5-AFC6-4FF7-92F7-E12A980B8A13}" destId="{DA8E5C53-8B63-4063-A34C-22001E1704FC}" srcOrd="6" destOrd="0" presId="urn:microsoft.com/office/officeart/2005/8/layout/bProcess3"/>
    <dgm:cxn modelId="{F3B76907-E3A2-4E90-B0AA-58623781A93C}" type="presParOf" srcId="{F1A116F5-AFC6-4FF7-92F7-E12A980B8A13}" destId="{E25E8C2D-EF2D-4951-BBEF-1D8FE841E39A}" srcOrd="7" destOrd="0" presId="urn:microsoft.com/office/officeart/2005/8/layout/bProcess3"/>
    <dgm:cxn modelId="{0F0E4830-B310-4187-BBCA-2C3305F5B972}" type="presParOf" srcId="{E25E8C2D-EF2D-4951-BBEF-1D8FE841E39A}" destId="{888DB3E7-78AC-4EEC-8DDC-253DF554DF5D}" srcOrd="0" destOrd="0" presId="urn:microsoft.com/office/officeart/2005/8/layout/bProcess3"/>
    <dgm:cxn modelId="{2A5DD3AF-07C3-4691-B1CE-2D7B7D3F6343}" type="presParOf" srcId="{F1A116F5-AFC6-4FF7-92F7-E12A980B8A13}" destId="{0F0A5EBB-1DD4-4887-85F0-8FE367D4E075}" srcOrd="8" destOrd="0" presId="urn:microsoft.com/office/officeart/2005/8/layout/bProcess3"/>
    <dgm:cxn modelId="{71ACD9DE-0F93-4BDA-A141-5F56A34EA3C4}" type="presParOf" srcId="{F1A116F5-AFC6-4FF7-92F7-E12A980B8A13}" destId="{9708786C-39D2-4924-B700-5732CA04DCBB}" srcOrd="9" destOrd="0" presId="urn:microsoft.com/office/officeart/2005/8/layout/bProcess3"/>
    <dgm:cxn modelId="{B76BE1CE-DF75-4358-AD6F-238830E5E12D}" type="presParOf" srcId="{9708786C-39D2-4924-B700-5732CA04DCBB}" destId="{74E3734B-118B-4EBE-AFD3-E5BE389F73BC}" srcOrd="0" destOrd="0" presId="urn:microsoft.com/office/officeart/2005/8/layout/bProcess3"/>
    <dgm:cxn modelId="{4FF96261-915A-48D3-AE6B-2B6EC961FDDA}" type="presParOf" srcId="{F1A116F5-AFC6-4FF7-92F7-E12A980B8A13}" destId="{1AD40B27-BC81-409E-9731-DD65DD163A63}" srcOrd="10" destOrd="0" presId="urn:microsoft.com/office/officeart/2005/8/layout/bProcess3"/>
    <dgm:cxn modelId="{67A07CAB-D327-4564-814B-0860928AC8D2}" type="presParOf" srcId="{F1A116F5-AFC6-4FF7-92F7-E12A980B8A13}" destId="{4F46709D-E079-4771-975C-C234ADA70C6E}" srcOrd="11" destOrd="0" presId="urn:microsoft.com/office/officeart/2005/8/layout/bProcess3"/>
    <dgm:cxn modelId="{451CE258-6DEB-4B0C-B212-5BBE4BF42397}" type="presParOf" srcId="{4F46709D-E079-4771-975C-C234ADA70C6E}" destId="{2460F5B5-2029-4610-B255-826C4D6E7896}" srcOrd="0" destOrd="0" presId="urn:microsoft.com/office/officeart/2005/8/layout/bProcess3"/>
    <dgm:cxn modelId="{4EB5840A-745F-424E-A08C-0351E7E68284}" type="presParOf" srcId="{F1A116F5-AFC6-4FF7-92F7-E12A980B8A13}" destId="{CC48AD20-6157-437F-A7FC-C247F228D0F2}" srcOrd="12" destOrd="0" presId="urn:microsoft.com/office/officeart/2005/8/layout/bProcess3"/>
    <dgm:cxn modelId="{1C2F9EE4-47BF-4396-9CCF-E0A2D3A7BEEF}" type="presParOf" srcId="{F1A116F5-AFC6-4FF7-92F7-E12A980B8A13}" destId="{82EBF012-3391-41E7-99B5-A5D46957279B}" srcOrd="13" destOrd="0" presId="urn:microsoft.com/office/officeart/2005/8/layout/bProcess3"/>
    <dgm:cxn modelId="{EAD0E7B0-BB22-4C58-A331-7FB111E3F23E}" type="presParOf" srcId="{82EBF012-3391-41E7-99B5-A5D46957279B}" destId="{3A841F6B-EC13-41C0-AD8C-04B8B82D4D09}" srcOrd="0" destOrd="0" presId="urn:microsoft.com/office/officeart/2005/8/layout/bProcess3"/>
    <dgm:cxn modelId="{61B87B8F-6144-40CA-BABF-1F7EBD7C013C}" type="presParOf" srcId="{F1A116F5-AFC6-4FF7-92F7-E12A980B8A13}" destId="{201AAFA0-F4B1-4507-83A6-CB2ED348AAAA}" srcOrd="14" destOrd="0" presId="urn:microsoft.com/office/officeart/2005/8/layout/bProcess3"/>
    <dgm:cxn modelId="{AB521451-CFCA-494A-AD7B-739233FD1D34}" type="presParOf" srcId="{F1A116F5-AFC6-4FF7-92F7-E12A980B8A13}" destId="{97AAF293-84B9-4201-972C-DAFA44688DAA}" srcOrd="15" destOrd="0" presId="urn:microsoft.com/office/officeart/2005/8/layout/bProcess3"/>
    <dgm:cxn modelId="{A49116A8-9EAB-4E2E-8A21-D61D73CD362F}" type="presParOf" srcId="{97AAF293-84B9-4201-972C-DAFA44688DAA}" destId="{2CDC8798-AD7E-49FE-A3B1-5939BBFE9CD0}" srcOrd="0" destOrd="0" presId="urn:microsoft.com/office/officeart/2005/8/layout/bProcess3"/>
    <dgm:cxn modelId="{91ED2C24-5CC6-4206-B23E-954672639983}" type="presParOf" srcId="{F1A116F5-AFC6-4FF7-92F7-E12A980B8A13}" destId="{78856C18-02E1-4F89-AB8F-0569A297F0A7}" srcOrd="16" destOrd="0" presId="urn:microsoft.com/office/officeart/2005/8/layout/bProcess3"/>
    <dgm:cxn modelId="{FC828DA4-4DD3-4E61-B6EE-938D769EC868}" type="presParOf" srcId="{F1A116F5-AFC6-4FF7-92F7-E12A980B8A13}" destId="{85FC4B4F-DB46-4D61-941D-18D9CA0E7D09}" srcOrd="17" destOrd="0" presId="urn:microsoft.com/office/officeart/2005/8/layout/bProcess3"/>
    <dgm:cxn modelId="{96359F6A-B7D5-4E26-9070-B3AA3C330005}" type="presParOf" srcId="{85FC4B4F-DB46-4D61-941D-18D9CA0E7D09}" destId="{A479C2AA-EE98-4778-B540-CE75863FA62A}" srcOrd="0" destOrd="0" presId="urn:microsoft.com/office/officeart/2005/8/layout/bProcess3"/>
    <dgm:cxn modelId="{A308844D-E5BE-4BF7-A667-34150755B271}" type="presParOf" srcId="{F1A116F5-AFC6-4FF7-92F7-E12A980B8A13}" destId="{CAF9CFC9-78E1-4C36-BE37-FFFF259C04F5}" srcOrd="18" destOrd="0" presId="urn:microsoft.com/office/officeart/2005/8/layout/bProcess3"/>
    <dgm:cxn modelId="{11872832-381C-41B6-94BE-89A0745B28E0}" type="presParOf" srcId="{F1A116F5-AFC6-4FF7-92F7-E12A980B8A13}" destId="{8B9B4716-CC89-4804-8D5F-B8D49F629F18}" srcOrd="19" destOrd="0" presId="urn:microsoft.com/office/officeart/2005/8/layout/bProcess3"/>
    <dgm:cxn modelId="{DB189BE2-8626-4EEE-BC51-03A45347B405}" type="presParOf" srcId="{8B9B4716-CC89-4804-8D5F-B8D49F629F18}" destId="{6BAEF5D1-1B88-476D-9E98-63FDFA710235}" srcOrd="0" destOrd="0" presId="urn:microsoft.com/office/officeart/2005/8/layout/bProcess3"/>
    <dgm:cxn modelId="{E3CFE790-FCD5-467F-AE0A-F91F7521A1C0}" type="presParOf" srcId="{F1A116F5-AFC6-4FF7-92F7-E12A980B8A13}" destId="{878424C5-7F79-453D-BC47-4FF1093B3B4A}" srcOrd="20" destOrd="0" presId="urn:microsoft.com/office/officeart/2005/8/layout/bProcess3"/>
    <dgm:cxn modelId="{8FACD83F-88C5-4B88-8C50-863F8F4A36FF}" type="presParOf" srcId="{F1A116F5-AFC6-4FF7-92F7-E12A980B8A13}" destId="{367CA9BA-4209-4FDD-B127-82DB0602B2B6}" srcOrd="21" destOrd="0" presId="urn:microsoft.com/office/officeart/2005/8/layout/bProcess3"/>
    <dgm:cxn modelId="{664F8CE8-F197-4139-B8DF-AD0AA0C568C2}" type="presParOf" srcId="{367CA9BA-4209-4FDD-B127-82DB0602B2B6}" destId="{2118982F-31AC-4121-9553-A9665C41D6D7}" srcOrd="0" destOrd="0" presId="urn:microsoft.com/office/officeart/2005/8/layout/bProcess3"/>
    <dgm:cxn modelId="{54D14DFA-0B9F-4E19-920F-CC53FA3E77C7}" type="presParOf" srcId="{F1A116F5-AFC6-4FF7-92F7-E12A980B8A13}" destId="{A98BFA45-FA69-4FF1-813C-85F43908DF10}" srcOrd="2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1A001C-1E67-4A36-BB18-E16094763D63}">
      <dsp:nvSpPr>
        <dsp:cNvPr id="0" name=""/>
        <dsp:cNvSpPr/>
      </dsp:nvSpPr>
      <dsp:spPr>
        <a:xfrm>
          <a:off x="2302743" y="529216"/>
          <a:ext cx="4288607" cy="4140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rPr>
            <a:t>Nutzungsgewohnheiten und -erfahrungen: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rPr>
            <a:t>Befragung von 114 Sportschiffern in 16 Ostseehäfen</a:t>
          </a:r>
          <a:endParaRPr lang="de-DE" sz="1100" b="0" kern="1200" dirty="0">
            <a:solidFill>
              <a:schemeClr val="tx1"/>
            </a:solidFill>
            <a:latin typeface="Calibri" panose="020F0502020204030204" pitchFamily="34" charset="0"/>
            <a:ea typeface="+mn-ea"/>
            <a:cs typeface="+mn-cs"/>
          </a:endParaRPr>
        </a:p>
      </dsp:txBody>
      <dsp:txXfrm>
        <a:off x="2314869" y="541342"/>
        <a:ext cx="4264355" cy="389748"/>
      </dsp:txXfrm>
    </dsp:sp>
    <dsp:sp modelId="{E0EAFECE-0BA6-403A-BF59-B511490D66A1}">
      <dsp:nvSpPr>
        <dsp:cNvPr id="0" name=""/>
        <dsp:cNvSpPr/>
      </dsp:nvSpPr>
      <dsp:spPr>
        <a:xfrm>
          <a:off x="2278561" y="943216"/>
          <a:ext cx="2168486" cy="281000"/>
        </a:xfrm>
        <a:custGeom>
          <a:avLst/>
          <a:gdLst/>
          <a:ahLst/>
          <a:cxnLst/>
          <a:rect l="0" t="0" r="0" b="0"/>
          <a:pathLst>
            <a:path>
              <a:moveTo>
                <a:pt x="2168486" y="0"/>
              </a:moveTo>
              <a:lnTo>
                <a:pt x="2168486" y="140500"/>
              </a:lnTo>
              <a:lnTo>
                <a:pt x="0" y="140500"/>
              </a:lnTo>
              <a:lnTo>
                <a:pt x="0" y="2810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2DBF68-AB94-4142-B4D3-B61EFD955ECC}">
      <dsp:nvSpPr>
        <dsp:cNvPr id="0" name=""/>
        <dsp:cNvSpPr/>
      </dsp:nvSpPr>
      <dsp:spPr>
        <a:xfrm>
          <a:off x="869716" y="1224217"/>
          <a:ext cx="2817689" cy="720001"/>
        </a:xfrm>
        <a:prstGeom prst="roundRect">
          <a:avLst>
            <a:gd name="adj" fmla="val 10000"/>
          </a:avLst>
        </a:prstGeom>
        <a:solidFill>
          <a:srgbClr val="F2DADA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10800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Segeln und Navigieren mit klassischen versus digitalen Medien: Pilotexperimente auf See:  </a:t>
          </a:r>
          <a:b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Deutsche und dänische Ostseeküste</a:t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9 Human-</a:t>
          </a:r>
          <a:r>
            <a:rPr lang="de-DE" sz="1100" b="0" kern="1200" dirty="0" err="1" smtClean="0">
              <a:solidFill>
                <a:schemeClr val="tx1"/>
              </a:solidFill>
              <a:latin typeface="Calibri" panose="020F0502020204030204" pitchFamily="34" charset="0"/>
            </a:rPr>
            <a:t>Factors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-Studenten + Skipperin</a:t>
          </a:r>
          <a:endParaRPr lang="de-DE" sz="1100" b="0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890804" y="1245305"/>
        <a:ext cx="2775513" cy="677825"/>
      </dsp:txXfrm>
    </dsp:sp>
    <dsp:sp modelId="{AA810BFB-5A37-4D7A-9A10-49B38EDE0464}">
      <dsp:nvSpPr>
        <dsp:cNvPr id="0" name=""/>
        <dsp:cNvSpPr/>
      </dsp:nvSpPr>
      <dsp:spPr>
        <a:xfrm>
          <a:off x="1213553" y="1944218"/>
          <a:ext cx="1065007" cy="360115"/>
        </a:xfrm>
        <a:custGeom>
          <a:avLst/>
          <a:gdLst/>
          <a:ahLst/>
          <a:cxnLst/>
          <a:rect l="0" t="0" r="0" b="0"/>
          <a:pathLst>
            <a:path>
              <a:moveTo>
                <a:pt x="1065007" y="0"/>
              </a:moveTo>
              <a:lnTo>
                <a:pt x="1065007" y="180057"/>
              </a:lnTo>
              <a:lnTo>
                <a:pt x="0" y="180057"/>
              </a:lnTo>
              <a:lnTo>
                <a:pt x="0" y="360115"/>
              </a:lnTo>
            </a:path>
          </a:pathLst>
        </a:custGeom>
        <a:noFill/>
        <a:ln w="25400" cap="flat" cmpd="sng" algn="ctr">
          <a:solidFill>
            <a:srgbClr val="66666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221C91-1893-47D6-B5A0-FCCF028D1428}">
      <dsp:nvSpPr>
        <dsp:cNvPr id="0" name=""/>
        <dsp:cNvSpPr/>
      </dsp:nvSpPr>
      <dsp:spPr>
        <a:xfrm>
          <a:off x="3268" y="2304334"/>
          <a:ext cx="2420571" cy="720001"/>
        </a:xfrm>
        <a:prstGeom prst="roundRect">
          <a:avLst>
            <a:gd name="adj" fmla="val 10000"/>
          </a:avLst>
        </a:prstGeom>
        <a:solidFill>
          <a:srgbClr val="FFCC99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10800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Effizienz, Blickverteilung beim Segeln: 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Feldexperiment auf See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Gewässer um Rügen,</a:t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8 revierfremde Fahrtensegler</a:t>
          </a:r>
          <a:endParaRPr lang="de-DE" sz="1100" b="0" kern="1200" dirty="0">
            <a:solidFill>
              <a:schemeClr val="tx1"/>
            </a:solidFill>
          </a:endParaRPr>
        </a:p>
      </dsp:txBody>
      <dsp:txXfrm>
        <a:off x="24356" y="2325422"/>
        <a:ext cx="2378395" cy="677825"/>
      </dsp:txXfrm>
    </dsp:sp>
    <dsp:sp modelId="{00E6BC09-D7F6-4C2B-8638-508BCCBECA7B}">
      <dsp:nvSpPr>
        <dsp:cNvPr id="0" name=""/>
        <dsp:cNvSpPr/>
      </dsp:nvSpPr>
      <dsp:spPr>
        <a:xfrm>
          <a:off x="2278561" y="1944218"/>
          <a:ext cx="1458015" cy="3601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057"/>
              </a:lnTo>
              <a:lnTo>
                <a:pt x="1458015" y="180057"/>
              </a:lnTo>
              <a:lnTo>
                <a:pt x="1458015" y="3601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6C490B-EDB2-45CC-800B-843E2744A1B2}">
      <dsp:nvSpPr>
        <dsp:cNvPr id="0" name=""/>
        <dsp:cNvSpPr/>
      </dsp:nvSpPr>
      <dsp:spPr>
        <a:xfrm>
          <a:off x="2602972" y="2304334"/>
          <a:ext cx="2267207" cy="720001"/>
        </a:xfrm>
        <a:prstGeom prst="roundRect">
          <a:avLst>
            <a:gd name="adj" fmla="val 10000"/>
          </a:avLst>
        </a:prstGeom>
        <a:solidFill>
          <a:srgbClr val="CCCCFF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10800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Raumorientierung beim Navigieren: 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Feldexperiment auf See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Gewässer um Rügen,</a:t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12 revierfremde Fahrtensegler</a:t>
          </a:r>
          <a:endParaRPr lang="de-DE" sz="1100" b="0" kern="1200" dirty="0">
            <a:latin typeface="Calibri" panose="020F0502020204030204" pitchFamily="34" charset="0"/>
          </a:endParaRPr>
        </a:p>
      </dsp:txBody>
      <dsp:txXfrm>
        <a:off x="2624060" y="2325422"/>
        <a:ext cx="2225031" cy="677825"/>
      </dsp:txXfrm>
    </dsp:sp>
    <dsp:sp modelId="{6C588D7F-EEE8-475A-BDB5-568E1C0E0669}">
      <dsp:nvSpPr>
        <dsp:cNvPr id="0" name=""/>
        <dsp:cNvSpPr/>
      </dsp:nvSpPr>
      <dsp:spPr>
        <a:xfrm>
          <a:off x="3690856" y="3024335"/>
          <a:ext cx="91440" cy="3132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323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C26863-7953-43AF-8143-A160875DD36E}">
      <dsp:nvSpPr>
        <dsp:cNvPr id="0" name=""/>
        <dsp:cNvSpPr/>
      </dsp:nvSpPr>
      <dsp:spPr>
        <a:xfrm>
          <a:off x="2602347" y="3337569"/>
          <a:ext cx="2268457" cy="910904"/>
        </a:xfrm>
        <a:prstGeom prst="roundRect">
          <a:avLst>
            <a:gd name="adj" fmla="val 10000"/>
          </a:avLst>
        </a:prstGeom>
        <a:solidFill>
          <a:srgbClr val="CCCCFF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10800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Raumorientierung beim Navigieren: 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Laborexperimente an der TU Berlin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See-Simulator „</a:t>
          </a:r>
          <a:r>
            <a:rPr lang="de-DE" sz="1100" b="0" kern="1200" dirty="0" err="1" smtClean="0">
              <a:solidFill>
                <a:schemeClr val="tx1"/>
              </a:solidFill>
              <a:latin typeface="Calibri" panose="020F0502020204030204" pitchFamily="34" charset="0"/>
            </a:rPr>
            <a:t>Isefjord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“,</a:t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err="1" smtClean="0">
              <a:solidFill>
                <a:schemeClr val="tx1"/>
              </a:solidFill>
              <a:latin typeface="Calibri" panose="020F0502020204030204" pitchFamily="34" charset="0"/>
            </a:rPr>
            <a:t>Exp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. I: 20 revierfremde Fahrtensegler</a:t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err="1" smtClean="0">
              <a:solidFill>
                <a:schemeClr val="tx1"/>
              </a:solidFill>
              <a:latin typeface="Calibri" panose="020F0502020204030204" pitchFamily="34" charset="0"/>
            </a:rPr>
            <a:t>Exp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. II: 8 revierfremde Fahrtensegler</a:t>
          </a:r>
          <a:endParaRPr lang="de-DE" sz="1100" b="0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2629026" y="3364248"/>
        <a:ext cx="2215099" cy="857546"/>
      </dsp:txXfrm>
    </dsp:sp>
    <dsp:sp modelId="{2056844B-81FA-4518-8F14-B7DC7052F2E3}">
      <dsp:nvSpPr>
        <dsp:cNvPr id="0" name=""/>
        <dsp:cNvSpPr/>
      </dsp:nvSpPr>
      <dsp:spPr>
        <a:xfrm>
          <a:off x="4447047" y="943216"/>
          <a:ext cx="2023624" cy="2810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500"/>
              </a:lnTo>
              <a:lnTo>
                <a:pt x="2023624" y="140500"/>
              </a:lnTo>
              <a:lnTo>
                <a:pt x="2023624" y="2810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4B1412-A1EC-4334-845E-E422DE9BD4B2}">
      <dsp:nvSpPr>
        <dsp:cNvPr id="0" name=""/>
        <dsp:cNvSpPr/>
      </dsp:nvSpPr>
      <dsp:spPr>
        <a:xfrm>
          <a:off x="5052271" y="1224217"/>
          <a:ext cx="2836799" cy="720001"/>
        </a:xfrm>
        <a:prstGeom prst="roundRect">
          <a:avLst>
            <a:gd name="adj" fmla="val 10000"/>
          </a:avLst>
        </a:prstGeom>
        <a:solidFill>
          <a:srgbClr val="D8E4BC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10800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Usability von Seekartenplottern (MFDs):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Explorativer Expertentest</a:t>
          </a:r>
          <a:b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Deutsche und dänische Ostseeküste </a:t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9 Human-</a:t>
          </a:r>
          <a:r>
            <a:rPr lang="de-DE" sz="1100" b="0" kern="1200" dirty="0" err="1" smtClean="0">
              <a:solidFill>
                <a:schemeClr val="tx1"/>
              </a:solidFill>
              <a:latin typeface="Calibri" panose="020F0502020204030204" pitchFamily="34" charset="0"/>
            </a:rPr>
            <a:t>Factors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-Studenten mit 3 Geräten </a:t>
          </a:r>
          <a:endParaRPr lang="de-DE" sz="1100" b="0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5073359" y="1245305"/>
        <a:ext cx="2794623" cy="677825"/>
      </dsp:txXfrm>
    </dsp:sp>
    <dsp:sp modelId="{050114B6-C7F5-47F0-8EB7-25FBB5524E7C}">
      <dsp:nvSpPr>
        <dsp:cNvPr id="0" name=""/>
        <dsp:cNvSpPr/>
      </dsp:nvSpPr>
      <dsp:spPr>
        <a:xfrm>
          <a:off x="6417684" y="1944218"/>
          <a:ext cx="91440" cy="360115"/>
        </a:xfrm>
        <a:custGeom>
          <a:avLst/>
          <a:gdLst/>
          <a:ahLst/>
          <a:cxnLst/>
          <a:rect l="0" t="0" r="0" b="0"/>
          <a:pathLst>
            <a:path>
              <a:moveTo>
                <a:pt x="52986" y="0"/>
              </a:moveTo>
              <a:lnTo>
                <a:pt x="52986" y="180057"/>
              </a:lnTo>
              <a:lnTo>
                <a:pt x="45720" y="180057"/>
              </a:lnTo>
              <a:lnTo>
                <a:pt x="45720" y="360115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F1D915-1655-4A9F-BAD1-C5964EDE9A62}">
      <dsp:nvSpPr>
        <dsp:cNvPr id="0" name=""/>
        <dsp:cNvSpPr/>
      </dsp:nvSpPr>
      <dsp:spPr>
        <a:xfrm>
          <a:off x="5045314" y="2304334"/>
          <a:ext cx="2836180" cy="720001"/>
        </a:xfrm>
        <a:prstGeom prst="roundRect">
          <a:avLst>
            <a:gd name="adj" fmla="val 10000"/>
          </a:avLst>
        </a:prstGeom>
        <a:solidFill>
          <a:srgbClr val="D8E4BC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Usability von Seekartenplottern (MFDs):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Standardisierter Nutzertest 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Berliner Seen: 12 Fahrtensegler mit 7 Geräten</a:t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Ladengeschäft: 3 Experten mit 3 Geräten</a:t>
          </a:r>
          <a:endParaRPr lang="de-DE" sz="1100" b="0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5066402" y="2325422"/>
        <a:ext cx="2794004" cy="6778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1A001C-1E67-4A36-BB18-E16094763D63}">
      <dsp:nvSpPr>
        <dsp:cNvPr id="0" name=""/>
        <dsp:cNvSpPr/>
      </dsp:nvSpPr>
      <dsp:spPr>
        <a:xfrm>
          <a:off x="2302743" y="529216"/>
          <a:ext cx="4288607" cy="4140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rPr>
            <a:t>Nutzungsgewohnheiten und -erfahrungen: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rPr>
            <a:t>Befragung von 114 Sportschiffern in 16 Ostseehäfen</a:t>
          </a:r>
          <a:endParaRPr lang="de-DE" sz="1100" b="0" kern="1200" dirty="0">
            <a:solidFill>
              <a:schemeClr val="tx1"/>
            </a:solidFill>
            <a:latin typeface="Calibri" panose="020F0502020204030204" pitchFamily="34" charset="0"/>
            <a:ea typeface="+mn-ea"/>
            <a:cs typeface="+mn-cs"/>
          </a:endParaRPr>
        </a:p>
      </dsp:txBody>
      <dsp:txXfrm>
        <a:off x="2314869" y="541342"/>
        <a:ext cx="4264355" cy="389748"/>
      </dsp:txXfrm>
    </dsp:sp>
    <dsp:sp modelId="{E0EAFECE-0BA6-403A-BF59-B511490D66A1}">
      <dsp:nvSpPr>
        <dsp:cNvPr id="0" name=""/>
        <dsp:cNvSpPr/>
      </dsp:nvSpPr>
      <dsp:spPr>
        <a:xfrm>
          <a:off x="2278561" y="943216"/>
          <a:ext cx="2168486" cy="281000"/>
        </a:xfrm>
        <a:custGeom>
          <a:avLst/>
          <a:gdLst/>
          <a:ahLst/>
          <a:cxnLst/>
          <a:rect l="0" t="0" r="0" b="0"/>
          <a:pathLst>
            <a:path>
              <a:moveTo>
                <a:pt x="2168486" y="0"/>
              </a:moveTo>
              <a:lnTo>
                <a:pt x="2168486" y="140500"/>
              </a:lnTo>
              <a:lnTo>
                <a:pt x="0" y="140500"/>
              </a:lnTo>
              <a:lnTo>
                <a:pt x="0" y="2810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2DBF68-AB94-4142-B4D3-B61EFD955ECC}">
      <dsp:nvSpPr>
        <dsp:cNvPr id="0" name=""/>
        <dsp:cNvSpPr/>
      </dsp:nvSpPr>
      <dsp:spPr>
        <a:xfrm>
          <a:off x="869716" y="1224217"/>
          <a:ext cx="2817689" cy="720001"/>
        </a:xfrm>
        <a:prstGeom prst="roundRect">
          <a:avLst>
            <a:gd name="adj" fmla="val 10000"/>
          </a:avLst>
        </a:prstGeom>
        <a:solidFill>
          <a:srgbClr val="F2DADA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10800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Segeln und Navigieren mit klassischen versus digitalen Medien: Pilotexperimente auf See:  </a:t>
          </a:r>
          <a:b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Deutsche und dänische Ostseeküste</a:t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9 Human-</a:t>
          </a:r>
          <a:r>
            <a:rPr lang="de-DE" sz="1100" b="0" kern="1200" dirty="0" err="1" smtClean="0">
              <a:solidFill>
                <a:schemeClr val="tx1"/>
              </a:solidFill>
              <a:latin typeface="Calibri" panose="020F0502020204030204" pitchFamily="34" charset="0"/>
            </a:rPr>
            <a:t>Factors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-Studenten + Skipperin</a:t>
          </a:r>
          <a:endParaRPr lang="de-DE" sz="1100" b="0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890804" y="1245305"/>
        <a:ext cx="2775513" cy="677825"/>
      </dsp:txXfrm>
    </dsp:sp>
    <dsp:sp modelId="{AA810BFB-5A37-4D7A-9A10-49B38EDE0464}">
      <dsp:nvSpPr>
        <dsp:cNvPr id="0" name=""/>
        <dsp:cNvSpPr/>
      </dsp:nvSpPr>
      <dsp:spPr>
        <a:xfrm>
          <a:off x="1213553" y="1944218"/>
          <a:ext cx="1065007" cy="360115"/>
        </a:xfrm>
        <a:custGeom>
          <a:avLst/>
          <a:gdLst/>
          <a:ahLst/>
          <a:cxnLst/>
          <a:rect l="0" t="0" r="0" b="0"/>
          <a:pathLst>
            <a:path>
              <a:moveTo>
                <a:pt x="1065007" y="0"/>
              </a:moveTo>
              <a:lnTo>
                <a:pt x="1065007" y="180057"/>
              </a:lnTo>
              <a:lnTo>
                <a:pt x="0" y="180057"/>
              </a:lnTo>
              <a:lnTo>
                <a:pt x="0" y="360115"/>
              </a:lnTo>
            </a:path>
          </a:pathLst>
        </a:custGeom>
        <a:noFill/>
        <a:ln w="25400" cap="flat" cmpd="sng" algn="ctr">
          <a:solidFill>
            <a:srgbClr val="66666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221C91-1893-47D6-B5A0-FCCF028D1428}">
      <dsp:nvSpPr>
        <dsp:cNvPr id="0" name=""/>
        <dsp:cNvSpPr/>
      </dsp:nvSpPr>
      <dsp:spPr>
        <a:xfrm>
          <a:off x="3268" y="2304334"/>
          <a:ext cx="2420571" cy="720001"/>
        </a:xfrm>
        <a:prstGeom prst="roundRect">
          <a:avLst>
            <a:gd name="adj" fmla="val 10000"/>
          </a:avLst>
        </a:prstGeom>
        <a:solidFill>
          <a:srgbClr val="FFCC99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10800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Effizienz, Blickverteilung beim Segeln: 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Feldexperiment auf See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Gewässer um Rügen,</a:t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8 revierfremde Fahrtensegler</a:t>
          </a:r>
          <a:endParaRPr lang="de-DE" sz="1100" b="0" kern="1200" dirty="0">
            <a:solidFill>
              <a:schemeClr val="tx1"/>
            </a:solidFill>
          </a:endParaRPr>
        </a:p>
      </dsp:txBody>
      <dsp:txXfrm>
        <a:off x="24356" y="2325422"/>
        <a:ext cx="2378395" cy="677825"/>
      </dsp:txXfrm>
    </dsp:sp>
    <dsp:sp modelId="{00E6BC09-D7F6-4C2B-8638-508BCCBECA7B}">
      <dsp:nvSpPr>
        <dsp:cNvPr id="0" name=""/>
        <dsp:cNvSpPr/>
      </dsp:nvSpPr>
      <dsp:spPr>
        <a:xfrm>
          <a:off x="2278561" y="1944218"/>
          <a:ext cx="1458015" cy="3601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057"/>
              </a:lnTo>
              <a:lnTo>
                <a:pt x="1458015" y="180057"/>
              </a:lnTo>
              <a:lnTo>
                <a:pt x="1458015" y="3601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6C490B-EDB2-45CC-800B-843E2744A1B2}">
      <dsp:nvSpPr>
        <dsp:cNvPr id="0" name=""/>
        <dsp:cNvSpPr/>
      </dsp:nvSpPr>
      <dsp:spPr>
        <a:xfrm>
          <a:off x="2602972" y="2304334"/>
          <a:ext cx="2267207" cy="720001"/>
        </a:xfrm>
        <a:prstGeom prst="roundRect">
          <a:avLst>
            <a:gd name="adj" fmla="val 10000"/>
          </a:avLst>
        </a:prstGeom>
        <a:solidFill>
          <a:srgbClr val="CCCCFF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10800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Raumorientierung beim Navigieren: 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Feldexperiment auf See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Gewässer um Rügen,</a:t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12 revierfremde Fahrtensegler</a:t>
          </a:r>
          <a:endParaRPr lang="de-DE" sz="1100" b="0" kern="1200" dirty="0">
            <a:latin typeface="Calibri" panose="020F0502020204030204" pitchFamily="34" charset="0"/>
          </a:endParaRPr>
        </a:p>
      </dsp:txBody>
      <dsp:txXfrm>
        <a:off x="2624060" y="2325422"/>
        <a:ext cx="2225031" cy="677825"/>
      </dsp:txXfrm>
    </dsp:sp>
    <dsp:sp modelId="{6C588D7F-EEE8-475A-BDB5-568E1C0E0669}">
      <dsp:nvSpPr>
        <dsp:cNvPr id="0" name=""/>
        <dsp:cNvSpPr/>
      </dsp:nvSpPr>
      <dsp:spPr>
        <a:xfrm>
          <a:off x="3690856" y="3024335"/>
          <a:ext cx="91440" cy="3132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323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C26863-7953-43AF-8143-A160875DD36E}">
      <dsp:nvSpPr>
        <dsp:cNvPr id="0" name=""/>
        <dsp:cNvSpPr/>
      </dsp:nvSpPr>
      <dsp:spPr>
        <a:xfrm>
          <a:off x="2602347" y="3337569"/>
          <a:ext cx="2268457" cy="910904"/>
        </a:xfrm>
        <a:prstGeom prst="roundRect">
          <a:avLst>
            <a:gd name="adj" fmla="val 10000"/>
          </a:avLst>
        </a:prstGeom>
        <a:solidFill>
          <a:srgbClr val="CCCCFF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10800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Raumorientierung beim Navigieren: 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Laborexperimente an der TU Berlin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See-Simulator „</a:t>
          </a:r>
          <a:r>
            <a:rPr lang="de-DE" sz="1100" b="0" kern="1200" dirty="0" err="1" smtClean="0">
              <a:solidFill>
                <a:schemeClr val="tx1"/>
              </a:solidFill>
              <a:latin typeface="Calibri" panose="020F0502020204030204" pitchFamily="34" charset="0"/>
            </a:rPr>
            <a:t>Isefjord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“,</a:t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err="1" smtClean="0">
              <a:solidFill>
                <a:schemeClr val="tx1"/>
              </a:solidFill>
              <a:latin typeface="Calibri" panose="020F0502020204030204" pitchFamily="34" charset="0"/>
            </a:rPr>
            <a:t>Exp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. I: 20 revierfremde Fahrtensegler</a:t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err="1" smtClean="0">
              <a:solidFill>
                <a:schemeClr val="tx1"/>
              </a:solidFill>
              <a:latin typeface="Calibri" panose="020F0502020204030204" pitchFamily="34" charset="0"/>
            </a:rPr>
            <a:t>Exp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. II: 8 revierfremde Fahrtensegler</a:t>
          </a:r>
          <a:endParaRPr lang="de-DE" sz="1100" b="0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2629026" y="3364248"/>
        <a:ext cx="2215099" cy="857546"/>
      </dsp:txXfrm>
    </dsp:sp>
    <dsp:sp modelId="{2056844B-81FA-4518-8F14-B7DC7052F2E3}">
      <dsp:nvSpPr>
        <dsp:cNvPr id="0" name=""/>
        <dsp:cNvSpPr/>
      </dsp:nvSpPr>
      <dsp:spPr>
        <a:xfrm>
          <a:off x="4447047" y="943216"/>
          <a:ext cx="2023624" cy="2810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500"/>
              </a:lnTo>
              <a:lnTo>
                <a:pt x="2023624" y="140500"/>
              </a:lnTo>
              <a:lnTo>
                <a:pt x="2023624" y="2810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4B1412-A1EC-4334-845E-E422DE9BD4B2}">
      <dsp:nvSpPr>
        <dsp:cNvPr id="0" name=""/>
        <dsp:cNvSpPr/>
      </dsp:nvSpPr>
      <dsp:spPr>
        <a:xfrm>
          <a:off x="5052271" y="1224217"/>
          <a:ext cx="2836799" cy="720001"/>
        </a:xfrm>
        <a:prstGeom prst="roundRect">
          <a:avLst>
            <a:gd name="adj" fmla="val 10000"/>
          </a:avLst>
        </a:prstGeom>
        <a:solidFill>
          <a:srgbClr val="D8E4BC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10800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Usability von Seekartenplottern (MFDs):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Explorativer Expertentest</a:t>
          </a:r>
          <a:b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Deutsche und dänische Ostseeküste </a:t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9 Human-</a:t>
          </a:r>
          <a:r>
            <a:rPr lang="de-DE" sz="1100" b="0" kern="1200" dirty="0" err="1" smtClean="0">
              <a:solidFill>
                <a:schemeClr val="tx1"/>
              </a:solidFill>
              <a:latin typeface="Calibri" panose="020F0502020204030204" pitchFamily="34" charset="0"/>
            </a:rPr>
            <a:t>Factors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-Studenten mit 3 Geräten </a:t>
          </a:r>
          <a:endParaRPr lang="de-DE" sz="1100" b="0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5073359" y="1245305"/>
        <a:ext cx="2794623" cy="677825"/>
      </dsp:txXfrm>
    </dsp:sp>
    <dsp:sp modelId="{050114B6-C7F5-47F0-8EB7-25FBB5524E7C}">
      <dsp:nvSpPr>
        <dsp:cNvPr id="0" name=""/>
        <dsp:cNvSpPr/>
      </dsp:nvSpPr>
      <dsp:spPr>
        <a:xfrm>
          <a:off x="6417684" y="1944218"/>
          <a:ext cx="91440" cy="360115"/>
        </a:xfrm>
        <a:custGeom>
          <a:avLst/>
          <a:gdLst/>
          <a:ahLst/>
          <a:cxnLst/>
          <a:rect l="0" t="0" r="0" b="0"/>
          <a:pathLst>
            <a:path>
              <a:moveTo>
                <a:pt x="52986" y="0"/>
              </a:moveTo>
              <a:lnTo>
                <a:pt x="52986" y="180057"/>
              </a:lnTo>
              <a:lnTo>
                <a:pt x="45720" y="180057"/>
              </a:lnTo>
              <a:lnTo>
                <a:pt x="45720" y="360115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F1D915-1655-4A9F-BAD1-C5964EDE9A62}">
      <dsp:nvSpPr>
        <dsp:cNvPr id="0" name=""/>
        <dsp:cNvSpPr/>
      </dsp:nvSpPr>
      <dsp:spPr>
        <a:xfrm>
          <a:off x="5045314" y="2304334"/>
          <a:ext cx="2836180" cy="720001"/>
        </a:xfrm>
        <a:prstGeom prst="roundRect">
          <a:avLst>
            <a:gd name="adj" fmla="val 10000"/>
          </a:avLst>
        </a:prstGeom>
        <a:solidFill>
          <a:srgbClr val="D8E4BC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Usability von Seekartenplottern (MFDs):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Standardisierter Nutzertest </a:t>
          </a: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/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Berliner Seen: 12 Fahrtensegler mit 7 Geräten</a:t>
          </a:r>
          <a:b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de-DE" sz="1100" b="0" kern="1200" dirty="0" smtClean="0">
              <a:solidFill>
                <a:schemeClr val="tx1"/>
              </a:solidFill>
              <a:latin typeface="Calibri" panose="020F0502020204030204" pitchFamily="34" charset="0"/>
            </a:rPr>
            <a:t>Ladengeschäft: 3 Experten mit 3 Geräten</a:t>
          </a:r>
          <a:endParaRPr lang="de-DE" sz="1100" b="0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5066402" y="2325422"/>
        <a:ext cx="2794004" cy="6778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F10489-F216-4691-868A-4AAEC33E1BE3}">
      <dsp:nvSpPr>
        <dsp:cNvPr id="0" name=""/>
        <dsp:cNvSpPr/>
      </dsp:nvSpPr>
      <dsp:spPr>
        <a:xfrm>
          <a:off x="1438163" y="317794"/>
          <a:ext cx="2019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1943" y="45720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w Cen MT"/>
            <a:ea typeface="+mn-ea"/>
            <a:cs typeface="+mn-cs"/>
          </a:endParaRPr>
        </a:p>
      </dsp:txBody>
      <dsp:txXfrm>
        <a:off x="1533321" y="362122"/>
        <a:ext cx="0" cy="0"/>
      </dsp:txXfrm>
    </dsp:sp>
    <dsp:sp modelId="{A54EC1C0-2A8D-40F4-AE40-B1EDB0EEF72D}">
      <dsp:nvSpPr>
        <dsp:cNvPr id="0" name=""/>
        <dsp:cNvSpPr/>
      </dsp:nvSpPr>
      <dsp:spPr>
        <a:xfrm>
          <a:off x="229557" y="393"/>
          <a:ext cx="1210406" cy="726243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rgbClr val="345D7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Routenplanung</a:t>
          </a:r>
        </a:p>
      </dsp:txBody>
      <dsp:txXfrm>
        <a:off x="229557" y="393"/>
        <a:ext cx="1210406" cy="726243"/>
      </dsp:txXfrm>
    </dsp:sp>
    <dsp:sp modelId="{BBAA62F2-FB62-405D-B089-AF6D920B0A1C}">
      <dsp:nvSpPr>
        <dsp:cNvPr id="0" name=""/>
        <dsp:cNvSpPr/>
      </dsp:nvSpPr>
      <dsp:spPr>
        <a:xfrm>
          <a:off x="2881113" y="317794"/>
          <a:ext cx="1817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81789" y="45720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 w="med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w Cen MT"/>
            <a:ea typeface="+mn-ea"/>
            <a:cs typeface="+mn-cs"/>
          </a:endParaRPr>
        </a:p>
      </dsp:txBody>
      <dsp:txXfrm>
        <a:off x="2966698" y="362122"/>
        <a:ext cx="0" cy="0"/>
      </dsp:txXfrm>
    </dsp:sp>
    <dsp:sp modelId="{235D0877-9000-4CCB-955C-87E191B149FF}">
      <dsp:nvSpPr>
        <dsp:cNvPr id="0" name=""/>
        <dsp:cNvSpPr/>
      </dsp:nvSpPr>
      <dsp:spPr>
        <a:xfrm>
          <a:off x="1672507" y="393"/>
          <a:ext cx="1210406" cy="726243"/>
        </a:xfrm>
        <a:prstGeom prst="rect">
          <a:avLst/>
        </a:prstGeom>
        <a:solidFill>
          <a:srgbClr val="94B6D2">
            <a:lumMod val="20000"/>
            <a:lumOff val="80000"/>
          </a:srgbClr>
        </a:solidFill>
        <a:ln w="12700" cap="flat" cmpd="sng" algn="ctr">
          <a:solidFill>
            <a:srgbClr val="345D7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Initiale Wegfindung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Weg1.1</a:t>
          </a:r>
          <a:endParaRPr lang="de-DE" sz="1200" kern="1200" dirty="0">
            <a:solidFill>
              <a:srgbClr val="345D7E"/>
            </a:solidFill>
            <a:latin typeface="Tw Cen MT"/>
            <a:ea typeface="+mn-ea"/>
            <a:cs typeface="+mn-cs"/>
          </a:endParaRPr>
        </a:p>
      </dsp:txBody>
      <dsp:txXfrm>
        <a:off x="1672507" y="393"/>
        <a:ext cx="1210406" cy="726243"/>
      </dsp:txXfrm>
    </dsp:sp>
    <dsp:sp modelId="{3B594E76-90AA-4F6A-8E6C-C396A0A0B46C}">
      <dsp:nvSpPr>
        <dsp:cNvPr id="0" name=""/>
        <dsp:cNvSpPr/>
      </dsp:nvSpPr>
      <dsp:spPr>
        <a:xfrm>
          <a:off x="4303909" y="317577"/>
          <a:ext cx="5892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937"/>
              </a:moveTo>
              <a:lnTo>
                <a:pt x="311702" y="45937"/>
              </a:lnTo>
              <a:lnTo>
                <a:pt x="311702" y="45720"/>
              </a:lnTo>
              <a:lnTo>
                <a:pt x="589204" y="45720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w Cen MT"/>
            <a:ea typeface="+mn-ea"/>
            <a:cs typeface="+mn-cs"/>
          </a:endParaRPr>
        </a:p>
      </dsp:txBody>
      <dsp:txXfrm>
        <a:off x="4583016" y="361905"/>
        <a:ext cx="0" cy="0"/>
      </dsp:txXfrm>
    </dsp:sp>
    <dsp:sp modelId="{83544BF1-5F44-4AE1-9201-6D2B3079D24C}">
      <dsp:nvSpPr>
        <dsp:cNvPr id="0" name=""/>
        <dsp:cNvSpPr/>
      </dsp:nvSpPr>
      <dsp:spPr>
        <a:xfrm>
          <a:off x="3095303" y="393"/>
          <a:ext cx="1210406" cy="726243"/>
        </a:xfrm>
        <a:prstGeom prst="rect">
          <a:avLst/>
        </a:prstGeom>
        <a:solidFill>
          <a:srgbClr val="D8B25C">
            <a:lumMod val="20000"/>
            <a:lumOff val="80000"/>
          </a:srgbClr>
        </a:solidFill>
        <a:ln w="12700" cap="flat" cmpd="sng" algn="ctr">
          <a:solidFill>
            <a:srgbClr val="345D7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Situations-</a:t>
          </a:r>
          <a:b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</a:br>
          <a:r>
            <a:rPr lang="de-DE" sz="1200" kern="1200" dirty="0" err="1" smtClean="0">
              <a:solidFill>
                <a:srgbClr val="345D7E"/>
              </a:solidFill>
              <a:latin typeface="Tw Cen MT"/>
              <a:ea typeface="+mn-ea"/>
              <a:cs typeface="+mn-cs"/>
            </a:rPr>
            <a:t>bewusstsein</a:t>
          </a:r>
          <a:endParaRPr lang="de-DE" sz="1200" kern="1200" dirty="0" smtClean="0">
            <a:solidFill>
              <a:srgbClr val="345D7E"/>
            </a:solidFill>
            <a:latin typeface="Tw Cen MT"/>
            <a:ea typeface="+mn-ea"/>
            <a:cs typeface="+mn-cs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Route.1</a:t>
          </a:r>
          <a:endParaRPr lang="de-DE" sz="1200" kern="1200" dirty="0">
            <a:solidFill>
              <a:srgbClr val="345D7E"/>
            </a:solidFill>
            <a:latin typeface="Tw Cen MT"/>
            <a:ea typeface="+mn-ea"/>
            <a:cs typeface="+mn-cs"/>
          </a:endParaRPr>
        </a:p>
      </dsp:txBody>
      <dsp:txXfrm>
        <a:off x="3095303" y="393"/>
        <a:ext cx="1210406" cy="726243"/>
      </dsp:txXfrm>
    </dsp:sp>
    <dsp:sp modelId="{E25E8C2D-EF2D-4951-BBEF-1D8FE841E39A}">
      <dsp:nvSpPr>
        <dsp:cNvPr id="0" name=""/>
        <dsp:cNvSpPr/>
      </dsp:nvSpPr>
      <dsp:spPr>
        <a:xfrm>
          <a:off x="834760" y="724618"/>
          <a:ext cx="4695956" cy="248011"/>
        </a:xfrm>
        <a:custGeom>
          <a:avLst/>
          <a:gdLst/>
          <a:ahLst/>
          <a:cxnLst/>
          <a:rect l="0" t="0" r="0" b="0"/>
          <a:pathLst>
            <a:path>
              <a:moveTo>
                <a:pt x="4695956" y="0"/>
              </a:moveTo>
              <a:lnTo>
                <a:pt x="4695956" y="141105"/>
              </a:lnTo>
              <a:lnTo>
                <a:pt x="0" y="141105"/>
              </a:lnTo>
              <a:lnTo>
                <a:pt x="0" y="248011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w Cen MT"/>
            <a:ea typeface="+mn-ea"/>
            <a:cs typeface="+mn-cs"/>
          </a:endParaRPr>
        </a:p>
      </dsp:txBody>
      <dsp:txXfrm>
        <a:off x="3065133" y="847232"/>
        <a:ext cx="0" cy="0"/>
      </dsp:txXfrm>
    </dsp:sp>
    <dsp:sp modelId="{DA8E5C53-8B63-4063-A34C-22001E1704FC}">
      <dsp:nvSpPr>
        <dsp:cNvPr id="0" name=""/>
        <dsp:cNvSpPr/>
      </dsp:nvSpPr>
      <dsp:spPr>
        <a:xfrm>
          <a:off x="4925513" y="175"/>
          <a:ext cx="1210406" cy="726243"/>
        </a:xfrm>
        <a:prstGeom prst="rect">
          <a:avLst/>
        </a:prstGeom>
        <a:solidFill>
          <a:srgbClr val="94B6D2">
            <a:lumMod val="60000"/>
            <a:lumOff val="40000"/>
          </a:srgbClr>
        </a:solidFill>
        <a:ln w="12700" cap="flat" cmpd="sng" algn="ctr">
          <a:solidFill>
            <a:srgbClr val="345D7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Spätere Wegfindung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Weg1.2</a:t>
          </a:r>
          <a:endParaRPr lang="de-DE" sz="1200" kern="1200" dirty="0">
            <a:solidFill>
              <a:srgbClr val="345D7E"/>
            </a:solidFill>
            <a:latin typeface="Tw Cen MT"/>
            <a:ea typeface="+mn-ea"/>
            <a:cs typeface="+mn-cs"/>
          </a:endParaRPr>
        </a:p>
      </dsp:txBody>
      <dsp:txXfrm>
        <a:off x="4925513" y="175"/>
        <a:ext cx="1210406" cy="726243"/>
      </dsp:txXfrm>
    </dsp:sp>
    <dsp:sp modelId="{9708786C-39D2-4924-B700-5732CA04DCBB}">
      <dsp:nvSpPr>
        <dsp:cNvPr id="0" name=""/>
        <dsp:cNvSpPr/>
      </dsp:nvSpPr>
      <dsp:spPr>
        <a:xfrm>
          <a:off x="1438163" y="1322431"/>
          <a:ext cx="2019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1943" y="45720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00" kern="1200">
            <a:solidFill>
              <a:srgbClr val="345D7E"/>
            </a:solidFill>
            <a:latin typeface="Tw Cen MT"/>
            <a:ea typeface="+mn-ea"/>
            <a:cs typeface="+mn-cs"/>
          </a:endParaRPr>
        </a:p>
      </dsp:txBody>
      <dsp:txXfrm>
        <a:off x="1533321" y="1366760"/>
        <a:ext cx="0" cy="0"/>
      </dsp:txXfrm>
    </dsp:sp>
    <dsp:sp modelId="{0F0A5EBB-1DD4-4887-85F0-8FE367D4E075}">
      <dsp:nvSpPr>
        <dsp:cNvPr id="0" name=""/>
        <dsp:cNvSpPr/>
      </dsp:nvSpPr>
      <dsp:spPr>
        <a:xfrm>
          <a:off x="229557" y="1005030"/>
          <a:ext cx="1210406" cy="726243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rgbClr val="345D7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Routenplanung</a:t>
          </a:r>
          <a:endParaRPr lang="de-DE" sz="1200" kern="1200" dirty="0">
            <a:solidFill>
              <a:srgbClr val="345D7E"/>
            </a:solidFill>
            <a:latin typeface="Tw Cen MT"/>
            <a:ea typeface="+mn-ea"/>
            <a:cs typeface="+mn-cs"/>
          </a:endParaRPr>
        </a:p>
      </dsp:txBody>
      <dsp:txXfrm>
        <a:off x="229557" y="1005030"/>
        <a:ext cx="1210406" cy="726243"/>
      </dsp:txXfrm>
    </dsp:sp>
    <dsp:sp modelId="{4F46709D-E079-4771-975C-C234ADA70C6E}">
      <dsp:nvSpPr>
        <dsp:cNvPr id="0" name=""/>
        <dsp:cNvSpPr/>
      </dsp:nvSpPr>
      <dsp:spPr>
        <a:xfrm>
          <a:off x="2881113" y="1322431"/>
          <a:ext cx="1817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81789" y="45720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00" kern="1200">
            <a:solidFill>
              <a:srgbClr val="345D7E"/>
            </a:solidFill>
            <a:latin typeface="Tw Cen MT"/>
            <a:ea typeface="+mn-ea"/>
            <a:cs typeface="+mn-cs"/>
          </a:endParaRPr>
        </a:p>
      </dsp:txBody>
      <dsp:txXfrm>
        <a:off x="2966698" y="1366760"/>
        <a:ext cx="0" cy="0"/>
      </dsp:txXfrm>
    </dsp:sp>
    <dsp:sp modelId="{1AD40B27-BC81-409E-9731-DD65DD163A63}">
      <dsp:nvSpPr>
        <dsp:cNvPr id="0" name=""/>
        <dsp:cNvSpPr/>
      </dsp:nvSpPr>
      <dsp:spPr>
        <a:xfrm>
          <a:off x="1672507" y="1005030"/>
          <a:ext cx="1210406" cy="726243"/>
        </a:xfrm>
        <a:prstGeom prst="rect">
          <a:avLst/>
        </a:prstGeom>
        <a:solidFill>
          <a:srgbClr val="94B6D2">
            <a:lumMod val="20000"/>
            <a:lumOff val="80000"/>
          </a:srgbClr>
        </a:solidFill>
        <a:ln w="12700" cap="flat" cmpd="sng" algn="ctr">
          <a:solidFill>
            <a:srgbClr val="345D7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Initiale Wegfindung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Weg2.1</a:t>
          </a:r>
          <a:endParaRPr lang="de-DE" sz="1200" kern="1200" dirty="0">
            <a:solidFill>
              <a:srgbClr val="345D7E"/>
            </a:solidFill>
            <a:latin typeface="Tw Cen MT"/>
            <a:ea typeface="+mn-ea"/>
            <a:cs typeface="+mn-cs"/>
          </a:endParaRPr>
        </a:p>
      </dsp:txBody>
      <dsp:txXfrm>
        <a:off x="1672507" y="1005030"/>
        <a:ext cx="1210406" cy="726243"/>
      </dsp:txXfrm>
    </dsp:sp>
    <dsp:sp modelId="{82EBF012-3391-41E7-99B5-A5D46957279B}">
      <dsp:nvSpPr>
        <dsp:cNvPr id="0" name=""/>
        <dsp:cNvSpPr/>
      </dsp:nvSpPr>
      <dsp:spPr>
        <a:xfrm>
          <a:off x="4303909" y="1321095"/>
          <a:ext cx="5892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7056"/>
              </a:moveTo>
              <a:lnTo>
                <a:pt x="311702" y="47056"/>
              </a:lnTo>
              <a:lnTo>
                <a:pt x="311702" y="45720"/>
              </a:lnTo>
              <a:lnTo>
                <a:pt x="589204" y="45720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00" kern="1200">
            <a:solidFill>
              <a:srgbClr val="345D7E"/>
            </a:solidFill>
            <a:latin typeface="Tw Cen MT"/>
            <a:ea typeface="+mn-ea"/>
            <a:cs typeface="+mn-cs"/>
          </a:endParaRPr>
        </a:p>
      </dsp:txBody>
      <dsp:txXfrm>
        <a:off x="4583016" y="1365423"/>
        <a:ext cx="0" cy="0"/>
      </dsp:txXfrm>
    </dsp:sp>
    <dsp:sp modelId="{CC48AD20-6157-437F-A7FC-C247F228D0F2}">
      <dsp:nvSpPr>
        <dsp:cNvPr id="0" name=""/>
        <dsp:cNvSpPr/>
      </dsp:nvSpPr>
      <dsp:spPr>
        <a:xfrm>
          <a:off x="3095303" y="1005030"/>
          <a:ext cx="1210406" cy="726243"/>
        </a:xfrm>
        <a:prstGeom prst="rect">
          <a:avLst/>
        </a:prstGeom>
        <a:solidFill>
          <a:srgbClr val="D8B25C">
            <a:lumMod val="20000"/>
            <a:lumOff val="80000"/>
          </a:srgbClr>
        </a:solidFill>
        <a:ln w="12700" cap="flat" cmpd="sng" algn="ctr">
          <a:solidFill>
            <a:srgbClr val="345D7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Situations-</a:t>
          </a:r>
          <a:b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</a:br>
          <a:r>
            <a:rPr lang="de-DE" sz="1200" kern="1200" dirty="0" err="1" smtClean="0">
              <a:solidFill>
                <a:srgbClr val="345D7E"/>
              </a:solidFill>
              <a:latin typeface="Tw Cen MT"/>
              <a:ea typeface="+mn-ea"/>
              <a:cs typeface="+mn-cs"/>
            </a:rPr>
            <a:t>bewusstsein</a:t>
          </a:r>
          <a:endParaRPr lang="de-DE" sz="1200" kern="1200" dirty="0" smtClean="0">
            <a:solidFill>
              <a:srgbClr val="345D7E"/>
            </a:solidFill>
            <a:latin typeface="Tw Cen MT"/>
            <a:ea typeface="+mn-ea"/>
            <a:cs typeface="+mn-cs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Route.2</a:t>
          </a:r>
          <a:endParaRPr lang="de-DE" sz="1200" kern="1200" dirty="0">
            <a:solidFill>
              <a:srgbClr val="345D7E"/>
            </a:solidFill>
            <a:latin typeface="Tw Cen MT"/>
            <a:ea typeface="+mn-ea"/>
            <a:cs typeface="+mn-cs"/>
          </a:endParaRPr>
        </a:p>
      </dsp:txBody>
      <dsp:txXfrm>
        <a:off x="3095303" y="1005030"/>
        <a:ext cx="1210406" cy="726243"/>
      </dsp:txXfrm>
    </dsp:sp>
    <dsp:sp modelId="{97AAF293-84B9-4201-972C-DAFA44688DAA}">
      <dsp:nvSpPr>
        <dsp:cNvPr id="0" name=""/>
        <dsp:cNvSpPr/>
      </dsp:nvSpPr>
      <dsp:spPr>
        <a:xfrm>
          <a:off x="834760" y="1728137"/>
          <a:ext cx="4695956" cy="249129"/>
        </a:xfrm>
        <a:custGeom>
          <a:avLst/>
          <a:gdLst/>
          <a:ahLst/>
          <a:cxnLst/>
          <a:rect l="0" t="0" r="0" b="0"/>
          <a:pathLst>
            <a:path>
              <a:moveTo>
                <a:pt x="4695956" y="0"/>
              </a:moveTo>
              <a:lnTo>
                <a:pt x="4695956" y="141664"/>
              </a:lnTo>
              <a:lnTo>
                <a:pt x="0" y="141664"/>
              </a:lnTo>
              <a:lnTo>
                <a:pt x="0" y="249129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 w="med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w Cen MT"/>
            <a:ea typeface="+mn-ea"/>
            <a:cs typeface="+mn-cs"/>
          </a:endParaRPr>
        </a:p>
      </dsp:txBody>
      <dsp:txXfrm>
        <a:off x="3065131" y="1851310"/>
        <a:ext cx="0" cy="0"/>
      </dsp:txXfrm>
    </dsp:sp>
    <dsp:sp modelId="{201AAFA0-F4B1-4507-83A6-CB2ED348AAAA}">
      <dsp:nvSpPr>
        <dsp:cNvPr id="0" name=""/>
        <dsp:cNvSpPr/>
      </dsp:nvSpPr>
      <dsp:spPr>
        <a:xfrm>
          <a:off x="4925513" y="1003693"/>
          <a:ext cx="1210406" cy="726243"/>
        </a:xfrm>
        <a:prstGeom prst="rect">
          <a:avLst/>
        </a:prstGeom>
        <a:solidFill>
          <a:srgbClr val="94B6D2">
            <a:lumMod val="60000"/>
            <a:lumOff val="40000"/>
          </a:srgbClr>
        </a:solidFill>
        <a:ln w="12700" cap="flat" cmpd="sng" algn="ctr">
          <a:solidFill>
            <a:srgbClr val="345D7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Spätere Wegfindung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Weg2.2</a:t>
          </a:r>
          <a:endParaRPr lang="de-DE" sz="1200" kern="1200" dirty="0">
            <a:solidFill>
              <a:srgbClr val="345D7E"/>
            </a:solidFill>
            <a:latin typeface="Tw Cen MT"/>
            <a:ea typeface="+mn-ea"/>
            <a:cs typeface="+mn-cs"/>
          </a:endParaRPr>
        </a:p>
      </dsp:txBody>
      <dsp:txXfrm>
        <a:off x="4925513" y="1003693"/>
        <a:ext cx="1210406" cy="726243"/>
      </dsp:txXfrm>
    </dsp:sp>
    <dsp:sp modelId="{85FC4B4F-DB46-4D61-941D-18D9CA0E7D09}">
      <dsp:nvSpPr>
        <dsp:cNvPr id="0" name=""/>
        <dsp:cNvSpPr/>
      </dsp:nvSpPr>
      <dsp:spPr>
        <a:xfrm>
          <a:off x="1438163" y="2327069"/>
          <a:ext cx="2019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1943" y="45720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00" kern="1200">
            <a:solidFill>
              <a:srgbClr val="345D7E"/>
            </a:solidFill>
            <a:latin typeface="Tw Cen MT"/>
            <a:ea typeface="+mn-ea"/>
            <a:cs typeface="+mn-cs"/>
          </a:endParaRPr>
        </a:p>
      </dsp:txBody>
      <dsp:txXfrm>
        <a:off x="1533321" y="2371397"/>
        <a:ext cx="0" cy="0"/>
      </dsp:txXfrm>
    </dsp:sp>
    <dsp:sp modelId="{78856C18-02E1-4F89-AB8F-0569A297F0A7}">
      <dsp:nvSpPr>
        <dsp:cNvPr id="0" name=""/>
        <dsp:cNvSpPr/>
      </dsp:nvSpPr>
      <dsp:spPr>
        <a:xfrm>
          <a:off x="229557" y="2009667"/>
          <a:ext cx="1210406" cy="726243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rgbClr val="345D7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Routenplanung</a:t>
          </a:r>
          <a:endParaRPr lang="de-DE" sz="1200" kern="1200" dirty="0">
            <a:solidFill>
              <a:srgbClr val="345D7E"/>
            </a:solidFill>
            <a:latin typeface="Tw Cen MT"/>
            <a:ea typeface="+mn-ea"/>
            <a:cs typeface="+mn-cs"/>
          </a:endParaRPr>
        </a:p>
      </dsp:txBody>
      <dsp:txXfrm>
        <a:off x="229557" y="2009667"/>
        <a:ext cx="1210406" cy="726243"/>
      </dsp:txXfrm>
    </dsp:sp>
    <dsp:sp modelId="{8B9B4716-CC89-4804-8D5F-B8D49F629F18}">
      <dsp:nvSpPr>
        <dsp:cNvPr id="0" name=""/>
        <dsp:cNvSpPr/>
      </dsp:nvSpPr>
      <dsp:spPr>
        <a:xfrm>
          <a:off x="2881113" y="2327069"/>
          <a:ext cx="1817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81789" y="45720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 w="med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00" kern="1200">
            <a:solidFill>
              <a:srgbClr val="345D7E"/>
            </a:solidFill>
            <a:latin typeface="Tw Cen MT"/>
            <a:ea typeface="+mn-ea"/>
            <a:cs typeface="+mn-cs"/>
          </a:endParaRPr>
        </a:p>
      </dsp:txBody>
      <dsp:txXfrm>
        <a:off x="2966698" y="2371397"/>
        <a:ext cx="0" cy="0"/>
      </dsp:txXfrm>
    </dsp:sp>
    <dsp:sp modelId="{CAF9CFC9-78E1-4C36-BE37-FFFF259C04F5}">
      <dsp:nvSpPr>
        <dsp:cNvPr id="0" name=""/>
        <dsp:cNvSpPr/>
      </dsp:nvSpPr>
      <dsp:spPr>
        <a:xfrm>
          <a:off x="1672507" y="2009667"/>
          <a:ext cx="1210406" cy="726243"/>
        </a:xfrm>
        <a:prstGeom prst="rect">
          <a:avLst/>
        </a:prstGeom>
        <a:solidFill>
          <a:srgbClr val="94B6D2">
            <a:lumMod val="20000"/>
            <a:lumOff val="80000"/>
          </a:srgbClr>
        </a:solidFill>
        <a:ln w="12700" cap="flat" cmpd="sng" algn="ctr">
          <a:solidFill>
            <a:srgbClr val="345D7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Initiale Wegfindung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Weg3.1</a:t>
          </a:r>
          <a:endParaRPr lang="de-DE" sz="1200" kern="1200" dirty="0">
            <a:solidFill>
              <a:srgbClr val="345D7E"/>
            </a:solidFill>
            <a:latin typeface="Tw Cen MT"/>
            <a:ea typeface="+mn-ea"/>
            <a:cs typeface="+mn-cs"/>
          </a:endParaRPr>
        </a:p>
      </dsp:txBody>
      <dsp:txXfrm>
        <a:off x="1672507" y="2009667"/>
        <a:ext cx="1210406" cy="726243"/>
      </dsp:txXfrm>
    </dsp:sp>
    <dsp:sp modelId="{367CA9BA-4209-4FDD-B127-82DB0602B2B6}">
      <dsp:nvSpPr>
        <dsp:cNvPr id="0" name=""/>
        <dsp:cNvSpPr/>
      </dsp:nvSpPr>
      <dsp:spPr>
        <a:xfrm>
          <a:off x="4303909" y="2327069"/>
          <a:ext cx="5892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1702" y="45720"/>
              </a:lnTo>
              <a:lnTo>
                <a:pt x="311702" y="46113"/>
              </a:lnTo>
              <a:lnTo>
                <a:pt x="589204" y="46113"/>
              </a:lnTo>
            </a:path>
          </a:pathLst>
        </a:custGeom>
        <a:noFill/>
        <a:ln w="25400" cap="flat" cmpd="sng" algn="ctr">
          <a:solidFill>
            <a:srgbClr val="345D7E"/>
          </a:solidFill>
          <a:prstDash val="solid"/>
          <a:tailEnd type="arrow" w="med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00" kern="1200">
            <a:solidFill>
              <a:srgbClr val="345D7E"/>
            </a:solidFill>
            <a:latin typeface="Tw Cen MT"/>
            <a:ea typeface="+mn-ea"/>
            <a:cs typeface="+mn-cs"/>
          </a:endParaRPr>
        </a:p>
      </dsp:txBody>
      <dsp:txXfrm>
        <a:off x="4583016" y="2371397"/>
        <a:ext cx="0" cy="0"/>
      </dsp:txXfrm>
    </dsp:sp>
    <dsp:sp modelId="{878424C5-7F79-453D-BC47-4FF1093B3B4A}">
      <dsp:nvSpPr>
        <dsp:cNvPr id="0" name=""/>
        <dsp:cNvSpPr/>
      </dsp:nvSpPr>
      <dsp:spPr>
        <a:xfrm>
          <a:off x="3095303" y="2009667"/>
          <a:ext cx="1210406" cy="726243"/>
        </a:xfrm>
        <a:prstGeom prst="rect">
          <a:avLst/>
        </a:prstGeom>
        <a:solidFill>
          <a:srgbClr val="D8B25C">
            <a:lumMod val="20000"/>
            <a:lumOff val="80000"/>
          </a:srgbClr>
        </a:solidFill>
        <a:ln w="12700" cap="flat" cmpd="sng" algn="ctr">
          <a:solidFill>
            <a:srgbClr val="345D7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Situations-</a:t>
          </a:r>
          <a:b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</a:br>
          <a:r>
            <a:rPr lang="de-DE" sz="1200" kern="1200" dirty="0" err="1" smtClean="0">
              <a:solidFill>
                <a:srgbClr val="345D7E"/>
              </a:solidFill>
              <a:latin typeface="Tw Cen MT"/>
              <a:ea typeface="+mn-ea"/>
              <a:cs typeface="+mn-cs"/>
            </a:rPr>
            <a:t>bewusstsein</a:t>
          </a:r>
          <a:endParaRPr lang="de-DE" sz="1200" kern="1200" dirty="0" smtClean="0">
            <a:solidFill>
              <a:srgbClr val="345D7E"/>
            </a:solidFill>
            <a:latin typeface="Tw Cen MT"/>
            <a:ea typeface="+mn-ea"/>
            <a:cs typeface="+mn-cs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Route.3</a:t>
          </a:r>
          <a:endParaRPr lang="de-DE" sz="1200" kern="1200" dirty="0">
            <a:solidFill>
              <a:srgbClr val="345D7E"/>
            </a:solidFill>
            <a:latin typeface="Tw Cen MT"/>
            <a:ea typeface="+mn-ea"/>
            <a:cs typeface="+mn-cs"/>
          </a:endParaRPr>
        </a:p>
      </dsp:txBody>
      <dsp:txXfrm>
        <a:off x="3095303" y="2009667"/>
        <a:ext cx="1210406" cy="726243"/>
      </dsp:txXfrm>
    </dsp:sp>
    <dsp:sp modelId="{A98BFA45-FA69-4FF1-813C-85F43908DF10}">
      <dsp:nvSpPr>
        <dsp:cNvPr id="0" name=""/>
        <dsp:cNvSpPr/>
      </dsp:nvSpPr>
      <dsp:spPr>
        <a:xfrm>
          <a:off x="4925513" y="2010060"/>
          <a:ext cx="1210406" cy="726243"/>
        </a:xfrm>
        <a:prstGeom prst="rect">
          <a:avLst/>
        </a:prstGeom>
        <a:solidFill>
          <a:srgbClr val="94B6D2">
            <a:lumMod val="60000"/>
            <a:lumOff val="40000"/>
          </a:srgbClr>
        </a:solidFill>
        <a:ln w="12700" cap="flat" cmpd="sng" algn="ctr">
          <a:solidFill>
            <a:srgbClr val="345D7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Spätere Wegfindung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rgbClr val="345D7E"/>
              </a:solidFill>
              <a:latin typeface="Tw Cen MT"/>
              <a:ea typeface="+mn-ea"/>
              <a:cs typeface="+mn-cs"/>
            </a:rPr>
            <a:t>Weg3.2</a:t>
          </a:r>
          <a:endParaRPr lang="de-DE" sz="1200" kern="1200" dirty="0">
            <a:solidFill>
              <a:srgbClr val="345D7E"/>
            </a:solidFill>
            <a:latin typeface="Tw Cen MT"/>
            <a:ea typeface="+mn-ea"/>
            <a:cs typeface="+mn-cs"/>
          </a:endParaRPr>
        </a:p>
      </dsp:txBody>
      <dsp:txXfrm>
        <a:off x="4925513" y="2010060"/>
        <a:ext cx="1210406" cy="7262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endParaRPr lang="de-DE" altLang="de-DE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endParaRPr lang="de-DE" altLang="de-DE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endParaRPr lang="de-DE" altLang="de-DE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F6065396-1555-47A8-AC14-9E91816C48D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259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25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26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27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28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29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30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31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32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33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34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35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36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37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38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39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40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41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/>
              <a:t>Periphere Vorschau: es muss schon ein Objektparsing periphär stattfinden, damit die Aufmerksamkeit auch geleitet werden kann</a:t>
            </a:r>
            <a:endParaRPr lang="de-DE" sz="1200" b="1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0F0A2-3849-AA4D-9F11-4C47013DEFA9}" type="slidenum">
              <a:rPr>
                <a:solidFill>
                  <a:prstClr val="black"/>
                </a:solidFill>
              </a:rPr>
              <a:pPr/>
              <a:t>46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7001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Identification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necessary</a:t>
            </a:r>
            <a:r>
              <a:rPr lang="de-DE" dirty="0"/>
              <a:t> and </a:t>
            </a:r>
            <a:r>
              <a:rPr lang="de-DE" dirty="0" err="1"/>
              <a:t>sufficient</a:t>
            </a:r>
            <a:r>
              <a:rPr lang="de-DE" dirty="0"/>
              <a:t> </a:t>
            </a:r>
            <a:r>
              <a:rPr lang="de-DE" dirty="0" err="1"/>
              <a:t>aspects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digital </a:t>
            </a:r>
            <a:r>
              <a:rPr lang="de-DE" dirty="0" err="1"/>
              <a:t>agents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elicit</a:t>
            </a:r>
            <a:r>
              <a:rPr lang="de-DE" dirty="0"/>
              <a:t> </a:t>
            </a:r>
            <a:r>
              <a:rPr lang="de-DE" dirty="0" err="1"/>
              <a:t>objectively</a:t>
            </a:r>
            <a:r>
              <a:rPr lang="de-DE" dirty="0"/>
              <a:t> </a:t>
            </a:r>
            <a:r>
              <a:rPr lang="de-DE" dirty="0" err="1"/>
              <a:t>measurable</a:t>
            </a:r>
            <a:r>
              <a:rPr lang="de-DE" dirty="0"/>
              <a:t> social </a:t>
            </a:r>
            <a:r>
              <a:rPr lang="de-DE" dirty="0" err="1"/>
              <a:t>phenomena</a:t>
            </a:r>
            <a:r>
              <a:rPr lang="de-DE" dirty="0"/>
              <a:t> in Virtual Reality.</a:t>
            </a:r>
          </a:p>
          <a:p>
            <a:endParaRPr lang="de-DE" dirty="0"/>
          </a:p>
          <a:p>
            <a:r>
              <a:rPr lang="de-DE" dirty="0"/>
              <a:t>sIOR: As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cannot</a:t>
            </a:r>
            <a:r>
              <a:rPr lang="de-DE" dirty="0"/>
              <a:t> pick </a:t>
            </a:r>
            <a:r>
              <a:rPr lang="de-DE" dirty="0" err="1"/>
              <a:t>the</a:t>
            </a:r>
            <a:r>
              <a:rPr lang="de-DE" dirty="0"/>
              <a:t> same </a:t>
            </a:r>
            <a:r>
              <a:rPr lang="de-DE" dirty="0" err="1"/>
              <a:t>berry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gathering-mate</a:t>
            </a:r>
            <a:r>
              <a:rPr lang="de-DE" dirty="0"/>
              <a:t>,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might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evolutionary</a:t>
            </a:r>
            <a:r>
              <a:rPr lang="de-DE" dirty="0"/>
              <a:t> </a:t>
            </a:r>
            <a:r>
              <a:rPr lang="de-DE" dirty="0" err="1"/>
              <a:t>beneficial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focus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attention</a:t>
            </a:r>
            <a:r>
              <a:rPr lang="de-DE" dirty="0"/>
              <a:t> </a:t>
            </a:r>
            <a:r>
              <a:rPr lang="de-DE" dirty="0" err="1"/>
              <a:t>somewhere</a:t>
            </a:r>
            <a:r>
              <a:rPr lang="de-DE" dirty="0"/>
              <a:t> </a:t>
            </a:r>
            <a:r>
              <a:rPr lang="de-DE" dirty="0" err="1"/>
              <a:t>else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conspecific</a:t>
            </a:r>
            <a:r>
              <a:rPr lang="de-DE" dirty="0"/>
              <a:t>.</a:t>
            </a:r>
          </a:p>
          <a:p>
            <a:endParaRPr lang="de-DE" sz="1100" dirty="0"/>
          </a:p>
          <a:p>
            <a:r>
              <a:rPr lang="de-DE" sz="1100" dirty="0"/>
              <a:t>Approach: </a:t>
            </a:r>
            <a:r>
              <a:rPr lang="de-DE" sz="1100" dirty="0">
                <a:solidFill>
                  <a:prstClr val="white"/>
                </a:solidFill>
              </a:rPr>
              <a:t>Do </a:t>
            </a:r>
            <a:r>
              <a:rPr lang="de-DE" sz="1100" dirty="0" err="1">
                <a:solidFill>
                  <a:prstClr val="white"/>
                </a:solidFill>
              </a:rPr>
              <a:t>agents</a:t>
            </a:r>
            <a:r>
              <a:rPr lang="de-DE" sz="1100" dirty="0">
                <a:solidFill>
                  <a:prstClr val="white"/>
                </a:solidFill>
              </a:rPr>
              <a:t>/NPCs </a:t>
            </a:r>
            <a:r>
              <a:rPr lang="de-DE" sz="1100" dirty="0" err="1">
                <a:solidFill>
                  <a:prstClr val="white"/>
                </a:solidFill>
              </a:rPr>
              <a:t>provoke</a:t>
            </a:r>
            <a:r>
              <a:rPr lang="de-DE" sz="1100" dirty="0">
                <a:solidFill>
                  <a:prstClr val="white"/>
                </a:solidFill>
              </a:rPr>
              <a:t> </a:t>
            </a:r>
            <a:r>
              <a:rPr lang="de-DE" sz="1100" dirty="0" err="1">
                <a:solidFill>
                  <a:prstClr val="white"/>
                </a:solidFill>
              </a:rPr>
              <a:t>the</a:t>
            </a:r>
            <a:r>
              <a:rPr lang="de-DE" sz="1100" dirty="0">
                <a:solidFill>
                  <a:prstClr val="white"/>
                </a:solidFill>
              </a:rPr>
              <a:t> same subliminal social </a:t>
            </a:r>
            <a:r>
              <a:rPr lang="de-DE" sz="1100" dirty="0" err="1">
                <a:solidFill>
                  <a:prstClr val="white"/>
                </a:solidFill>
              </a:rPr>
              <a:t>behavior</a:t>
            </a:r>
            <a:r>
              <a:rPr lang="de-DE" sz="1100" dirty="0">
                <a:solidFill>
                  <a:prstClr val="white"/>
                </a:solidFill>
              </a:rPr>
              <a:t> (sIOR) in social </a:t>
            </a:r>
            <a:r>
              <a:rPr lang="de-DE" sz="1100" dirty="0" err="1">
                <a:solidFill>
                  <a:prstClr val="white"/>
                </a:solidFill>
              </a:rPr>
              <a:t>experiments</a:t>
            </a:r>
            <a:r>
              <a:rPr lang="de-DE" sz="1100" dirty="0">
                <a:solidFill>
                  <a:prstClr val="white"/>
                </a:solidFill>
              </a:rPr>
              <a:t> </a:t>
            </a:r>
            <a:r>
              <a:rPr lang="de-DE" sz="1100" dirty="0" err="1">
                <a:solidFill>
                  <a:prstClr val="white"/>
                </a:solidFill>
              </a:rPr>
              <a:t>as</a:t>
            </a:r>
            <a:r>
              <a:rPr lang="de-DE" sz="1100" dirty="0">
                <a:solidFill>
                  <a:prstClr val="white"/>
                </a:solidFill>
              </a:rPr>
              <a:t> real </a:t>
            </a:r>
            <a:r>
              <a:rPr lang="de-DE" sz="1100" dirty="0" err="1">
                <a:solidFill>
                  <a:prstClr val="white"/>
                </a:solidFill>
              </a:rPr>
              <a:t>persons</a:t>
            </a:r>
            <a:r>
              <a:rPr lang="de-DE" sz="1100" dirty="0">
                <a:solidFill>
                  <a:prstClr val="white"/>
                </a:solidFill>
              </a:rPr>
              <a:t>?</a:t>
            </a:r>
          </a:p>
          <a:p>
            <a:endParaRPr lang="de-DE" sz="1100" dirty="0">
              <a:solidFill>
                <a:prstClr val="white"/>
              </a:solidFill>
            </a:endParaRPr>
          </a:p>
          <a:p>
            <a:r>
              <a:rPr lang="de-DE" sz="1100" dirty="0">
                <a:solidFill>
                  <a:prstClr val="white"/>
                </a:solidFill>
              </a:rPr>
              <a:t>Unity, Arduino, Mixed Reality, 1.3-2.5ms </a:t>
            </a:r>
            <a:r>
              <a:rPr lang="de-DE" sz="1100" dirty="0" err="1">
                <a:solidFill>
                  <a:prstClr val="white"/>
                </a:solidFill>
              </a:rPr>
              <a:t>precise</a:t>
            </a:r>
            <a:r>
              <a:rPr lang="de-DE" sz="1100" dirty="0">
                <a:solidFill>
                  <a:prstClr val="white"/>
                </a:solidFill>
              </a:rPr>
              <a:t> in MR, Unity/Vive </a:t>
            </a:r>
            <a:r>
              <a:rPr lang="de-DE" sz="1100" dirty="0" err="1">
                <a:solidFill>
                  <a:prstClr val="white"/>
                </a:solidFill>
              </a:rPr>
              <a:t>only</a:t>
            </a:r>
            <a:r>
              <a:rPr lang="de-DE" sz="1100" dirty="0">
                <a:solidFill>
                  <a:prstClr val="white"/>
                </a:solidFill>
              </a:rPr>
              <a:t> possible</a:t>
            </a:r>
            <a:endParaRPr lang="de-DE" sz="200" dirty="0"/>
          </a:p>
          <a:p>
            <a:pPr>
              <a:buFont typeface="Arial"/>
              <a:buNone/>
            </a:pPr>
            <a:endParaRPr lang="en-US" dirty="0"/>
          </a:p>
          <a:p>
            <a:pPr>
              <a:buFont typeface="Arial"/>
              <a:buNone/>
            </a:pPr>
            <a:endParaRPr lang="en-US" dirty="0"/>
          </a:p>
          <a:p>
            <a:pPr>
              <a:buFont typeface="Arial"/>
              <a:buNone/>
            </a:pPr>
            <a:r>
              <a:rPr lang="en-US" dirty="0"/>
              <a:t>-----</a:t>
            </a:r>
          </a:p>
          <a:p>
            <a:pPr>
              <a:buFont typeface="Arial"/>
              <a:buNone/>
            </a:pPr>
            <a:r>
              <a:rPr lang="en-US" dirty="0" err="1"/>
              <a:t>Literatur</a:t>
            </a:r>
            <a:r>
              <a:rPr lang="en-US" dirty="0"/>
              <a:t>:</a:t>
            </a:r>
          </a:p>
          <a:p>
            <a:pPr>
              <a:buFont typeface="Arial"/>
              <a:buChar char="•"/>
            </a:pPr>
            <a:r>
              <a:rPr lang="en-US" dirty="0"/>
              <a:t>Posner, M. I. &amp; Cohen, Y.</a:t>
            </a:r>
            <a:br>
              <a:rPr lang="en-US" dirty="0"/>
            </a:br>
            <a:r>
              <a:rPr lang="en-US" dirty="0" err="1"/>
              <a:t>Bouma</a:t>
            </a:r>
            <a:r>
              <a:rPr lang="en-US" dirty="0"/>
              <a:t>, H. &amp; </a:t>
            </a:r>
            <a:r>
              <a:rPr lang="en-US" dirty="0" err="1"/>
              <a:t>Bouwhuis</a:t>
            </a:r>
            <a:r>
              <a:rPr lang="en-US" dirty="0"/>
              <a:t>, D. G. </a:t>
            </a:r>
            <a:r>
              <a:rPr lang="en-US" i="1" dirty="0"/>
              <a:t>(Eds.)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Components of visual orienting</a:t>
            </a:r>
            <a:br>
              <a:rPr lang="en-US" dirty="0"/>
            </a:br>
            <a:r>
              <a:rPr lang="en-US" i="1" dirty="0"/>
              <a:t>Attention and performance X, </a:t>
            </a:r>
            <a:r>
              <a:rPr lang="en-US" b="1" dirty="0"/>
              <a:t>1984</a:t>
            </a:r>
            <a:r>
              <a:rPr lang="en-US" i="1" dirty="0"/>
              <a:t>, 32</a:t>
            </a:r>
            <a:r>
              <a:rPr lang="en-US" dirty="0"/>
              <a:t>, 531-556 </a:t>
            </a:r>
          </a:p>
          <a:p>
            <a:pPr>
              <a:buFont typeface="Arial"/>
              <a:buChar char="•"/>
            </a:pPr>
            <a:r>
              <a:rPr lang="de-DE" dirty="0"/>
              <a:t>Skarratt, P. A.; Cole, G. G. &amp; </a:t>
            </a:r>
            <a:r>
              <a:rPr lang="de-DE" dirty="0" err="1"/>
              <a:t>Kingstone</a:t>
            </a:r>
            <a:r>
              <a:rPr lang="de-DE" dirty="0"/>
              <a:t>, A.</a:t>
            </a:r>
            <a:br>
              <a:rPr lang="de-DE" dirty="0"/>
            </a:br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inhibition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return</a:t>
            </a:r>
            <a:r>
              <a:rPr lang="de-DE" dirty="0"/>
              <a:t/>
            </a:r>
            <a:br>
              <a:rPr lang="de-DE" dirty="0"/>
            </a:br>
            <a:r>
              <a:rPr lang="de-DE" i="1" dirty="0"/>
              <a:t>Acta </a:t>
            </a:r>
            <a:r>
              <a:rPr lang="de-DE" i="1" dirty="0" err="1"/>
              <a:t>Psychologica</a:t>
            </a:r>
            <a:r>
              <a:rPr lang="de-DE" i="1" dirty="0"/>
              <a:t>, Elsevier BV, </a:t>
            </a:r>
            <a:r>
              <a:rPr lang="de-DE" b="1" dirty="0"/>
              <a:t>2010</a:t>
            </a:r>
            <a:r>
              <a:rPr lang="de-DE" i="1" dirty="0"/>
              <a:t>, 134</a:t>
            </a:r>
            <a:r>
              <a:rPr lang="de-DE" dirty="0"/>
              <a:t>, 48 - 54 </a:t>
            </a:r>
          </a:p>
          <a:p>
            <a:pPr>
              <a:buFont typeface="Arial"/>
              <a:buChar char="•"/>
            </a:pPr>
            <a:r>
              <a:rPr lang="en-US" dirty="0"/>
              <a:t>Tufft, M. R., </a:t>
            </a:r>
            <a:r>
              <a:rPr lang="en-US" dirty="0" err="1"/>
              <a:t>Gobel</a:t>
            </a:r>
            <a:r>
              <a:rPr lang="en-US" dirty="0"/>
              <a:t>, M. S., &amp; Richardson, D. (2015). Social Eye Cue: How Knowledge Of Another Person's Attention Changes Your Own. </a:t>
            </a:r>
            <a:r>
              <a:rPr lang="en-US" i="1" dirty="0"/>
              <a:t>Social Eye Cue: How Knowledge Of Another Person's Attention Changes Your Own</a:t>
            </a:r>
            <a:r>
              <a:rPr lang="en-US" dirty="0"/>
              <a:t>. </a:t>
            </a:r>
            <a:r>
              <a:rPr lang="de-DE" dirty="0"/>
              <a:t>Von https://www.researchgate.net/profile/Matthias_Gobel/publication/275643467_Social_Eye_Cue_How_Knowledge_Of_Another_Person's_Attention_Changes_Your_Own/links/55417e180cf2718618dcb52c.pdf abgerufen</a:t>
            </a:r>
          </a:p>
          <a:p>
            <a:pPr>
              <a:buFont typeface="Arial"/>
              <a:buChar char="•"/>
            </a:pPr>
            <a:r>
              <a:rPr lang="de-DE" dirty="0"/>
              <a:t>Welsh, T. N.; Elliott, D.; Anson, J. G.; </a:t>
            </a:r>
            <a:r>
              <a:rPr lang="de-DE" dirty="0" err="1"/>
              <a:t>Dhillon</a:t>
            </a:r>
            <a:r>
              <a:rPr lang="de-DE" dirty="0"/>
              <a:t>, V.; </a:t>
            </a:r>
            <a:r>
              <a:rPr lang="de-DE" dirty="0" err="1"/>
              <a:t>Weeks</a:t>
            </a:r>
            <a:r>
              <a:rPr lang="de-DE" dirty="0"/>
              <a:t>, D. J.; Lyons, J. L. &amp; </a:t>
            </a:r>
            <a:r>
              <a:rPr lang="de-DE" dirty="0" err="1"/>
              <a:t>Chua</a:t>
            </a:r>
            <a:r>
              <a:rPr lang="de-DE" dirty="0"/>
              <a:t>, R.</a:t>
            </a:r>
            <a:br>
              <a:rPr lang="de-DE" dirty="0"/>
            </a:br>
            <a:r>
              <a:rPr lang="de-DE" dirty="0" err="1"/>
              <a:t>Does</a:t>
            </a:r>
            <a:r>
              <a:rPr lang="de-DE" dirty="0"/>
              <a:t> Joe </a:t>
            </a:r>
            <a:r>
              <a:rPr lang="de-DE" dirty="0" err="1"/>
              <a:t>influence</a:t>
            </a:r>
            <a:r>
              <a:rPr lang="de-DE" dirty="0"/>
              <a:t> </a:t>
            </a:r>
            <a:r>
              <a:rPr lang="de-DE" dirty="0" err="1"/>
              <a:t>Fred's</a:t>
            </a:r>
            <a:r>
              <a:rPr lang="de-DE" dirty="0"/>
              <a:t> </a:t>
            </a:r>
            <a:r>
              <a:rPr lang="de-DE" dirty="0" err="1"/>
              <a:t>action</a:t>
            </a:r>
            <a:r>
              <a:rPr lang="de-DE" dirty="0"/>
              <a:t>?: Inhibition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return</a:t>
            </a:r>
            <a:r>
              <a:rPr lang="de-DE" dirty="0"/>
              <a:t> </a:t>
            </a:r>
            <a:r>
              <a:rPr lang="de-DE" dirty="0" err="1"/>
              <a:t>across</a:t>
            </a:r>
            <a:r>
              <a:rPr lang="de-DE" dirty="0"/>
              <a:t> different </a:t>
            </a:r>
            <a:r>
              <a:rPr lang="de-DE" dirty="0" err="1"/>
              <a:t>nervous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/>
            </a:r>
            <a:br>
              <a:rPr lang="de-DE" dirty="0"/>
            </a:br>
            <a:r>
              <a:rPr lang="de-DE" i="1" dirty="0" err="1"/>
              <a:t>Neuroscience</a:t>
            </a:r>
            <a:r>
              <a:rPr lang="de-DE" i="1" dirty="0"/>
              <a:t> Letters, Elsevier BV, </a:t>
            </a:r>
            <a:r>
              <a:rPr lang="de-DE" b="1" dirty="0"/>
              <a:t>2005</a:t>
            </a:r>
            <a:r>
              <a:rPr lang="de-DE" i="1" dirty="0"/>
              <a:t>, 385</a:t>
            </a:r>
            <a:r>
              <a:rPr lang="de-DE" dirty="0"/>
              <a:t>, 99 - 104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1F1E7-4EFD-4BFF-B438-FCD52FD36B17}" type="slidenum">
              <a:rPr lang="de-DE" smtClean="0">
                <a:solidFill>
                  <a:prstClr val="black"/>
                </a:solidFill>
              </a:rPr>
              <a:pPr/>
              <a:t>50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89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18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19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20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21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22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23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65396-1555-47A8-AC14-9E91816C48D6}" type="slidenum">
              <a:rPr lang="de-DE" altLang="de-DE" smtClean="0"/>
              <a:pPr/>
              <a:t>24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5861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1" y="4906418"/>
            <a:ext cx="8061325" cy="38472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altLang="de-DE" noProof="0" smtClean="0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1" y="5656710"/>
            <a:ext cx="8061325" cy="282129"/>
          </a:xfrm>
        </p:spPr>
        <p:txBody>
          <a:bodyPr anchor="b">
            <a:spAutoFit/>
          </a:bodyPr>
          <a:lstStyle>
            <a:lvl1pPr marL="0" indent="0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altLang="de-DE" noProof="0" smtClean="0"/>
              <a:t>Formatvorlage des Untertitelmasters durch Klicken bearbeiten</a:t>
            </a: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539751" y="6135688"/>
            <a:ext cx="8061325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5" name="Picture 9" descr="TU_Logo_lang_RGB_rot_PPT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490" y="539750"/>
            <a:ext cx="2160587" cy="12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Präsentationstitel Blindtext Lorem ipsum dolores </a:t>
            </a:r>
            <a:r>
              <a:rPr lang="de-DE" altLang="de-DE" b="0"/>
              <a:t>|</a:t>
            </a:r>
            <a:r>
              <a:rPr lang="de-DE" altLang="de-DE"/>
              <a:t> </a:t>
            </a:r>
            <a:r>
              <a:rPr lang="de-DE" altLang="de-DE" b="0"/>
              <a:t>M. Mustermann | Anlass der Präsentation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 </a:t>
            </a:r>
            <a:fld id="{5843036C-BC13-413C-954F-336CB679FDF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44720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86540" y="1357313"/>
            <a:ext cx="769441" cy="463391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39750" y="1357313"/>
            <a:ext cx="5894388" cy="463391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Präsentationstitel Blindtext Lorem ipsum dolores </a:t>
            </a:r>
            <a:r>
              <a:rPr lang="de-DE" altLang="de-DE" b="0"/>
              <a:t>|</a:t>
            </a:r>
            <a:r>
              <a:rPr lang="de-DE" altLang="de-DE"/>
              <a:t> </a:t>
            </a:r>
            <a:r>
              <a:rPr lang="de-DE" altLang="de-DE" b="0"/>
              <a:t>M. Mustermann | Anlass der Präsentation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 </a:t>
            </a:r>
            <a:fld id="{A964E0B5-89FD-4232-904D-2E11A6080C5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96351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-36512" y="332656"/>
            <a:ext cx="9217024" cy="2160240"/>
          </a:xfrm>
          <a:prstGeom prst="rect">
            <a:avLst/>
          </a:prstGeom>
          <a:solidFill>
            <a:srgbClr val="D9D9D9">
              <a:alpha val="30196"/>
            </a:srgb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21661" y="6468460"/>
            <a:ext cx="686845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992C922-E119-471E-8F11-8876AC0BE28E}" type="slidenum">
              <a:rPr lang="de-DE" smtClean="0">
                <a:solidFill>
                  <a:prstClr val="white">
                    <a:lumMod val="50000"/>
                  </a:prstClr>
                </a:solidFill>
              </a:rPr>
              <a:pPr/>
              <a:t>‹Nr.›</a:t>
            </a:fld>
            <a:endParaRPr lang="de-DE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63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6" y="20584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21661" y="6468460"/>
            <a:ext cx="686845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992C922-E119-471E-8F11-8876AC0BE28E}" type="slidenum">
              <a:rPr lang="de-DE" smtClean="0">
                <a:solidFill>
                  <a:prstClr val="white">
                    <a:lumMod val="50000"/>
                  </a:prstClr>
                </a:solidFill>
              </a:rPr>
              <a:pPr/>
              <a:t>‹Nr.›</a:t>
            </a:fld>
            <a:endParaRPr lang="de-DE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9" name="Picture 4" descr="C:\Users\Michael\Desktop\path3357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05848"/>
            <a:ext cx="1019524" cy="97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9"/>
          <p:cNvSpPr/>
          <p:nvPr userDrawn="1"/>
        </p:nvSpPr>
        <p:spPr>
          <a:xfrm>
            <a:off x="-46810" y="188640"/>
            <a:ext cx="9217024" cy="1008112"/>
          </a:xfrm>
          <a:prstGeom prst="rect">
            <a:avLst/>
          </a:prstGeom>
          <a:solidFill>
            <a:srgbClr val="A6A6A6">
              <a:alpha val="18039"/>
            </a:srgb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825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-36512" y="332656"/>
            <a:ext cx="9217024" cy="2160240"/>
          </a:xfrm>
          <a:prstGeom prst="rect">
            <a:avLst/>
          </a:prstGeom>
          <a:solidFill>
            <a:srgbClr val="D9D9D9">
              <a:alpha val="30196"/>
            </a:srgb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21661" y="6468460"/>
            <a:ext cx="686845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992C922-E119-471E-8F11-8876AC0BE28E}" type="slidenum">
              <a:rPr lang="de-DE" smtClean="0">
                <a:solidFill>
                  <a:prstClr val="white">
                    <a:lumMod val="50000"/>
                  </a:prstClr>
                </a:solidFill>
              </a:rPr>
              <a:pPr/>
              <a:t>‹Nr.›</a:t>
            </a:fld>
            <a:endParaRPr lang="de-DE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990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6" y="20584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21661" y="6468460"/>
            <a:ext cx="686845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992C922-E119-471E-8F11-8876AC0BE28E}" type="slidenum">
              <a:rPr lang="de-DE" smtClean="0">
                <a:solidFill>
                  <a:prstClr val="white">
                    <a:lumMod val="50000"/>
                  </a:prstClr>
                </a:solidFill>
              </a:rPr>
              <a:pPr/>
              <a:t>‹Nr.›</a:t>
            </a:fld>
            <a:endParaRPr lang="de-DE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9" name="Picture 4" descr="C:\Users\Michael\Desktop\path3357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05848"/>
            <a:ext cx="1019524" cy="97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9"/>
          <p:cNvSpPr/>
          <p:nvPr userDrawn="1"/>
        </p:nvSpPr>
        <p:spPr>
          <a:xfrm>
            <a:off x="-46810" y="188640"/>
            <a:ext cx="9217024" cy="1008112"/>
          </a:xfrm>
          <a:prstGeom prst="rect">
            <a:avLst/>
          </a:prstGeom>
          <a:solidFill>
            <a:srgbClr val="A6A6A6">
              <a:alpha val="18039"/>
            </a:srgb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73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ltGray">
          <a:xfrm>
            <a:off x="0" y="4572000"/>
            <a:ext cx="91440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sz="1350" dirty="0">
              <a:solidFill>
                <a:prstClr val="white"/>
              </a:solidFill>
            </a:endParaRPr>
          </a:p>
        </p:txBody>
      </p:sp>
      <p:cxnSp>
        <p:nvCxnSpPr>
          <p:cNvPr id="8" name="Gerader Verbinder 7"/>
          <p:cNvCxnSpPr/>
          <p:nvPr/>
        </p:nvCxnSpPr>
        <p:spPr>
          <a:xfrm>
            <a:off x="0" y="6210300"/>
            <a:ext cx="9144000" cy="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7200" y="4740333"/>
            <a:ext cx="8229600" cy="1263534"/>
          </a:xfrm>
        </p:spPr>
        <p:txBody>
          <a:bodyPr anchor="ctr">
            <a:normAutofit/>
          </a:bodyPr>
          <a:lstStyle>
            <a:lvl1pPr algn="l">
              <a:defRPr sz="435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7204" y="6286500"/>
            <a:ext cx="7669277" cy="45720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350">
                <a:solidFill>
                  <a:schemeClr val="tx1">
                    <a:lumMod val="50000"/>
                  </a:schemeClr>
                </a:solidFill>
              </a:defRPr>
            </a:lvl1pPr>
            <a:lvl2pPr marL="342892" indent="0" algn="ctr">
              <a:buNone/>
              <a:defRPr sz="2100"/>
            </a:lvl2pPr>
            <a:lvl3pPr marL="685783" indent="0" algn="ctr">
              <a:buNone/>
              <a:defRPr sz="1800"/>
            </a:lvl3pPr>
            <a:lvl4pPr marL="1028675" indent="0" algn="ctr">
              <a:buNone/>
              <a:defRPr sz="1500"/>
            </a:lvl4pPr>
            <a:lvl5pPr marL="1371566" indent="0" algn="ctr">
              <a:buNone/>
              <a:defRPr sz="1500"/>
            </a:lvl5pPr>
            <a:lvl6pPr marL="1714457" indent="0" algn="ctr">
              <a:buNone/>
              <a:defRPr sz="1500"/>
            </a:lvl6pPr>
            <a:lvl7pPr marL="2057348" indent="0" algn="ctr">
              <a:buNone/>
              <a:defRPr sz="1500"/>
            </a:lvl7pPr>
            <a:lvl8pPr marL="2400240" indent="0" algn="ctr">
              <a:buNone/>
              <a:defRPr sz="1500"/>
            </a:lvl8pPr>
            <a:lvl9pPr marL="2743132" indent="0" algn="ctr">
              <a:buNone/>
              <a:defRPr sz="15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0" name="Rechteck 9"/>
          <p:cNvSpPr/>
          <p:nvPr userDrawn="1"/>
        </p:nvSpPr>
        <p:spPr bwMode="ltGray">
          <a:xfrm>
            <a:off x="0" y="0"/>
            <a:ext cx="9144000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sz="1350" dirty="0">
              <a:solidFill>
                <a:prstClr val="white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9" b="5856"/>
          <a:stretch/>
        </p:blipFill>
        <p:spPr>
          <a:xfrm>
            <a:off x="8686800" y="6279084"/>
            <a:ext cx="351946" cy="47203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481" y="6293916"/>
            <a:ext cx="46077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36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solidFill>
                  <a:prstClr val="white">
                    <a:lumMod val="50000"/>
                  </a:prstClr>
                </a:solidFill>
              </a:rPr>
              <a:t>12. Dezember 2016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38098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ltGray">
          <a:xfrm>
            <a:off x="0" y="0"/>
            <a:ext cx="9144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sz="1350" dirty="0">
              <a:solidFill>
                <a:prstClr val="white"/>
              </a:solidFill>
            </a:endParaRPr>
          </a:p>
        </p:txBody>
      </p:sp>
      <p:cxnSp>
        <p:nvCxnSpPr>
          <p:cNvPr id="8" name="Gerader Verbinder 7"/>
          <p:cNvCxnSpPr/>
          <p:nvPr/>
        </p:nvCxnSpPr>
        <p:spPr>
          <a:xfrm>
            <a:off x="0" y="5753100"/>
            <a:ext cx="9144000" cy="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153095"/>
            <a:ext cx="8229600" cy="2286000"/>
          </a:xfrm>
        </p:spPr>
        <p:txBody>
          <a:bodyPr anchor="b">
            <a:normAutofit/>
          </a:bodyPr>
          <a:lstStyle>
            <a:lvl1pPr>
              <a:defRPr sz="4350" b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2438" y="5864054"/>
            <a:ext cx="8229600" cy="450042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500">
                <a:solidFill>
                  <a:schemeClr val="tx1">
                    <a:lumMod val="50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40081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00100" y="1714501"/>
            <a:ext cx="3564082" cy="4457700"/>
          </a:xfrm>
        </p:spPr>
        <p:txBody>
          <a:bodyPr>
            <a:normAutofit/>
          </a:bodyPr>
          <a:lstStyle>
            <a:lvl1pPr>
              <a:spcBef>
                <a:spcPts val="1500"/>
              </a:spcBef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79819" y="1714501"/>
            <a:ext cx="3564082" cy="4457700"/>
          </a:xfrm>
        </p:spPr>
        <p:txBody>
          <a:bodyPr>
            <a:normAutofit/>
          </a:bodyPr>
          <a:lstStyle>
            <a:lvl1pPr>
              <a:spcBef>
                <a:spcPts val="1500"/>
              </a:spcBef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solidFill>
                  <a:prstClr val="white">
                    <a:lumMod val="50000"/>
                  </a:prstClr>
                </a:solidFill>
              </a:rPr>
              <a:t>12. Dezember 2016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348089" y="6407616"/>
            <a:ext cx="392906" cy="274320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5F4C9F40-B079-4B71-A627-7266DFEA7F03}" type="slidenum">
              <a:rPr lang="de-DE" sz="1800" smtClean="0">
                <a:solidFill>
                  <a:prstClr val="white"/>
                </a:solidFill>
                <a:latin typeface="Arial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sz="1800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9679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Präsentationstitel Blindtext Lorem ipsum dolores </a:t>
            </a:r>
            <a:r>
              <a:rPr lang="de-DE" altLang="de-DE" b="0"/>
              <a:t>|</a:t>
            </a:r>
            <a:r>
              <a:rPr lang="de-DE" altLang="de-DE"/>
              <a:t> </a:t>
            </a:r>
            <a:r>
              <a:rPr lang="de-DE" altLang="de-DE" b="0"/>
              <a:t>M. Mustermann | Anlass der Präsentation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 </a:t>
            </a:r>
            <a:fld id="{7513A0CB-2850-41B4-8DB7-EA1A673239B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739295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00100" y="1529541"/>
            <a:ext cx="3566160" cy="811583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0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00100" y="2484692"/>
            <a:ext cx="3566160" cy="3687508"/>
          </a:xfrm>
        </p:spPr>
        <p:txBody>
          <a:bodyPr/>
          <a:lstStyle>
            <a:lvl1pPr>
              <a:spcBef>
                <a:spcPts val="1500"/>
              </a:spcBef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777740" y="1529541"/>
            <a:ext cx="3566160" cy="811583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0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77740" y="2484692"/>
            <a:ext cx="3566160" cy="3687508"/>
          </a:xfrm>
        </p:spPr>
        <p:txBody>
          <a:bodyPr/>
          <a:lstStyle>
            <a:lvl1pPr>
              <a:spcBef>
                <a:spcPts val="1500"/>
              </a:spcBef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solidFill>
                  <a:prstClr val="white">
                    <a:lumMod val="50000"/>
                  </a:prstClr>
                </a:solidFill>
              </a:rPr>
              <a:t>12. Dezember 2016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348089" y="6405656"/>
            <a:ext cx="392906" cy="274320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5F4C9F40-B079-4B71-A627-7266DFEA7F03}" type="slidenum">
              <a:rPr lang="de-DE" sz="1800" smtClean="0">
                <a:solidFill>
                  <a:prstClr val="white"/>
                </a:solidFill>
                <a:latin typeface="Arial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sz="1800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8471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solidFill>
                  <a:prstClr val="white">
                    <a:lumMod val="50000"/>
                  </a:prstClr>
                </a:solidFill>
              </a:rPr>
              <a:t>12. Dezember 2016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348089" y="6405656"/>
            <a:ext cx="392906" cy="274320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5F4C9F40-B079-4B71-A627-7266DFEA7F03}" type="slidenum">
              <a:rPr lang="de-DE" sz="1800" smtClean="0">
                <a:solidFill>
                  <a:prstClr val="white"/>
                </a:solidFill>
                <a:latin typeface="Arial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sz="1800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4393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solidFill>
                  <a:prstClr val="white">
                    <a:lumMod val="50000"/>
                  </a:prstClr>
                </a:solidFill>
              </a:rPr>
              <a:t>12. Dezember 2016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348089" y="6405656"/>
            <a:ext cx="392906" cy="274320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5F4C9F40-B079-4B71-A627-7266DFEA7F03}" type="slidenum">
              <a:rPr lang="de-DE" sz="1800" smtClean="0">
                <a:solidFill>
                  <a:prstClr val="white"/>
                </a:solidFill>
                <a:latin typeface="Arial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Datumsplatzhalter 3"/>
          <p:cNvSpPr txBox="1">
            <a:spLocks/>
          </p:cNvSpPr>
          <p:nvPr userDrawn="1"/>
        </p:nvSpPr>
        <p:spPr>
          <a:xfrm>
            <a:off x="270436" y="6394459"/>
            <a:ext cx="1008488" cy="25780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900" dirty="0">
                <a:solidFill>
                  <a:prstClr val="white">
                    <a:lumMod val="50000"/>
                  </a:prstClr>
                </a:solidFill>
              </a:rPr>
              <a:t>Felix Kretschmer</a:t>
            </a:r>
          </a:p>
        </p:txBody>
      </p:sp>
    </p:spTree>
    <p:extLst>
      <p:ext uri="{BB962C8B-B14F-4D97-AF65-F5344CB8AC3E}">
        <p14:creationId xmlns:p14="http://schemas.microsoft.com/office/powerpoint/2010/main" val="26688630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 bwMode="ltGray">
          <a:xfrm>
            <a:off x="0" y="0"/>
            <a:ext cx="3200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sz="1350" dirty="0">
              <a:solidFill>
                <a:prstClr val="white"/>
              </a:solidFill>
            </a:endParaRPr>
          </a:p>
        </p:txBody>
      </p:sp>
      <p:cxnSp>
        <p:nvCxnSpPr>
          <p:cNvPr id="9" name="Gerader Verbinder 8"/>
          <p:cNvCxnSpPr/>
          <p:nvPr/>
        </p:nvCxnSpPr>
        <p:spPr>
          <a:xfrm flipH="1">
            <a:off x="3200404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5391" y="465512"/>
            <a:ext cx="2629622" cy="1600200"/>
          </a:xfrm>
        </p:spPr>
        <p:txBody>
          <a:bodyPr anchor="t">
            <a:normAutofit/>
          </a:bodyPr>
          <a:lstStyle>
            <a:lvl1pPr>
              <a:defRPr sz="2100" b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24252" y="465513"/>
            <a:ext cx="5286375" cy="5935287"/>
          </a:xfrm>
        </p:spPr>
        <p:txBody>
          <a:bodyPr>
            <a:normAutofit/>
          </a:bodyPr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85391" y="3746500"/>
            <a:ext cx="2629622" cy="2425700"/>
          </a:xfrm>
        </p:spPr>
        <p:txBody>
          <a:bodyPr anchor="b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Datumsplatzhalter 3"/>
          <p:cNvSpPr txBox="1">
            <a:spLocks/>
          </p:cNvSpPr>
          <p:nvPr userDrawn="1"/>
        </p:nvSpPr>
        <p:spPr>
          <a:xfrm>
            <a:off x="270436" y="6394459"/>
            <a:ext cx="1008488" cy="25780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900" dirty="0">
                <a:solidFill>
                  <a:prstClr val="white">
                    <a:lumMod val="50000"/>
                  </a:prstClr>
                </a:solidFill>
              </a:rPr>
              <a:t>Felix Kretschmer</a:t>
            </a:r>
          </a:p>
        </p:txBody>
      </p:sp>
      <p:sp>
        <p:nvSpPr>
          <p:cNvPr id="10" name="Datumsplatzhalter 1"/>
          <p:cNvSpPr>
            <a:spLocks noGrp="1"/>
          </p:cNvSpPr>
          <p:nvPr>
            <p:ph type="dt" sz="half" idx="10"/>
          </p:nvPr>
        </p:nvSpPr>
        <p:spPr>
          <a:xfrm>
            <a:off x="7145295" y="6394450"/>
            <a:ext cx="1198606" cy="296732"/>
          </a:xfrm>
        </p:spPr>
        <p:txBody>
          <a:bodyPr/>
          <a:lstStyle/>
          <a:p>
            <a:r>
              <a:rPr lang="de-DE" dirty="0">
                <a:solidFill>
                  <a:prstClr val="white">
                    <a:lumMod val="50000"/>
                  </a:prstClr>
                </a:solidFill>
              </a:rPr>
              <a:t>12. Dezember 2016</a:t>
            </a:r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348089" y="6405656"/>
            <a:ext cx="392906" cy="274320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5F4C9F40-B079-4B71-A627-7266DFEA7F03}" type="slidenum">
              <a:rPr lang="de-DE" sz="1800" smtClean="0">
                <a:solidFill>
                  <a:prstClr val="white"/>
                </a:solidFill>
                <a:latin typeface="Arial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524249" y="6383244"/>
            <a:ext cx="3420405" cy="296732"/>
          </a:xfrm>
        </p:spPr>
        <p:txBody>
          <a:bodyPr/>
          <a:lstStyle>
            <a:lvl1pPr algn="l">
              <a:defRPr/>
            </a:lvl1pPr>
          </a:lstStyle>
          <a:p>
            <a:endParaRPr lang="de-DE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40913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2688" userDrawn="1">
          <p15:clr>
            <a:srgbClr val="FBAE40"/>
          </p15:clr>
        </p15:guide>
        <p15:guide id="2" orient="horz" pos="288" userDrawn="1">
          <p15:clr>
            <a:srgbClr val="FBAE40"/>
          </p15:clr>
        </p15:guide>
        <p15:guide id="3" orient="horz" pos="4032" userDrawn="1">
          <p15:clr>
            <a:srgbClr val="FBAE40"/>
          </p15:clr>
        </p15:guide>
        <p15:guide id="4" pos="295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 bwMode="ltGray">
          <a:xfrm>
            <a:off x="0" y="0"/>
            <a:ext cx="3200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sz="1350" dirty="0">
              <a:solidFill>
                <a:prstClr val="white"/>
              </a:solidFill>
            </a:endParaRPr>
          </a:p>
        </p:txBody>
      </p:sp>
      <p:cxnSp>
        <p:nvCxnSpPr>
          <p:cNvPr id="9" name="Gerader Verbinder 8"/>
          <p:cNvCxnSpPr/>
          <p:nvPr/>
        </p:nvCxnSpPr>
        <p:spPr>
          <a:xfrm flipH="1">
            <a:off x="3200404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8036" y="466344"/>
            <a:ext cx="2626614" cy="1600200"/>
          </a:xfrm>
        </p:spPr>
        <p:txBody>
          <a:bodyPr anchor="t">
            <a:normAutofit/>
          </a:bodyPr>
          <a:lstStyle>
            <a:lvl1pPr>
              <a:defRPr sz="2100" b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232404" y="0"/>
            <a:ext cx="5911596" cy="6858000"/>
          </a:xfrm>
        </p:spPr>
        <p:txBody>
          <a:bodyPr tIns="731520">
            <a:normAutofit/>
          </a:bodyPr>
          <a:lstStyle>
            <a:lvl1pPr marL="0" indent="0" algn="ctr">
              <a:buNone/>
              <a:defRPr sz="18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88036" y="3749040"/>
            <a:ext cx="2626614" cy="2423160"/>
          </a:xfrm>
        </p:spPr>
        <p:txBody>
          <a:bodyPr anchor="b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Datumsplatzhalter 3"/>
          <p:cNvSpPr txBox="1">
            <a:spLocks/>
          </p:cNvSpPr>
          <p:nvPr userDrawn="1"/>
        </p:nvSpPr>
        <p:spPr>
          <a:xfrm>
            <a:off x="270436" y="6394459"/>
            <a:ext cx="1008488" cy="25780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900" dirty="0">
                <a:solidFill>
                  <a:prstClr val="white">
                    <a:lumMod val="50000"/>
                  </a:prstClr>
                </a:solidFill>
              </a:rPr>
              <a:t>Felix Kretschmer</a:t>
            </a: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228221" y="6383244"/>
            <a:ext cx="3716437" cy="296732"/>
          </a:xfrm>
        </p:spPr>
        <p:txBody>
          <a:bodyPr/>
          <a:lstStyle/>
          <a:p>
            <a:endParaRPr lang="de-DE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1" name="Datumsplatzhalter 1"/>
          <p:cNvSpPr>
            <a:spLocks noGrp="1"/>
          </p:cNvSpPr>
          <p:nvPr>
            <p:ph type="dt" sz="half" idx="10"/>
          </p:nvPr>
        </p:nvSpPr>
        <p:spPr>
          <a:xfrm>
            <a:off x="7145295" y="6394450"/>
            <a:ext cx="1198606" cy="296732"/>
          </a:xfrm>
        </p:spPr>
        <p:txBody>
          <a:bodyPr/>
          <a:lstStyle/>
          <a:p>
            <a:r>
              <a:rPr lang="de-DE">
                <a:solidFill>
                  <a:prstClr val="white">
                    <a:lumMod val="50000"/>
                  </a:prstClr>
                </a:solidFill>
              </a:rPr>
              <a:t>30. Juni 2016</a:t>
            </a:r>
            <a:endParaRPr lang="de-DE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348089" y="6405656"/>
            <a:ext cx="392906" cy="274320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5F4C9F40-B079-4B71-A627-7266DFEA7F03}" type="slidenum">
              <a:rPr lang="de-DE" sz="1800" smtClean="0">
                <a:solidFill>
                  <a:prstClr val="white"/>
                </a:solidFill>
                <a:latin typeface="Arial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sz="1800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0172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solidFill>
                  <a:prstClr val="white">
                    <a:lumMod val="50000"/>
                  </a:prstClr>
                </a:solidFill>
              </a:rPr>
              <a:t>12. Dezember 2016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48089" y="6405656"/>
            <a:ext cx="392906" cy="274320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5F4C9F40-B079-4B71-A627-7266DFEA7F03}" type="slidenum">
              <a:rPr lang="de-DE" sz="1800" smtClean="0">
                <a:solidFill>
                  <a:prstClr val="white"/>
                </a:solidFill>
                <a:latin typeface="Arial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sz="1800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6576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ltGray">
          <a:xfrm>
            <a:off x="6982695" y="0"/>
            <a:ext cx="216130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sz="1350" dirty="0">
              <a:solidFill>
                <a:prstClr val="white"/>
              </a:solidFill>
            </a:endParaRPr>
          </a:p>
        </p:txBody>
      </p:sp>
      <p:cxnSp>
        <p:nvCxnSpPr>
          <p:cNvPr id="8" name="Gerader Verbinder 7"/>
          <p:cNvCxnSpPr/>
          <p:nvPr/>
        </p:nvCxnSpPr>
        <p:spPr>
          <a:xfrm flipH="1">
            <a:off x="6982695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115177" y="685804"/>
            <a:ext cx="1743075" cy="5486399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4" y="685804"/>
            <a:ext cx="6079331" cy="5486399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solidFill>
                  <a:prstClr val="white">
                    <a:lumMod val="50000"/>
                  </a:prstClr>
                </a:solidFill>
              </a:rPr>
              <a:t>12. Dezember 2016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51044" y="6405656"/>
            <a:ext cx="392906" cy="274320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5F4C9F40-B079-4B71-A627-7266DFEA7F03}" type="slidenum">
              <a:rPr lang="de-DE" sz="1800" smtClean="0">
                <a:solidFill>
                  <a:prstClr val="white"/>
                </a:solidFill>
                <a:latin typeface="Arial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Datumsplatzhalter 3"/>
          <p:cNvSpPr txBox="1">
            <a:spLocks/>
          </p:cNvSpPr>
          <p:nvPr userDrawn="1"/>
        </p:nvSpPr>
        <p:spPr>
          <a:xfrm>
            <a:off x="270436" y="6394459"/>
            <a:ext cx="1008488" cy="25780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900" dirty="0">
                <a:solidFill>
                  <a:prstClr val="white">
                    <a:lumMod val="50000"/>
                  </a:prstClr>
                </a:solidFill>
              </a:rPr>
              <a:t>Felix Kretschmer</a:t>
            </a:r>
          </a:p>
        </p:txBody>
      </p:sp>
    </p:spTree>
    <p:extLst>
      <p:ext uri="{BB962C8B-B14F-4D97-AF65-F5344CB8AC3E}">
        <p14:creationId xmlns:p14="http://schemas.microsoft.com/office/powerpoint/2010/main" val="22970168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9447-0627-DC4C-A50F-F479A3B92BD4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5EBA-1035-0F4B-B647-B3EA2B6673B4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0882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9447-0627-DC4C-A50F-F479A3B92BD4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5EBA-1035-0F4B-B647-B3EA2B6673B4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3207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9447-0627-DC4C-A50F-F479A3B92BD4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5EBA-1035-0F4B-B647-B3EA2B6673B4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018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76944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Präsentationstitel Blindtext Lorem ipsum dolores </a:t>
            </a:r>
            <a:r>
              <a:rPr lang="de-DE" altLang="de-DE" b="0"/>
              <a:t>|</a:t>
            </a:r>
            <a:r>
              <a:rPr lang="de-DE" altLang="de-DE"/>
              <a:t> </a:t>
            </a:r>
            <a:r>
              <a:rPr lang="de-DE" altLang="de-DE" b="0"/>
              <a:t>M. Mustermann | Anlass der Präsentation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 </a:t>
            </a:r>
            <a:fld id="{7F3361C0-CC0A-4D43-BAB7-468F9F045DF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886570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9447-0627-DC4C-A50F-F479A3B92BD4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5EBA-1035-0F4B-B647-B3EA2B6673B4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1197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9447-0627-DC4C-A50F-F479A3B92BD4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5EBA-1035-0F4B-B647-B3EA2B6673B4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742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9447-0627-DC4C-A50F-F479A3B92BD4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5EBA-1035-0F4B-B647-B3EA2B6673B4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7608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9447-0627-DC4C-A50F-F479A3B92BD4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5EBA-1035-0F4B-B647-B3EA2B6673B4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00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9447-0627-DC4C-A50F-F479A3B92BD4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5EBA-1035-0F4B-B647-B3EA2B6673B4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0459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9447-0627-DC4C-A50F-F479A3B92BD4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5EBA-1035-0F4B-B647-B3EA2B6673B4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5736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9447-0627-DC4C-A50F-F479A3B92BD4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5EBA-1035-0F4B-B647-B3EA2B6673B4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3563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9447-0627-DC4C-A50F-F479A3B92BD4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/>
              <a:t>11.01.2018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5EBA-1035-0F4B-B647-B3EA2B6673B4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532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9752" y="1924051"/>
            <a:ext cx="3954463" cy="4067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924051"/>
            <a:ext cx="3954462" cy="4067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Präsentationstitel Blindtext Lorem ipsum dolores </a:t>
            </a:r>
            <a:r>
              <a:rPr lang="de-DE" altLang="de-DE" b="0"/>
              <a:t>|</a:t>
            </a:r>
            <a:r>
              <a:rPr lang="de-DE" altLang="de-DE"/>
              <a:t> </a:t>
            </a:r>
            <a:r>
              <a:rPr lang="de-DE" altLang="de-DE" b="0"/>
              <a:t>M. Mustermann | Anlass der Präsentation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 </a:t>
            </a:r>
            <a:fld id="{8BB49DD0-3E92-4468-953A-519BF8DCBAD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13375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32917"/>
            <a:ext cx="8229600" cy="384721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Präsentationstitel Blindtext Lorem ipsum dolores </a:t>
            </a:r>
            <a:r>
              <a:rPr lang="de-DE" altLang="de-DE" b="0"/>
              <a:t>|</a:t>
            </a:r>
            <a:r>
              <a:rPr lang="de-DE" altLang="de-DE"/>
              <a:t> </a:t>
            </a:r>
            <a:r>
              <a:rPr lang="de-DE" altLang="de-DE" b="0"/>
              <a:t>M. Mustermann | Anlass der Präsentation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 </a:t>
            </a:r>
            <a:fld id="{66C2BCEE-C3A9-413D-A237-B0CE3D9E57B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79905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Präsentationstitel Blindtext Lorem ipsum dolores </a:t>
            </a:r>
            <a:r>
              <a:rPr lang="de-DE" altLang="de-DE" b="0"/>
              <a:t>|</a:t>
            </a:r>
            <a:r>
              <a:rPr lang="de-DE" altLang="de-DE"/>
              <a:t> </a:t>
            </a:r>
            <a:r>
              <a:rPr lang="de-DE" altLang="de-DE" b="0"/>
              <a:t>M. Mustermann | Anlass der Präsentation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 </a:t>
            </a:r>
            <a:fld id="{0617DD4A-AC7C-4957-8581-B651C6CA8C9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4547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Präsentationstitel Blindtext Lorem ipsum dolores </a:t>
            </a:r>
            <a:r>
              <a:rPr lang="de-DE" altLang="de-DE" b="0"/>
              <a:t>|</a:t>
            </a:r>
            <a:r>
              <a:rPr lang="de-DE" altLang="de-DE"/>
              <a:t> </a:t>
            </a:r>
            <a:r>
              <a:rPr lang="de-DE" altLang="de-DE" b="0"/>
              <a:t>M. Mustermann | Anlass der Präsentation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 </a:t>
            </a:r>
            <a:fld id="{E6FFD320-8DEA-464D-B9FC-D797DE64511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78987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665660"/>
            <a:ext cx="3008313" cy="76944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Präsentationstitel Blindtext Lorem ipsum dolores </a:t>
            </a:r>
            <a:r>
              <a:rPr lang="de-DE" altLang="de-DE" b="0"/>
              <a:t>|</a:t>
            </a:r>
            <a:r>
              <a:rPr lang="de-DE" altLang="de-DE"/>
              <a:t> </a:t>
            </a:r>
            <a:r>
              <a:rPr lang="de-DE" altLang="de-DE" b="0"/>
              <a:t>M. Mustermann | Anlass der Präsentation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 </a:t>
            </a:r>
            <a:fld id="{8C2DC4E1-84CB-4D63-BEE7-53D8D9FD130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33160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982618"/>
            <a:ext cx="5486400" cy="38472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Präsentationstitel Blindtext Lorem ipsum dolores </a:t>
            </a:r>
            <a:r>
              <a:rPr lang="de-DE" altLang="de-DE" b="0"/>
              <a:t>|</a:t>
            </a:r>
            <a:r>
              <a:rPr lang="de-DE" altLang="de-DE"/>
              <a:t> </a:t>
            </a:r>
            <a:r>
              <a:rPr lang="de-DE" altLang="de-DE" b="0"/>
              <a:t>M. Mustermann | Anlass der Präsentation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 </a:t>
            </a:r>
            <a:fld id="{53EA43E3-FA57-4807-9EAC-DAB6C7A618C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12597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751" y="1353593"/>
            <a:ext cx="8061325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Titel durch Klicken hinzufügen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1" y="1924051"/>
            <a:ext cx="8061325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 durck Klicken hinzufügen</a:t>
            </a:r>
          </a:p>
          <a:p>
            <a:pPr lvl="1"/>
            <a:r>
              <a:rPr lang="de-DE" altLang="de-DE" smtClean="0"/>
              <a:t>Xxx</a:t>
            </a:r>
          </a:p>
        </p:txBody>
      </p:sp>
      <p:pic>
        <p:nvPicPr>
          <p:cNvPr id="1031" name="Picture 7" descr="TU_Logo_lang_RGB_rot_PPT-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652" y="539751"/>
            <a:ext cx="13684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9750" y="6372225"/>
            <a:ext cx="66246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000" b="1">
                <a:solidFill>
                  <a:schemeClr val="accent1"/>
                </a:solidFill>
              </a:defRPr>
            </a:lvl1pPr>
          </a:lstStyle>
          <a:p>
            <a:r>
              <a:rPr lang="de-DE" altLang="de-DE"/>
              <a:t>Präsentationstitel Blindtext Lorem ipsum dolores </a:t>
            </a:r>
            <a:r>
              <a:rPr lang="de-DE" altLang="de-DE" b="0"/>
              <a:t>|</a:t>
            </a:r>
            <a:r>
              <a:rPr lang="de-DE" altLang="de-DE"/>
              <a:t> </a:t>
            </a:r>
            <a:r>
              <a:rPr lang="de-DE" altLang="de-DE" b="0"/>
              <a:t>M. Mustermann | Anlass der Präsentation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39750" y="6557963"/>
            <a:ext cx="66246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de-DE" altLang="de-DE"/>
              <a:t>Seite </a:t>
            </a:r>
            <a:fld id="{536AC4CF-151F-45CD-A7E8-877DA0454DC2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7232650" y="6278563"/>
            <a:ext cx="1366838" cy="43180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de-DE" altLang="de-DE" sz="1000"/>
              <a:t>Dezentrales Logo</a:t>
            </a:r>
          </a:p>
          <a:p>
            <a:r>
              <a:rPr lang="de-DE" altLang="de-DE" sz="1000"/>
              <a:t>optional</a:t>
            </a:r>
            <a:endParaRPr lang="de-DE" altLang="de-DE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ts val="2200"/>
        </a:lnSpc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n-lt"/>
          <a:ea typeface="+mn-ea"/>
          <a:cs typeface="+mn-cs"/>
        </a:defRPr>
      </a:lvl1pPr>
      <a:lvl2pPr marL="784225" indent="-2444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>
          <a:solidFill>
            <a:srgbClr val="000000"/>
          </a:solidFill>
          <a:latin typeface="+mn-lt"/>
        </a:defRPr>
      </a:lvl2pPr>
      <a:lvl3pPr marL="1192213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-85228" y="6434999"/>
            <a:ext cx="9255442" cy="368424"/>
          </a:xfrm>
          <a:prstGeom prst="rect">
            <a:avLst/>
          </a:prstGeom>
          <a:solidFill>
            <a:schemeClr val="bg2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4" name="Textfeld 13"/>
          <p:cNvSpPr txBox="1"/>
          <p:nvPr userDrawn="1"/>
        </p:nvSpPr>
        <p:spPr>
          <a:xfrm>
            <a:off x="251520" y="6474822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1. Törn/Boot/Crew</a:t>
            </a:r>
            <a:endParaRPr lang="de-DE" sz="16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17" name="Textfeld 16"/>
          <p:cNvSpPr txBox="1"/>
          <p:nvPr userDrawn="1"/>
        </p:nvSpPr>
        <p:spPr>
          <a:xfrm>
            <a:off x="4572000" y="6474822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3. Kartenplotter/Tablet</a:t>
            </a:r>
            <a:endParaRPr lang="de-DE" sz="1600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21661" y="6468460"/>
            <a:ext cx="686845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992C922-E119-471E-8F11-8876AC0BE28E}" type="slidenum">
              <a:rPr lang="de-DE" sz="180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sz="180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20" name="Textfeld 19"/>
          <p:cNvSpPr txBox="1"/>
          <p:nvPr userDrawn="1"/>
        </p:nvSpPr>
        <p:spPr>
          <a:xfrm>
            <a:off x="6804248" y="6467216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b="1" dirty="0" smtClean="0">
                <a:solidFill>
                  <a:prstClr val="black"/>
                </a:solidFill>
                <a:latin typeface="Calibri"/>
              </a:rPr>
              <a:t>4. Erfahrungen</a:t>
            </a:r>
            <a:endParaRPr lang="de-DE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feld 21"/>
          <p:cNvSpPr txBox="1"/>
          <p:nvPr userDrawn="1"/>
        </p:nvSpPr>
        <p:spPr>
          <a:xfrm>
            <a:off x="2123728" y="6464868"/>
            <a:ext cx="2221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2. Ausstattung/Nutzung</a:t>
            </a:r>
            <a:endParaRPr lang="de-DE" sz="1600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909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-85228" y="6434999"/>
            <a:ext cx="9255442" cy="368424"/>
          </a:xfrm>
          <a:prstGeom prst="rect">
            <a:avLst/>
          </a:prstGeom>
          <a:solidFill>
            <a:schemeClr val="bg2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4" name="Textfeld 13"/>
          <p:cNvSpPr txBox="1"/>
          <p:nvPr userDrawn="1"/>
        </p:nvSpPr>
        <p:spPr>
          <a:xfrm>
            <a:off x="251520" y="6474822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1. Törn/Boot/Crew</a:t>
            </a:r>
            <a:endParaRPr lang="de-DE" sz="16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17" name="Textfeld 16"/>
          <p:cNvSpPr txBox="1"/>
          <p:nvPr userDrawn="1"/>
        </p:nvSpPr>
        <p:spPr>
          <a:xfrm>
            <a:off x="4572000" y="6474822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3. Kartenplotter/Tablet</a:t>
            </a:r>
            <a:endParaRPr lang="de-DE" sz="1600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21661" y="6468460"/>
            <a:ext cx="686845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992C922-E119-471E-8F11-8876AC0BE28E}" type="slidenum">
              <a:rPr lang="de-DE" sz="180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sz="180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20" name="Textfeld 19"/>
          <p:cNvSpPr txBox="1"/>
          <p:nvPr userDrawn="1"/>
        </p:nvSpPr>
        <p:spPr>
          <a:xfrm>
            <a:off x="6804248" y="6467216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b="1" dirty="0" smtClean="0">
                <a:solidFill>
                  <a:prstClr val="black"/>
                </a:solidFill>
                <a:latin typeface="Calibri"/>
              </a:rPr>
              <a:t>4. Erfahrungen</a:t>
            </a:r>
            <a:endParaRPr lang="de-DE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feld 21"/>
          <p:cNvSpPr txBox="1"/>
          <p:nvPr userDrawn="1"/>
        </p:nvSpPr>
        <p:spPr>
          <a:xfrm>
            <a:off x="2123728" y="6464868"/>
            <a:ext cx="2221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2. Ausstattung/Nutzung</a:t>
            </a:r>
            <a:endParaRPr lang="de-DE" sz="1600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4619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ltGray">
          <a:xfrm>
            <a:off x="0" y="0"/>
            <a:ext cx="9144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sz="1350" dirty="0">
              <a:solidFill>
                <a:prstClr val="white"/>
              </a:solidFill>
            </a:endParaRPr>
          </a:p>
        </p:txBody>
      </p:sp>
      <p:cxnSp>
        <p:nvCxnSpPr>
          <p:cNvPr id="9" name="Gerader Verbinder 8"/>
          <p:cNvCxnSpPr/>
          <p:nvPr/>
        </p:nvCxnSpPr>
        <p:spPr>
          <a:xfrm>
            <a:off x="0" y="1371600"/>
            <a:ext cx="9144000" cy="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auto">
          <a:xfrm>
            <a:off x="800100" y="127000"/>
            <a:ext cx="75438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00100" y="1714500"/>
            <a:ext cx="75438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145295" y="6394450"/>
            <a:ext cx="1198606" cy="2967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dirty="0">
              <a:solidFill>
                <a:prstClr val="white">
                  <a:lumMod val="50000"/>
                </a:prstClr>
              </a:solidFill>
              <a:latin typeface="Arial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199350" y="6383244"/>
            <a:ext cx="4745309" cy="2967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dirty="0">
              <a:solidFill>
                <a:prstClr val="white">
                  <a:lumMod val="50000"/>
                </a:prstClr>
              </a:solidFill>
              <a:latin typeface="Arial"/>
            </a:endParaRPr>
          </a:p>
        </p:txBody>
      </p:sp>
      <p:sp>
        <p:nvSpPr>
          <p:cNvPr id="10" name="Datumsplatzhalter 3"/>
          <p:cNvSpPr txBox="1">
            <a:spLocks/>
          </p:cNvSpPr>
          <p:nvPr userDrawn="1"/>
        </p:nvSpPr>
        <p:spPr>
          <a:xfrm>
            <a:off x="270436" y="6394459"/>
            <a:ext cx="1008488" cy="25780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de-DE" sz="9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2" name="Fußzeilenplatzhalter 4"/>
          <p:cNvSpPr txBox="1">
            <a:spLocks/>
          </p:cNvSpPr>
          <p:nvPr userDrawn="1"/>
        </p:nvSpPr>
        <p:spPr>
          <a:xfrm>
            <a:off x="109163" y="6361437"/>
            <a:ext cx="4745309" cy="29083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sz="9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3836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hd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5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35" indent="-205735" algn="l" defTabSz="685783" rtl="0" eaLnBrk="1" latinLnBrk="0" hangingPunct="1">
        <a:spcBef>
          <a:spcPts val="1650"/>
        </a:spcBef>
        <a:buClr>
          <a:schemeClr val="tx1">
            <a:lumMod val="65000"/>
          </a:schemeClr>
        </a:buClr>
        <a:buFont typeface="Arial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445759" indent="-205735" algn="l" defTabSz="685783" rtl="0" eaLnBrk="1" latinLnBrk="0" hangingPunct="1">
        <a:spcBef>
          <a:spcPts val="1200"/>
        </a:spcBef>
        <a:buClr>
          <a:schemeClr val="tx1">
            <a:lumMod val="65000"/>
          </a:schemeClr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51494" indent="-171446" algn="l" defTabSz="685783" rtl="0" eaLnBrk="1" latinLnBrk="0" hangingPunct="1">
        <a:spcBef>
          <a:spcPts val="900"/>
        </a:spcBef>
        <a:buClr>
          <a:schemeClr val="tx1">
            <a:lumMod val="65000"/>
          </a:schemeClr>
        </a:buClr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891518" indent="-171446" algn="l" defTabSz="685783" rtl="0" eaLnBrk="1" latinLnBrk="0" hangingPunct="1">
        <a:spcBef>
          <a:spcPts val="750"/>
        </a:spcBef>
        <a:buClr>
          <a:schemeClr val="tx1">
            <a:lumMod val="65000"/>
          </a:schemeClr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62964" indent="-171446" algn="l" defTabSz="685783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34409" indent="-171446" algn="l" defTabSz="685783" rtl="0" eaLnBrk="1" latinLnBrk="0" hangingPunct="1">
        <a:spcBef>
          <a:spcPts val="450"/>
        </a:spcBef>
        <a:buClr>
          <a:schemeClr val="tx1">
            <a:lumMod val="65000"/>
          </a:schemeClr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05855" indent="-171446" algn="l" defTabSz="685783" rtl="0" eaLnBrk="1" latinLnBrk="0" hangingPunct="1">
        <a:spcBef>
          <a:spcPts val="450"/>
        </a:spcBef>
        <a:buClr>
          <a:schemeClr val="tx1">
            <a:lumMod val="65000"/>
          </a:schemeClr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77300" indent="-171446" algn="l" defTabSz="685783" rtl="0" eaLnBrk="1" latinLnBrk="0" hangingPunct="1">
        <a:spcBef>
          <a:spcPts val="450"/>
        </a:spcBef>
        <a:buClr>
          <a:schemeClr val="tx1">
            <a:lumMod val="65000"/>
          </a:schemeClr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48747" indent="-171446" algn="l" defTabSz="685783" rtl="0" eaLnBrk="1" latinLnBrk="0" hangingPunct="1">
        <a:spcBef>
          <a:spcPts val="450"/>
        </a:spcBef>
        <a:buClr>
          <a:schemeClr val="tx1">
            <a:lumMod val="65000"/>
          </a:schemeClr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B909447-0627-DC4C-A50F-F479A3B92BD4}" type="datetimeFigureOut">
              <a:rPr lang="de-DE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11.01.2018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961E5EBA-1035-0F4B-B647-B3EA2B6673B4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6518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eg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5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8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7" Type="http://schemas.openxmlformats.org/officeDocument/2006/relationships/image" Target="../media/image4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10" Type="http://schemas.openxmlformats.org/officeDocument/2006/relationships/image" Target="../media/image58.png"/><Relationship Id="rId9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0.png"/><Relationship Id="rId4" Type="http://schemas.openxmlformats.org/officeDocument/2006/relationships/image" Target="../media/image47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www.tu-berlin.de/?id=157047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1" y="3977188"/>
            <a:ext cx="8352729" cy="1107996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altLang="de-DE" b="1" cap="small" spc="100" dirty="0" err="1" smtClean="0"/>
              <a:t>ANeMoS</a:t>
            </a:r>
            <a:r>
              <a:rPr lang="de-DE" altLang="de-DE" cap="small" dirty="0" smtClean="0"/>
              <a:t/>
            </a:r>
            <a:br>
              <a:rPr lang="de-DE" altLang="de-DE" cap="small" dirty="0" smtClean="0"/>
            </a:br>
            <a:r>
              <a:rPr lang="de-DE" altLang="de-DE" b="1" cap="small" dirty="0" err="1" smtClean="0">
                <a:solidFill>
                  <a:srgbClr val="C50E1F"/>
                </a:solidFill>
              </a:rPr>
              <a:t>A</a:t>
            </a:r>
            <a:r>
              <a:rPr lang="de-DE" altLang="de-DE" cap="small" dirty="0" err="1" smtClean="0">
                <a:solidFill>
                  <a:srgbClr val="C50E1F"/>
                </a:solidFill>
              </a:rPr>
              <a:t>nalyzing</a:t>
            </a:r>
            <a:r>
              <a:rPr lang="de-DE" altLang="de-DE" cap="small" dirty="0" smtClean="0">
                <a:solidFill>
                  <a:srgbClr val="C50E1F"/>
                </a:solidFill>
              </a:rPr>
              <a:t> </a:t>
            </a:r>
            <a:r>
              <a:rPr lang="de-DE" altLang="de-DE" cap="small" dirty="0" err="1" smtClean="0">
                <a:solidFill>
                  <a:srgbClr val="C50E1F"/>
                </a:solidFill>
              </a:rPr>
              <a:t>Use</a:t>
            </a:r>
            <a:r>
              <a:rPr lang="de-DE" altLang="de-DE" cap="small" dirty="0" smtClean="0">
                <a:solidFill>
                  <a:srgbClr val="C50E1F"/>
                </a:solidFill>
              </a:rPr>
              <a:t> </a:t>
            </a:r>
            <a:r>
              <a:rPr lang="de-DE" altLang="de-DE" cap="small" dirty="0" err="1" smtClean="0">
                <a:solidFill>
                  <a:srgbClr val="C50E1F"/>
                </a:solidFill>
              </a:rPr>
              <a:t>and</a:t>
            </a:r>
            <a:r>
              <a:rPr lang="de-DE" altLang="de-DE" cap="small" dirty="0" smtClean="0">
                <a:solidFill>
                  <a:srgbClr val="C50E1F"/>
                </a:solidFill>
              </a:rPr>
              <a:t> Impact </a:t>
            </a:r>
            <a:r>
              <a:rPr lang="de-DE" altLang="de-DE" cap="small" dirty="0" err="1" smtClean="0">
                <a:solidFill>
                  <a:srgbClr val="C50E1F"/>
                </a:solidFill>
              </a:rPr>
              <a:t>of</a:t>
            </a:r>
            <a:r>
              <a:rPr lang="de-DE" altLang="de-DE" cap="small" dirty="0" smtClean="0">
                <a:solidFill>
                  <a:srgbClr val="C50E1F"/>
                </a:solidFill>
              </a:rPr>
              <a:t> </a:t>
            </a:r>
            <a:r>
              <a:rPr lang="de-DE" altLang="de-DE" b="1" cap="small" dirty="0" smtClean="0">
                <a:solidFill>
                  <a:srgbClr val="C50E1F"/>
                </a:solidFill>
              </a:rPr>
              <a:t>Ne</a:t>
            </a:r>
            <a:r>
              <a:rPr lang="de-DE" altLang="de-DE" cap="small" dirty="0" smtClean="0">
                <a:solidFill>
                  <a:srgbClr val="C50E1F"/>
                </a:solidFill>
              </a:rPr>
              <a:t>w </a:t>
            </a:r>
            <a:r>
              <a:rPr lang="de-DE" altLang="de-DE" b="1" cap="small" dirty="0" smtClean="0">
                <a:solidFill>
                  <a:srgbClr val="C50E1F"/>
                </a:solidFill>
              </a:rPr>
              <a:t>M</a:t>
            </a:r>
            <a:r>
              <a:rPr lang="de-DE" altLang="de-DE" cap="small" dirty="0" smtClean="0">
                <a:solidFill>
                  <a:srgbClr val="C50E1F"/>
                </a:solidFill>
              </a:rPr>
              <a:t>edia </a:t>
            </a:r>
            <a:r>
              <a:rPr lang="de-DE" altLang="de-DE" b="1" cap="small" dirty="0" smtClean="0">
                <a:solidFill>
                  <a:srgbClr val="C50E1F"/>
                </a:solidFill>
              </a:rPr>
              <a:t>o</a:t>
            </a:r>
            <a:r>
              <a:rPr lang="de-DE" altLang="de-DE" cap="small" dirty="0" smtClean="0">
                <a:solidFill>
                  <a:srgbClr val="C50E1F"/>
                </a:solidFill>
              </a:rPr>
              <a:t>n </a:t>
            </a:r>
            <a:r>
              <a:rPr lang="de-DE" altLang="de-DE" b="1" cap="small" dirty="0" err="1" smtClean="0">
                <a:solidFill>
                  <a:srgbClr val="C50E1F"/>
                </a:solidFill>
              </a:rPr>
              <a:t>S</a:t>
            </a:r>
            <a:r>
              <a:rPr lang="de-DE" altLang="de-DE" cap="small" dirty="0" err="1" smtClean="0">
                <a:solidFill>
                  <a:srgbClr val="C50E1F"/>
                </a:solidFill>
              </a:rPr>
              <a:t>ailboats</a:t>
            </a:r>
            <a:endParaRPr lang="de-DE" altLang="de-DE" cap="small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1" y="5401511"/>
            <a:ext cx="8061325" cy="736740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de-DE" dirty="0" smtClean="0">
                <a:solidFill>
                  <a:srgbClr val="4D4D4D"/>
                </a:solidFill>
              </a:rPr>
              <a:t>Prof. Dr. Gisela Müller-Plath</a:t>
            </a:r>
            <a:br>
              <a:rPr lang="de-DE" dirty="0" smtClean="0">
                <a:solidFill>
                  <a:srgbClr val="4D4D4D"/>
                </a:solidFill>
              </a:rPr>
            </a:br>
            <a:r>
              <a:rPr lang="de-DE" dirty="0" smtClean="0">
                <a:solidFill>
                  <a:srgbClr val="4D4D4D"/>
                </a:solidFill>
              </a:rPr>
              <a:t>Fachgebiet Psychologie Neuer Medien und Methodenlehre</a:t>
            </a:r>
          </a:p>
          <a:p>
            <a:pPr>
              <a:lnSpc>
                <a:spcPct val="114000"/>
              </a:lnSpc>
            </a:pPr>
            <a:r>
              <a:rPr lang="de-DE" dirty="0" smtClean="0">
                <a:solidFill>
                  <a:srgbClr val="4D4D4D"/>
                </a:solidFill>
              </a:rPr>
              <a:t>Institut für Psychologie und Arbeitswissenschaft</a:t>
            </a:r>
          </a:p>
        </p:txBody>
      </p:sp>
      <p:pic>
        <p:nvPicPr>
          <p:cNvPr id="10" name="Grafik 9" descr="http://www.raymarine.de/uploadedImages/Competitions/Wireless-Competitio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204" y="3265752"/>
            <a:ext cx="4456430" cy="11500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uppieren 10"/>
          <p:cNvGrpSpPr/>
          <p:nvPr/>
        </p:nvGrpSpPr>
        <p:grpSpPr>
          <a:xfrm>
            <a:off x="7315889" y="2132856"/>
            <a:ext cx="1832745" cy="1080590"/>
            <a:chOff x="4683471" y="1928834"/>
            <a:chExt cx="1832745" cy="1080590"/>
          </a:xfrm>
        </p:grpSpPr>
        <p:pic>
          <p:nvPicPr>
            <p:cNvPr id="12" name="Picture 6" descr="http://nvcharts.com/shop/media/images/org/dreieck_zirkel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471" y="1928834"/>
              <a:ext cx="1080120" cy="1080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http://www.harmony-live.com/attachments/Image/Handpeilkompass_1.jpg?template=generi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5379" y="1929756"/>
              <a:ext cx="700837" cy="1079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5" descr="C:\Users\gmuellerplath\Documents\Berlin TU\Anemos\hanseboot\segeln-auf-der-ostsee-0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8" y="-10"/>
            <a:ext cx="6229914" cy="149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87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10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1: </a:t>
            </a:r>
            <a:r>
              <a:rPr lang="de-DE" altLang="de-DE" sz="1800" kern="0" cap="small" dirty="0">
                <a:latin typeface="Calibri" panose="020F0502020204030204" pitchFamily="34" charset="0"/>
              </a:rPr>
              <a:t>Nutzungsgewohnheiten und -erfahrungen</a:t>
            </a:r>
          </a:p>
          <a:p>
            <a:pPr>
              <a:lnSpc>
                <a:spcPct val="130000"/>
              </a:lnSpc>
            </a:pPr>
            <a:r>
              <a:rPr lang="de-DE" altLang="de-DE" sz="1400" kern="0" dirty="0">
                <a:solidFill>
                  <a:schemeClr val="tx1"/>
                </a:solidFill>
                <a:latin typeface="Calibri" panose="020F0502020204030204" pitchFamily="34" charset="0"/>
              </a:rPr>
              <a:t>Befragung von 114 Sportschiffern in 16 Ostseehäfen</a:t>
            </a:r>
          </a:p>
        </p:txBody>
      </p:sp>
      <p:graphicFrame>
        <p:nvGraphicFramePr>
          <p:cNvPr id="18" name="Diagramm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4468159"/>
              </p:ext>
            </p:extLst>
          </p:nvPr>
        </p:nvGraphicFramePr>
        <p:xfrm>
          <a:off x="743018" y="1268760"/>
          <a:ext cx="7429382" cy="5520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Rechteck 19"/>
          <p:cNvSpPr/>
          <p:nvPr/>
        </p:nvSpPr>
        <p:spPr>
          <a:xfrm>
            <a:off x="161925" y="1435100"/>
            <a:ext cx="289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>
                <a:solidFill>
                  <a:prstClr val="black"/>
                </a:solidFill>
                <a:latin typeface="Calibri"/>
              </a:rPr>
              <a:t>Vorhandensein und Nutzung </a:t>
            </a:r>
            <a:br>
              <a:rPr lang="de-DE" sz="1400" dirty="0">
                <a:solidFill>
                  <a:prstClr val="black"/>
                </a:solidFill>
                <a:latin typeface="Calibri"/>
              </a:rPr>
            </a:br>
            <a:r>
              <a:rPr lang="de-DE" sz="1400" b="1" dirty="0" smtClean="0">
                <a:solidFill>
                  <a:srgbClr val="C00000"/>
                </a:solidFill>
                <a:latin typeface="Calibri"/>
              </a:rPr>
              <a:t>klassischer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1400" dirty="0">
                <a:solidFill>
                  <a:prstClr val="black"/>
                </a:solidFill>
                <a:latin typeface="Calibri"/>
              </a:rPr>
              <a:t>Navigationsinstrumente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8308156" y="5843067"/>
            <a:ext cx="715068" cy="276999"/>
          </a:xfrm>
          <a:prstGeom prst="rect">
            <a:avLst/>
          </a:prstGeom>
          <a:noFill/>
          <a:ln>
            <a:solidFill>
              <a:sysClr val="windowText" lastClr="000000">
                <a:lumMod val="65000"/>
                <a:lumOff val="35000"/>
              </a:sysClr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N = 112</a:t>
            </a:r>
            <a:endParaRPr lang="de-DE" dirty="0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236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11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1: </a:t>
            </a:r>
            <a:r>
              <a:rPr lang="de-DE" altLang="de-DE" sz="1800" kern="0" cap="small" dirty="0">
                <a:latin typeface="Calibri" panose="020F0502020204030204" pitchFamily="34" charset="0"/>
              </a:rPr>
              <a:t>Nutzungsgewohnheiten und -erfahrungen</a:t>
            </a:r>
          </a:p>
          <a:p>
            <a:pPr>
              <a:lnSpc>
                <a:spcPct val="130000"/>
              </a:lnSpc>
            </a:pPr>
            <a:r>
              <a:rPr lang="de-DE" altLang="de-DE" sz="1400" kern="0" dirty="0">
                <a:solidFill>
                  <a:schemeClr val="tx1"/>
                </a:solidFill>
                <a:latin typeface="Calibri" panose="020F0502020204030204" pitchFamily="34" charset="0"/>
              </a:rPr>
              <a:t>Befragung von 114 Sportschiffern in 16 Ostseehäfen</a:t>
            </a:r>
          </a:p>
        </p:txBody>
      </p:sp>
      <p:graphicFrame>
        <p:nvGraphicFramePr>
          <p:cNvPr id="24" name="Diagramm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2480614"/>
              </p:ext>
            </p:extLst>
          </p:nvPr>
        </p:nvGraphicFramePr>
        <p:xfrm>
          <a:off x="2275879" y="692697"/>
          <a:ext cx="7048649" cy="5580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" name="Rechteck 29"/>
          <p:cNvSpPr/>
          <p:nvPr/>
        </p:nvSpPr>
        <p:spPr>
          <a:xfrm>
            <a:off x="152400" y="1498600"/>
            <a:ext cx="29794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>
                <a:solidFill>
                  <a:prstClr val="black"/>
                </a:solidFill>
                <a:latin typeface="Calibri"/>
              </a:rPr>
              <a:t>Wie haben Sie 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heute </a:t>
            </a:r>
            <a:r>
              <a:rPr lang="de-DE" sz="1400" b="1" dirty="0">
                <a:solidFill>
                  <a:srgbClr val="C00000"/>
                </a:solidFill>
                <a:latin typeface="Calibri"/>
              </a:rPr>
              <a:t>Ihren Plotter bzw. Tablet </a:t>
            </a:r>
            <a:r>
              <a:rPr lang="de-DE" sz="1400" b="1" dirty="0" smtClean="0">
                <a:solidFill>
                  <a:srgbClr val="C00000"/>
                </a:solidFill>
                <a:latin typeface="Calibri"/>
              </a:rPr>
              <a:t>und Ihre Papierseekarten 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verwendet?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151257" y="2693426"/>
            <a:ext cx="258777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Ist dieses Vorgehen typisch für Ihren diesjährigen Törn?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„Ja, typisch“ (87%)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8417519" y="4532869"/>
            <a:ext cx="726481" cy="276999"/>
          </a:xfrm>
          <a:prstGeom prst="rect">
            <a:avLst/>
          </a:prstGeom>
          <a:noFill/>
          <a:ln>
            <a:solidFill>
              <a:sysClr val="windowText" lastClr="000000">
                <a:lumMod val="65000"/>
                <a:lumOff val="35000"/>
              </a:sysClr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N = 104</a:t>
            </a:r>
            <a:endParaRPr lang="de-DE" dirty="0"/>
          </a:p>
        </p:txBody>
      </p:sp>
      <p:sp>
        <p:nvSpPr>
          <p:cNvPr id="13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7897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12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1: </a:t>
            </a:r>
            <a:r>
              <a:rPr lang="de-DE" altLang="de-DE" sz="1800" kern="0" cap="small" dirty="0">
                <a:latin typeface="Calibri" panose="020F0502020204030204" pitchFamily="34" charset="0"/>
              </a:rPr>
              <a:t>Nutzungsgewohnheiten und -erfahrungen</a:t>
            </a:r>
          </a:p>
          <a:p>
            <a:pPr>
              <a:lnSpc>
                <a:spcPct val="130000"/>
              </a:lnSpc>
            </a:pPr>
            <a:r>
              <a:rPr lang="de-DE" altLang="de-DE" sz="1400" kern="0" dirty="0">
                <a:solidFill>
                  <a:schemeClr val="tx1"/>
                </a:solidFill>
                <a:latin typeface="Calibri" panose="020F0502020204030204" pitchFamily="34" charset="0"/>
              </a:rPr>
              <a:t>Befragung von 114 Sportschiffern in 16 Ostseehäfen</a:t>
            </a:r>
          </a:p>
        </p:txBody>
      </p:sp>
      <p:graphicFrame>
        <p:nvGraphicFramePr>
          <p:cNvPr id="13" name="Diagramm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4199563"/>
              </p:ext>
            </p:extLst>
          </p:nvPr>
        </p:nvGraphicFramePr>
        <p:xfrm>
          <a:off x="2627784" y="846066"/>
          <a:ext cx="5874694" cy="5463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Rechteck 20"/>
          <p:cNvSpPr/>
          <p:nvPr/>
        </p:nvSpPr>
        <p:spPr>
          <a:xfrm>
            <a:off x="167258" y="1498600"/>
            <a:ext cx="3343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>
                <a:solidFill>
                  <a:prstClr val="black"/>
                </a:solidFill>
                <a:latin typeface="Calibri"/>
              </a:rPr>
              <a:t>Wie haben Sie 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heute </a:t>
            </a:r>
            <a:r>
              <a:rPr lang="de-DE" sz="1400" b="1" dirty="0">
                <a:solidFill>
                  <a:srgbClr val="C00000"/>
                </a:solidFill>
                <a:latin typeface="Calibri"/>
              </a:rPr>
              <a:t>Ihren Plotter bzw. Tablet </a:t>
            </a:r>
            <a:r>
              <a:rPr lang="de-DE" sz="1400" dirty="0">
                <a:solidFill>
                  <a:prstClr val="black"/>
                </a:solidFill>
                <a:latin typeface="Calibri"/>
              </a:rPr>
              <a:t>verwendet 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de-DE" sz="1400" dirty="0">
                <a:solidFill>
                  <a:prstClr val="black"/>
                </a:solidFill>
                <a:latin typeface="Calibri"/>
              </a:rPr>
              <a:t>sofern 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vorhanden) ?</a:t>
            </a:r>
            <a:endParaRPr lang="de-DE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8502478" y="4634469"/>
            <a:ext cx="641521" cy="276999"/>
          </a:xfrm>
          <a:prstGeom prst="rect">
            <a:avLst/>
          </a:prstGeom>
          <a:noFill/>
          <a:ln>
            <a:solidFill>
              <a:sysClr val="windowText" lastClr="000000">
                <a:lumMod val="65000"/>
                <a:lumOff val="35000"/>
              </a:sysClr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N = 71</a:t>
            </a:r>
            <a:endParaRPr lang="de-DE" dirty="0"/>
          </a:p>
        </p:txBody>
      </p:sp>
      <p:sp>
        <p:nvSpPr>
          <p:cNvPr id="27" name="Textfeld 26"/>
          <p:cNvSpPr txBox="1"/>
          <p:nvPr/>
        </p:nvSpPr>
        <p:spPr>
          <a:xfrm>
            <a:off x="204215" y="2693426"/>
            <a:ext cx="258777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Ist dieses Vorgehen typisch für Ihren diesjährigen Törn? </a:t>
            </a:r>
          </a:p>
          <a:p>
            <a:pPr marL="0" marR="0" lvl="0" indent="0" algn="l" defTabSz="91440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„Ja, typisch“ (87%) </a:t>
            </a:r>
          </a:p>
        </p:txBody>
      </p:sp>
      <p:sp>
        <p:nvSpPr>
          <p:cNvPr id="2" name="Rechteck 1"/>
          <p:cNvSpPr/>
          <p:nvPr/>
        </p:nvSpPr>
        <p:spPr>
          <a:xfrm>
            <a:off x="256031" y="5898952"/>
            <a:ext cx="87084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sz="1400" b="1" kern="0" dirty="0">
                <a:solidFill>
                  <a:prstClr val="black"/>
                </a:solidFill>
                <a:latin typeface="Calibri"/>
              </a:rPr>
              <a:t>75% der Charterer</a:t>
            </a:r>
            <a:r>
              <a:rPr lang="de-DE" sz="1400" kern="0" dirty="0">
                <a:solidFill>
                  <a:prstClr val="black"/>
                </a:solidFill>
                <a:latin typeface="Calibri"/>
              </a:rPr>
              <a:t>, die den Plotter als primäres Navigationsmedium nutzen, </a:t>
            </a:r>
            <a:r>
              <a:rPr lang="de-DE" sz="1400" b="1" kern="0" dirty="0">
                <a:solidFill>
                  <a:prstClr val="black"/>
                </a:solidFill>
                <a:latin typeface="Calibri"/>
              </a:rPr>
              <a:t>machen keine Eintragungen in ihn</a:t>
            </a:r>
            <a:r>
              <a:rPr lang="de-DE" sz="1400" kern="0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938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13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1: </a:t>
            </a:r>
            <a:r>
              <a:rPr lang="de-DE" altLang="de-DE" sz="1800" kern="0" cap="small" dirty="0">
                <a:latin typeface="Calibri" panose="020F0502020204030204" pitchFamily="34" charset="0"/>
              </a:rPr>
              <a:t>Nutzungsgewohnheiten und -erfahrungen</a:t>
            </a:r>
          </a:p>
          <a:p>
            <a:pPr>
              <a:lnSpc>
                <a:spcPct val="130000"/>
              </a:lnSpc>
            </a:pPr>
            <a:r>
              <a:rPr lang="de-DE" altLang="de-DE" sz="1400" kern="0" dirty="0">
                <a:solidFill>
                  <a:schemeClr val="tx1"/>
                </a:solidFill>
                <a:latin typeface="Calibri" panose="020F0502020204030204" pitchFamily="34" charset="0"/>
              </a:rPr>
              <a:t>Befragung von 114 Sportschiffern in 16 Ostseehäfen</a:t>
            </a:r>
          </a:p>
        </p:txBody>
      </p:sp>
      <p:sp>
        <p:nvSpPr>
          <p:cNvPr id="21" name="Rechteck 20"/>
          <p:cNvSpPr/>
          <p:nvPr/>
        </p:nvSpPr>
        <p:spPr>
          <a:xfrm>
            <a:off x="167258" y="1498600"/>
            <a:ext cx="33436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/>
              <a:t>Welche </a:t>
            </a:r>
            <a:r>
              <a:rPr lang="de-DE" sz="1400" b="1" dirty="0">
                <a:solidFill>
                  <a:srgbClr val="C00000"/>
                </a:solidFill>
              </a:rPr>
              <a:t>Ausrichtung</a:t>
            </a:r>
            <a:r>
              <a:rPr lang="de-DE" sz="1400" dirty="0"/>
              <a:t> hatte auf der heutigen Reise Ihre </a:t>
            </a:r>
            <a:r>
              <a:rPr lang="de-DE" sz="1400" dirty="0" smtClean="0"/>
              <a:t>digitale Seekarte</a:t>
            </a:r>
            <a:r>
              <a:rPr lang="de-DE" sz="1400" dirty="0"/>
              <a:t>, und wie wurde Ihre </a:t>
            </a:r>
            <a:r>
              <a:rPr lang="de-DE" sz="1400" b="1" dirty="0">
                <a:solidFill>
                  <a:srgbClr val="C00000"/>
                </a:solidFill>
              </a:rPr>
              <a:t>Schiffsbewegung </a:t>
            </a:r>
            <a:r>
              <a:rPr lang="de-DE" sz="1400" dirty="0" smtClean="0"/>
              <a:t>angezeigt ?</a:t>
            </a:r>
            <a:endParaRPr lang="de-DE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8502767" y="4634469"/>
            <a:ext cx="641522" cy="276999"/>
          </a:xfrm>
          <a:prstGeom prst="rect">
            <a:avLst/>
          </a:prstGeom>
          <a:noFill/>
          <a:ln>
            <a:solidFill>
              <a:sysClr val="windowText" lastClr="000000">
                <a:lumMod val="65000"/>
                <a:lumOff val="35000"/>
              </a:sysClr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N = 78</a:t>
            </a:r>
            <a:endParaRPr lang="de-DE" dirty="0"/>
          </a:p>
        </p:txBody>
      </p:sp>
      <p:graphicFrame>
        <p:nvGraphicFramePr>
          <p:cNvPr id="12" name="Diagramm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1363843"/>
              </p:ext>
            </p:extLst>
          </p:nvPr>
        </p:nvGraphicFramePr>
        <p:xfrm>
          <a:off x="1403648" y="2564904"/>
          <a:ext cx="6743860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458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Arial" panose="020B0604020202020204" pitchFamily="34" charset="0"/>
                <a:cs typeface="Arial" panose="020B060402020202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de-DE" alt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1: </a:t>
            </a:r>
            <a:r>
              <a:rPr lang="de-DE" altLang="de-DE" sz="1800" kern="0" cap="small" dirty="0">
                <a:latin typeface="Calibri" panose="020F0502020204030204" pitchFamily="34" charset="0"/>
              </a:rPr>
              <a:t>Nutzungsgewohnheiten und -erfahrungen</a:t>
            </a:r>
          </a:p>
          <a:p>
            <a:pPr>
              <a:lnSpc>
                <a:spcPct val="130000"/>
              </a:lnSpc>
            </a:pPr>
            <a:r>
              <a:rPr lang="de-DE" altLang="de-DE" sz="1400" kern="0" dirty="0">
                <a:solidFill>
                  <a:schemeClr val="tx1"/>
                </a:solidFill>
                <a:latin typeface="Calibri" panose="020F0502020204030204" pitchFamily="34" charset="0"/>
              </a:rPr>
              <a:t>Befragung von 114 Sportschiffern in 16 Ostseehäfen</a:t>
            </a:r>
          </a:p>
        </p:txBody>
      </p:sp>
      <p:sp>
        <p:nvSpPr>
          <p:cNvPr id="4" name="Rechteck 3"/>
          <p:cNvSpPr/>
          <p:nvPr/>
        </p:nvSpPr>
        <p:spPr>
          <a:xfrm>
            <a:off x="160950" y="1484784"/>
            <a:ext cx="477109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1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Schildern Sie bitte ein bis zwei Situationen, in denen der Kartenplotter oder andere digitale Medien </a:t>
            </a:r>
            <a:r>
              <a:rPr lang="de-DE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problematisch oder gefährlich</a:t>
            </a:r>
            <a:r>
              <a:rPr lang="de-DE" sz="1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für Sie </a:t>
            </a:r>
            <a:r>
              <a:rPr lang="de-DE" sz="140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waren!</a:t>
            </a:r>
          </a:p>
          <a:p>
            <a:pPr algn="l"/>
            <a:r>
              <a:rPr lang="de-DE" sz="140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Haben </a:t>
            </a:r>
            <a:r>
              <a:rPr lang="de-DE" sz="1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Sie auf Ihrem Gerät schon einmal eine </a:t>
            </a:r>
            <a:r>
              <a:rPr lang="de-DE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falsche Anzeige </a:t>
            </a:r>
            <a:r>
              <a:rPr lang="de-DE" sz="1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bemerkt?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7" name="Diagramm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4727451"/>
              </p:ext>
            </p:extLst>
          </p:nvPr>
        </p:nvGraphicFramePr>
        <p:xfrm>
          <a:off x="0" y="2733958"/>
          <a:ext cx="4286695" cy="3575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Diagramm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0874054"/>
              </p:ext>
            </p:extLst>
          </p:nvPr>
        </p:nvGraphicFramePr>
        <p:xfrm>
          <a:off x="3995937" y="2564905"/>
          <a:ext cx="5123160" cy="3653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5481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15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1: </a:t>
            </a:r>
            <a:r>
              <a:rPr lang="de-DE" altLang="de-DE" sz="1800" kern="0" cap="small" dirty="0">
                <a:latin typeface="Calibri" panose="020F0502020204030204" pitchFamily="34" charset="0"/>
              </a:rPr>
              <a:t>Nutzungsgewohnheiten und -erfahrungen</a:t>
            </a:r>
          </a:p>
          <a:p>
            <a:pPr>
              <a:lnSpc>
                <a:spcPct val="130000"/>
              </a:lnSpc>
            </a:pPr>
            <a:r>
              <a:rPr lang="de-DE" altLang="de-DE" sz="1400" kern="0" dirty="0">
                <a:solidFill>
                  <a:schemeClr val="tx1"/>
                </a:solidFill>
                <a:latin typeface="Calibri" panose="020F0502020204030204" pitchFamily="34" charset="0"/>
              </a:rPr>
              <a:t>Befragung von 114 Sportschiffern in 16 Ostseehäfen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8502478" y="5939989"/>
            <a:ext cx="641521" cy="276999"/>
          </a:xfrm>
          <a:prstGeom prst="rect">
            <a:avLst/>
          </a:prstGeom>
          <a:noFill/>
          <a:ln>
            <a:solidFill>
              <a:sysClr val="windowText" lastClr="000000">
                <a:lumMod val="65000"/>
                <a:lumOff val="35000"/>
              </a:sysClr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N = 88</a:t>
            </a:r>
            <a:endParaRPr lang="de-DE" dirty="0"/>
          </a:p>
        </p:txBody>
      </p:sp>
      <p:graphicFrame>
        <p:nvGraphicFramePr>
          <p:cNvPr id="12" name="Diagramm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4738714"/>
              </p:ext>
            </p:extLst>
          </p:nvPr>
        </p:nvGraphicFramePr>
        <p:xfrm>
          <a:off x="1447802" y="1953485"/>
          <a:ext cx="6248399" cy="4421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Rechteck 15"/>
          <p:cNvSpPr/>
          <p:nvPr/>
        </p:nvSpPr>
        <p:spPr>
          <a:xfrm>
            <a:off x="381000" y="1675256"/>
            <a:ext cx="815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>
                <a:solidFill>
                  <a:prstClr val="black"/>
                </a:solidFill>
                <a:latin typeface="Calibri"/>
              </a:rPr>
              <a:t>Abschließend interessieren wir uns für 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Ihre</a:t>
            </a:r>
            <a:br>
              <a:rPr lang="de-DE" sz="1400" dirty="0" smtClean="0">
                <a:solidFill>
                  <a:prstClr val="black"/>
                </a:solidFill>
                <a:latin typeface="Calibri"/>
              </a:rPr>
            </a:br>
            <a:r>
              <a:rPr lang="de-DE" sz="1400" b="1" dirty="0" smtClean="0">
                <a:solidFill>
                  <a:srgbClr val="C00000"/>
                </a:solidFill>
                <a:latin typeface="Calibri"/>
              </a:rPr>
              <a:t>persönliche </a:t>
            </a:r>
            <a:r>
              <a:rPr lang="de-DE" sz="1400" b="1" dirty="0">
                <a:solidFill>
                  <a:srgbClr val="C00000"/>
                </a:solidFill>
                <a:latin typeface="Calibri"/>
              </a:rPr>
              <a:t>Meinung </a:t>
            </a:r>
            <a:r>
              <a:rPr lang="de-DE" sz="1400" dirty="0">
                <a:solidFill>
                  <a:prstClr val="black"/>
                </a:solidFill>
                <a:latin typeface="Calibri"/>
              </a:rPr>
              <a:t>zur Medienentwicklung im Segelsport!</a:t>
            </a:r>
          </a:p>
        </p:txBody>
      </p:sp>
      <p:grpSp>
        <p:nvGrpSpPr>
          <p:cNvPr id="17" name="Gruppieren 16"/>
          <p:cNvGrpSpPr/>
          <p:nvPr/>
        </p:nvGrpSpPr>
        <p:grpSpPr>
          <a:xfrm>
            <a:off x="7849352" y="3429000"/>
            <a:ext cx="685049" cy="2336800"/>
            <a:chOff x="7849351" y="2571750"/>
            <a:chExt cx="685049" cy="1752600"/>
          </a:xfrm>
        </p:grpSpPr>
        <p:sp>
          <p:nvSpPr>
            <p:cNvPr id="18" name="Nach links gekrümmter Pfeil 17"/>
            <p:cNvSpPr/>
            <p:nvPr/>
          </p:nvSpPr>
          <p:spPr>
            <a:xfrm>
              <a:off x="7849351" y="2571750"/>
              <a:ext cx="685049" cy="1752600"/>
            </a:xfrm>
            <a:prstGeom prst="curvedLef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7849351" y="3124884"/>
              <a:ext cx="442749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600" b="1" dirty="0" smtClean="0">
                  <a:solidFill>
                    <a:srgbClr val="C00000"/>
                  </a:solidFill>
                  <a:latin typeface="Century Gothic" pitchFamily="34" charset="0"/>
                </a:rPr>
                <a:t>?</a:t>
              </a:r>
              <a:endParaRPr lang="de-DE" sz="3600" b="1" dirty="0">
                <a:solidFill>
                  <a:srgbClr val="C00000"/>
                </a:solidFill>
                <a:latin typeface="Century Gothic" pitchFamily="34" charset="0"/>
              </a:endParaRPr>
            </a:p>
          </p:txBody>
        </p:sp>
      </p:grpSp>
      <p:sp>
        <p:nvSpPr>
          <p:cNvPr id="13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061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/>
        </p:nvSpPr>
        <p:spPr bwMode="auto">
          <a:xfrm>
            <a:off x="1403648" y="1528566"/>
            <a:ext cx="7056784" cy="667831"/>
          </a:xfrm>
          <a:prstGeom prst="rect">
            <a:avLst/>
          </a:prstGeom>
          <a:solidFill>
            <a:srgbClr val="0070C0">
              <a:alpha val="20000"/>
            </a:srgb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543123" y="575803"/>
            <a:ext cx="44609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de-DE" altLang="de-DE" sz="1800" kern="0" cap="small" dirty="0" smtClean="0">
                <a:latin typeface="Calibri" panose="020F0502020204030204" pitchFamily="34" charset="0"/>
                <a:cs typeface="Calibri" panose="020F0502020204030204" pitchFamily="34" charset="0"/>
              </a:rPr>
              <a:t>Forschungsprojekt</a:t>
            </a:r>
            <a:r>
              <a:rPr lang="de-DE" altLang="de-DE" sz="1800" kern="0" cap="small" dirty="0" smtClean="0"/>
              <a:t> </a:t>
            </a:r>
            <a:r>
              <a:rPr lang="de-DE" altLang="de-DE" sz="1800" kern="0" cap="small" dirty="0" err="1" smtClean="0"/>
              <a:t>ANeMoS</a:t>
            </a:r>
            <a:r>
              <a:rPr lang="de-DE" altLang="de-DE" sz="1800" kern="0" dirty="0" smtClean="0"/>
              <a:t/>
            </a:r>
            <a:br>
              <a:rPr lang="de-DE" altLang="de-DE" sz="1800" kern="0" dirty="0" smtClean="0"/>
            </a:br>
            <a:r>
              <a:rPr lang="de-DE" alt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nalyzing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Impact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Ne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edia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de-DE" alt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ailboats</a:t>
            </a:r>
            <a:endParaRPr lang="de-DE" altLang="de-DE" sz="1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67790" y="373935"/>
            <a:ext cx="68397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800" kern="0" cap="small" dirty="0" smtClean="0">
                <a:solidFill>
                  <a:srgbClr val="C50E1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Standardisierte Labor- und Feldexperimente</a:t>
            </a:r>
          </a:p>
          <a:p>
            <a:pPr algn="l"/>
            <a:r>
              <a:rPr lang="de-DE" sz="1800" kern="0" cap="small" dirty="0">
                <a:solidFill>
                  <a:srgbClr val="C50E1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</a:t>
            </a:r>
            <a:r>
              <a:rPr lang="de-DE" sz="1800" kern="0" cap="small" dirty="0" smtClean="0">
                <a:solidFill>
                  <a:srgbClr val="C50E1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 der TU Berlin und auf See</a:t>
            </a:r>
            <a:endParaRPr lang="de-DE" sz="1800" cap="smal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/>
              <a:t>Seite </a:t>
            </a:r>
            <a:fld id="{7416BCC7-6A22-40D2-B559-0CE2D9AB5FE9}" type="slidenum">
              <a:rPr lang="de-DE" altLang="de-DE" b="1"/>
              <a:pPr/>
              <a:t>16</a:t>
            </a:fld>
            <a:endParaRPr lang="de-DE" altLang="de-DE" b="1" dirty="0"/>
          </a:p>
        </p:txBody>
      </p:sp>
      <p:sp>
        <p:nvSpPr>
          <p:cNvPr id="17" name="Rechteck 16"/>
          <p:cNvSpPr/>
          <p:nvPr/>
        </p:nvSpPr>
        <p:spPr>
          <a:xfrm>
            <a:off x="1331640" y="5775105"/>
            <a:ext cx="3168352" cy="408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indent="-171450" algn="l">
              <a:lnSpc>
                <a:spcPct val="114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de-DE" sz="1800" dirty="0" smtClean="0">
                <a:solidFill>
                  <a:srgbClr val="C00000"/>
                </a:solidFill>
                <a:latin typeface="+mn-lt"/>
              </a:rPr>
              <a:t> Nutzungsempfehlungen</a:t>
            </a:r>
            <a:endParaRPr lang="de-DE" sz="1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5589714" y="5777821"/>
            <a:ext cx="3446783" cy="408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indent="-171450" algn="l">
              <a:lnSpc>
                <a:spcPct val="114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de-DE" sz="1800" dirty="0" smtClean="0">
                <a:solidFill>
                  <a:srgbClr val="008000"/>
                </a:solidFill>
                <a:latin typeface="+mn-lt"/>
              </a:rPr>
              <a:t> Gestaltungsempfehlungen </a:t>
            </a:r>
            <a:endParaRPr lang="de-DE" sz="1800" dirty="0">
              <a:solidFill>
                <a:srgbClr val="008000"/>
              </a:solidFill>
              <a:latin typeface="+mn-lt"/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8670217" y="1340767"/>
            <a:ext cx="461665" cy="4536504"/>
            <a:chOff x="1175" y="1005574"/>
            <a:chExt cx="461665" cy="3402378"/>
          </a:xfrm>
        </p:grpSpPr>
        <p:sp>
          <p:nvSpPr>
            <p:cNvPr id="21" name="Textfeld 20"/>
            <p:cNvSpPr txBox="1"/>
            <p:nvPr/>
          </p:nvSpPr>
          <p:spPr>
            <a:xfrm rot="16200000">
              <a:off x="-418293" y="1525897"/>
              <a:ext cx="1317646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+mn-lt"/>
                </a:rPr>
                <a:t>Sommer 2015</a:t>
              </a:r>
              <a:endParaRPr lang="de-DE" dirty="0">
                <a:latin typeface="+mn-lt"/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 rot="16200000">
              <a:off x="-226103" y="2662825"/>
              <a:ext cx="918104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+mn-lt"/>
                </a:rPr>
                <a:t>Sommer 2016</a:t>
              </a:r>
              <a:endParaRPr lang="de-DE" dirty="0">
                <a:latin typeface="+mn-lt"/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 rot="16200000">
              <a:off x="-326053" y="3619059"/>
              <a:ext cx="1116121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+mn-lt"/>
                </a:rPr>
                <a:t>Winter 2015/16 </a:t>
              </a:r>
              <a:br>
                <a:rPr lang="de-DE" dirty="0" smtClean="0">
                  <a:latin typeface="+mn-lt"/>
                </a:rPr>
              </a:br>
              <a:r>
                <a:rPr lang="de-DE" dirty="0" smtClean="0">
                  <a:latin typeface="+mn-lt"/>
                </a:rPr>
                <a:t>und 2016/17</a:t>
              </a:r>
              <a:endParaRPr lang="de-DE" dirty="0">
                <a:latin typeface="+mn-lt"/>
              </a:endParaRPr>
            </a:p>
          </p:txBody>
        </p:sp>
      </p:grpSp>
      <p:cxnSp>
        <p:nvCxnSpPr>
          <p:cNvPr id="29" name="Gerade Verbindung 28"/>
          <p:cNvCxnSpPr/>
          <p:nvPr/>
        </p:nvCxnSpPr>
        <p:spPr bwMode="auto">
          <a:xfrm>
            <a:off x="7062804" y="2996952"/>
            <a:ext cx="0" cy="432048"/>
          </a:xfrm>
          <a:prstGeom prst="line">
            <a:avLst/>
          </a:prstGeom>
          <a:solidFill>
            <a:schemeClr val="tx2"/>
          </a:solidFill>
          <a:ln w="25400" cap="flat" cmpd="sng" algn="ctr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feld 27"/>
          <p:cNvSpPr txBox="1"/>
          <p:nvPr/>
        </p:nvSpPr>
        <p:spPr>
          <a:xfrm>
            <a:off x="796" y="1661320"/>
            <a:ext cx="869149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b="1" i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Wie ?</a:t>
            </a:r>
            <a:endParaRPr lang="de-DE" sz="2400" b="1" i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24" name="Diagramm 23"/>
          <p:cNvGraphicFramePr/>
          <p:nvPr>
            <p:extLst>
              <p:ext uri="{D42A27DB-BD31-4B8C-83A1-F6EECF244321}">
                <p14:modId xmlns:p14="http://schemas.microsoft.com/office/powerpoint/2010/main" val="2456295207"/>
              </p:ext>
            </p:extLst>
          </p:nvPr>
        </p:nvGraphicFramePr>
        <p:xfrm>
          <a:off x="571360" y="1124744"/>
          <a:ext cx="7889072" cy="4369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Rechteck 17"/>
          <p:cNvSpPr/>
          <p:nvPr/>
        </p:nvSpPr>
        <p:spPr bwMode="auto">
          <a:xfrm>
            <a:off x="3091636" y="3308907"/>
            <a:ext cx="2412000" cy="2208326"/>
          </a:xfrm>
          <a:prstGeom prst="rect">
            <a:avLst/>
          </a:prstGeom>
          <a:solidFill>
            <a:srgbClr val="0070C0">
              <a:alpha val="20000"/>
            </a:srgb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922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17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152400" y="1338581"/>
            <a:ext cx="6147792" cy="2362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de-DE" sz="1800" b="1" dirty="0" smtClean="0">
                <a:latin typeface="Calibri" panose="020F0502020204030204" pitchFamily="34" charset="0"/>
              </a:rPr>
              <a:t>Probanden 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12 Fahrtensegler aus dem deutschsprachigem Raum (11 Männer, 1 Frau)</a:t>
            </a:r>
            <a:endParaRPr lang="de-DE" sz="1400" dirty="0">
              <a:latin typeface="Calibri" panose="020F0502020204030204" pitchFamily="34" charset="0"/>
            </a:endParaRP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Alter 33 – 68 Jahre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Segeln seit 4 – 50 Jahren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Zurückgelegte Seemeilen: 500 – 30.000 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Klassische Navigation: 0 – 40 Jahre; </a:t>
            </a:r>
            <a:br>
              <a:rPr lang="de-DE" sz="1400" dirty="0" smtClean="0">
                <a:latin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</a:rPr>
              <a:t>aktuell aktive Nutzung: 8 </a:t>
            </a:r>
            <a:r>
              <a:rPr lang="de-DE" sz="1400" dirty="0" err="1" smtClean="0">
                <a:latin typeface="Calibri" panose="020F0502020204030204" pitchFamily="34" charset="0"/>
              </a:rPr>
              <a:t>Pbn</a:t>
            </a:r>
            <a:endParaRPr lang="de-DE" sz="1400" dirty="0" smtClean="0">
              <a:latin typeface="Calibri" panose="020F0502020204030204" pitchFamily="34" charset="0"/>
            </a:endParaRP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Digitale Navigation: 0 – 12 Jahre; </a:t>
            </a:r>
            <a:br>
              <a:rPr lang="de-DE" sz="1400" dirty="0" smtClean="0">
                <a:latin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</a:rPr>
              <a:t>aktuell aktive Nutzung: 5 </a:t>
            </a:r>
            <a:r>
              <a:rPr lang="de-DE" sz="1400" dirty="0" err="1" smtClean="0">
                <a:latin typeface="Calibri" panose="020F0502020204030204" pitchFamily="34" charset="0"/>
              </a:rPr>
              <a:t>Pbn</a:t>
            </a:r>
            <a:endParaRPr lang="de-DE" sz="1400" dirty="0" smtClean="0">
              <a:latin typeface="Calibri" panose="020F0502020204030204" pitchFamily="34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Feldexperiment auf See: Gewässer um Rügen, August 2016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17" name="Gruppieren 16"/>
          <p:cNvGrpSpPr/>
          <p:nvPr/>
        </p:nvGrpSpPr>
        <p:grpSpPr>
          <a:xfrm>
            <a:off x="6372201" y="3861047"/>
            <a:ext cx="2729884" cy="2114995"/>
            <a:chOff x="6216973" y="2265027"/>
            <a:chExt cx="2593898" cy="2193056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6973" y="2265027"/>
              <a:ext cx="2593898" cy="1836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feld 18"/>
            <p:cNvSpPr txBox="1"/>
            <p:nvPr/>
          </p:nvSpPr>
          <p:spPr>
            <a:xfrm>
              <a:off x="6226081" y="4118327"/>
              <a:ext cx="2203956" cy="339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Segelyacht Juwel, Bavaria 46</a:t>
              </a:r>
              <a:endParaRPr lang="de-D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6368651" y="1556792"/>
            <a:ext cx="2739853" cy="2016224"/>
            <a:chOff x="6845528" y="1225824"/>
            <a:chExt cx="2307600" cy="1698134"/>
          </a:xfrm>
        </p:grpSpPr>
        <p:sp>
          <p:nvSpPr>
            <p:cNvPr id="21" name="Textfeld 20"/>
            <p:cNvSpPr txBox="1"/>
            <p:nvPr/>
          </p:nvSpPr>
          <p:spPr>
            <a:xfrm>
              <a:off x="6860004" y="2646959"/>
              <a:ext cx="22656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Segelyacht Mary Read, </a:t>
              </a:r>
              <a:r>
                <a:rPr lang="de-DE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Hornet</a:t>
              </a: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32</a:t>
              </a:r>
              <a:endParaRPr lang="de-D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5528" y="1225824"/>
              <a:ext cx="2307600" cy="1421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75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18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152400" y="1338580"/>
            <a:ext cx="557172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de-DE" sz="1800" b="1" dirty="0" smtClean="0">
                <a:latin typeface="Calibri" panose="020F0502020204030204" pitchFamily="34" charset="0"/>
              </a:rPr>
              <a:t>Versuchsstrecken 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küstennahe Gewässer (immer Landsicht)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Länge 7 – 19 </a:t>
            </a:r>
            <a:r>
              <a:rPr lang="de-DE" sz="1400" dirty="0" err="1" smtClean="0">
                <a:latin typeface="Calibri" panose="020F0502020204030204" pitchFamily="34" charset="0"/>
              </a:rPr>
              <a:t>sm</a:t>
            </a:r>
            <a:r>
              <a:rPr lang="de-DE" sz="1400" dirty="0" smtClean="0">
                <a:latin typeface="Calibri" panose="020F0502020204030204" pitchFamily="34" charset="0"/>
              </a:rPr>
              <a:t> </a:t>
            </a:r>
            <a:endParaRPr lang="de-DE" sz="1400" dirty="0">
              <a:latin typeface="Calibri" panose="020F0502020204030204" pitchFamily="34" charset="0"/>
            </a:endParaRP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Wetter</a:t>
            </a:r>
          </a:p>
          <a:p>
            <a:pPr marL="742950" lvl="1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Wind 1 – 21 </a:t>
            </a:r>
            <a:r>
              <a:rPr lang="de-DE" sz="1400" dirty="0" err="1" smtClean="0">
                <a:latin typeface="Calibri" panose="020F0502020204030204" pitchFamily="34" charset="0"/>
              </a:rPr>
              <a:t>kn</a:t>
            </a:r>
            <a:r>
              <a:rPr lang="de-DE" sz="1400" dirty="0" smtClean="0">
                <a:latin typeface="Calibri" panose="020F0502020204030204" pitchFamily="34" charset="0"/>
              </a:rPr>
              <a:t> (1 – 5 </a:t>
            </a:r>
            <a:r>
              <a:rPr lang="de-DE" sz="1400" dirty="0" err="1" smtClean="0">
                <a:latin typeface="Calibri" panose="020F0502020204030204" pitchFamily="34" charset="0"/>
              </a:rPr>
              <a:t>Bft</a:t>
            </a:r>
            <a:r>
              <a:rPr lang="de-DE" sz="1400" dirty="0" smtClean="0">
                <a:latin typeface="Calibri" panose="020F0502020204030204" pitchFamily="34" charset="0"/>
              </a:rPr>
              <a:t>)</a:t>
            </a:r>
          </a:p>
          <a:p>
            <a:pPr marL="742950" lvl="1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Bedeckung 0 – 100%</a:t>
            </a:r>
          </a:p>
          <a:p>
            <a:pPr marL="742950" lvl="1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Temperatur 18 – 29° C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Unter Segel: 7/12, unter Motor 5/12 Strecken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Feldexperiment auf See: Gewässer um Rügen, August 2016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Inhaltsplatzhalter 7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4298831" y="1484785"/>
            <a:ext cx="4837199" cy="4824536"/>
          </a:xfrm>
          <a:prstGeom prst="rect">
            <a:avLst/>
          </a:prstGeom>
        </p:spPr>
      </p:pic>
      <p:sp>
        <p:nvSpPr>
          <p:cNvPr id="9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812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19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152400" y="1779344"/>
            <a:ext cx="4059560" cy="337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de-DE" sz="1800" b="1" dirty="0" smtClean="0">
                <a:latin typeface="Calibri" panose="020F0502020204030204" pitchFamily="34" charset="0"/>
              </a:rPr>
              <a:t>Ablauf </a:t>
            </a:r>
          </a:p>
          <a:p>
            <a:pPr algn="l">
              <a:spcBef>
                <a:spcPts val="600"/>
              </a:spcBef>
            </a:pPr>
            <a:r>
              <a:rPr lang="de-DE" sz="1400" dirty="0" smtClean="0">
                <a:latin typeface="Calibri" panose="020F0502020204030204" pitchFamily="34" charset="0"/>
              </a:rPr>
              <a:t>Jede Crew besteht aus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Skipper(in), 2 Studenten, 2 Probanden (</a:t>
            </a:r>
            <a:r>
              <a:rPr lang="de-DE" sz="1400" dirty="0" err="1" smtClean="0">
                <a:latin typeface="Calibri" panose="020F0502020204030204" pitchFamily="34" charset="0"/>
              </a:rPr>
              <a:t>Pb</a:t>
            </a:r>
            <a:r>
              <a:rPr lang="de-DE" sz="1400" dirty="0" smtClean="0">
                <a:latin typeface="Calibri" panose="020F0502020204030204" pitchFamily="34" charset="0"/>
              </a:rPr>
              <a:t>)</a:t>
            </a:r>
          </a:p>
          <a:p>
            <a:pPr algn="l">
              <a:spcBef>
                <a:spcPts val="300"/>
              </a:spcBef>
            </a:pPr>
            <a:r>
              <a:rPr lang="de-DE" sz="1400" dirty="0" smtClean="0">
                <a:latin typeface="Calibri" panose="020F0502020204030204" pitchFamily="34" charset="0"/>
              </a:rPr>
              <a:t>Jede Crew fährt 3 Tage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Tag 1: </a:t>
            </a:r>
            <a:r>
              <a:rPr lang="de-DE" sz="1400" dirty="0" err="1" smtClean="0">
                <a:latin typeface="Calibri" panose="020F0502020204030204" pitchFamily="34" charset="0"/>
              </a:rPr>
              <a:t>Pb</a:t>
            </a:r>
            <a:r>
              <a:rPr lang="de-DE" sz="1400" dirty="0" smtClean="0">
                <a:latin typeface="Calibri" panose="020F0502020204030204" pitchFamily="34" charset="0"/>
              </a:rPr>
              <a:t> 1 navigiert klassisch, </a:t>
            </a:r>
            <a:r>
              <a:rPr lang="de-DE" sz="1400" dirty="0" err="1" smtClean="0">
                <a:latin typeface="Calibri" panose="020F0502020204030204" pitchFamily="34" charset="0"/>
              </a:rPr>
              <a:t>Pb</a:t>
            </a:r>
            <a:r>
              <a:rPr lang="de-DE" sz="1400" dirty="0" smtClean="0">
                <a:latin typeface="Calibri" panose="020F0502020204030204" pitchFamily="34" charset="0"/>
              </a:rPr>
              <a:t> 2 digital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Tag 2: </a:t>
            </a:r>
            <a:r>
              <a:rPr lang="de-DE" sz="1400" dirty="0" err="1" smtClean="0">
                <a:latin typeface="Calibri" panose="020F0502020204030204" pitchFamily="34" charset="0"/>
              </a:rPr>
              <a:t>Pb</a:t>
            </a:r>
            <a:r>
              <a:rPr lang="de-DE" sz="1400" dirty="0" smtClean="0">
                <a:latin typeface="Calibri" panose="020F0502020204030204" pitchFamily="34" charset="0"/>
              </a:rPr>
              <a:t> 1 navigiert digital, </a:t>
            </a:r>
            <a:r>
              <a:rPr lang="de-DE" sz="1400" dirty="0" err="1" smtClean="0">
                <a:latin typeface="Calibri" panose="020F0502020204030204" pitchFamily="34" charset="0"/>
              </a:rPr>
              <a:t>Pb</a:t>
            </a:r>
            <a:r>
              <a:rPr lang="de-DE" sz="1400" dirty="0" smtClean="0">
                <a:latin typeface="Calibri" panose="020F0502020204030204" pitchFamily="34" charset="0"/>
              </a:rPr>
              <a:t> 2 klassisch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(Tag 3: Segeln mit Blickmessung)</a:t>
            </a:r>
          </a:p>
          <a:p>
            <a:pPr algn="l">
              <a:spcBef>
                <a:spcPts val="300"/>
              </a:spcBef>
            </a:pPr>
            <a:r>
              <a:rPr lang="de-DE" sz="1400" dirty="0" smtClean="0">
                <a:latin typeface="Calibri" panose="020F0502020204030204" pitchFamily="34" charset="0"/>
              </a:rPr>
              <a:t>Datenerhebung an Tag 1 und 2: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Unterwegs 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zweimal: Situationsbewusstsein </a:t>
            </a:r>
            <a:r>
              <a:rPr lang="de-DE" sz="1400" dirty="0" smtClean="0">
                <a:latin typeface="Calibri" panose="020F0502020204030204" pitchFamily="34" charset="0"/>
              </a:rPr>
              <a:t/>
            </a:r>
            <a:br>
              <a:rPr lang="de-DE" sz="1400" dirty="0" smtClean="0">
                <a:latin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</a:rPr>
              <a:t>(unerwartet, 11 Fragen)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Am Ende: „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kognitive Karte</a:t>
            </a:r>
            <a:r>
              <a:rPr lang="de-DE" sz="1400" dirty="0" smtClean="0">
                <a:latin typeface="Calibri" panose="020F0502020204030204" pitchFamily="34" charset="0"/>
              </a:rPr>
              <a:t>“ </a:t>
            </a:r>
            <a:br>
              <a:rPr lang="de-DE" sz="1400" dirty="0" smtClean="0">
                <a:latin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</a:rPr>
              <a:t>(Freihandzeichnung, 5 Stichpunkte)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Strukturiertes Interview</a:t>
            </a:r>
            <a:endParaRPr lang="de-DE" sz="1400" dirty="0">
              <a:latin typeface="Calibri" panose="020F050202020403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Feldexperiment auf See: Gewässer um Rügen, August 2016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2" descr="C:\Users\gisela.mueller-plath\Documents\ANeMoS\hanseboot 2017\Vortrag hanseboot\Screenshot 2017-10-28 21.22.5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375" y="1772816"/>
            <a:ext cx="505062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436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/>
              <a:t>Seite </a:t>
            </a:r>
            <a:fld id="{7416BCC7-6A22-40D2-B559-0CE2D9AB5FE9}" type="slidenum">
              <a:rPr lang="de-DE" altLang="de-DE" b="1"/>
              <a:pPr/>
              <a:t>2</a:t>
            </a:fld>
            <a:endParaRPr lang="de-DE" altLang="de-DE" b="1" dirty="0"/>
          </a:p>
        </p:txBody>
      </p:sp>
      <p:sp>
        <p:nvSpPr>
          <p:cNvPr id="18" name="Textfeld 17"/>
          <p:cNvSpPr txBox="1"/>
          <p:nvPr/>
        </p:nvSpPr>
        <p:spPr>
          <a:xfrm>
            <a:off x="15294" y="1623180"/>
            <a:ext cx="129400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b="1" i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Warum ?</a:t>
            </a:r>
            <a:endParaRPr lang="de-DE" sz="2400" b="1" i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39751" y="559987"/>
            <a:ext cx="835272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altLang="de-DE" sz="1800" kern="0" cap="small" dirty="0" smtClean="0">
                <a:latin typeface="Calibri" panose="020F0502020204030204" pitchFamily="34" charset="0"/>
                <a:cs typeface="Calibri" panose="020F0502020204030204" pitchFamily="34" charset="0"/>
              </a:rPr>
              <a:t>Navigation auf See mit klassischen und digitalen Medien –</a:t>
            </a:r>
            <a:br>
              <a:rPr lang="de-DE" altLang="de-DE" sz="1800" kern="0" cap="small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1800" kern="0" cap="small" dirty="0" smtClean="0">
                <a:solidFill>
                  <a:srgbClr val="C50E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 Forschungsprojekt</a:t>
            </a:r>
            <a:endParaRPr lang="de-DE" altLang="de-DE" sz="1800" kern="0" cap="smal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uppieren 15"/>
          <p:cNvGrpSpPr/>
          <p:nvPr/>
        </p:nvGrpSpPr>
        <p:grpSpPr>
          <a:xfrm>
            <a:off x="1619672" y="1412776"/>
            <a:ext cx="6162675" cy="1562622"/>
            <a:chOff x="1619672" y="1044268"/>
            <a:chExt cx="6162675" cy="1562622"/>
          </a:xfrm>
        </p:grpSpPr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254340"/>
              <a:ext cx="6162675" cy="135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feld 18"/>
            <p:cNvSpPr txBox="1"/>
            <p:nvPr/>
          </p:nvSpPr>
          <p:spPr>
            <a:xfrm>
              <a:off x="5408665" y="1044268"/>
              <a:ext cx="1325492" cy="3077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latin typeface="+mn-lt"/>
                </a:rPr>
                <a:t>Yacht 9 / 2009</a:t>
              </a:r>
              <a:endParaRPr lang="de-DE" sz="1400" dirty="0">
                <a:latin typeface="+mn-lt"/>
              </a:endParaRPr>
            </a:p>
          </p:txBody>
        </p:sp>
      </p:grpSp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7938">
            <a:off x="3006281" y="3089879"/>
            <a:ext cx="4589918" cy="304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655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/>
        </p:nvGrpSpPr>
        <p:grpSpPr>
          <a:xfrm>
            <a:off x="3420747" y="3646764"/>
            <a:ext cx="5747169" cy="2662556"/>
            <a:chOff x="3420747" y="3646764"/>
            <a:chExt cx="5747169" cy="2662556"/>
          </a:xfrm>
        </p:grpSpPr>
        <p:grpSp>
          <p:nvGrpSpPr>
            <p:cNvPr id="7" name="Gruppieren 6"/>
            <p:cNvGrpSpPr/>
            <p:nvPr/>
          </p:nvGrpSpPr>
          <p:grpSpPr>
            <a:xfrm>
              <a:off x="4286695" y="3646764"/>
              <a:ext cx="4881221" cy="2662556"/>
              <a:chOff x="4286695" y="3646764"/>
              <a:chExt cx="4881221" cy="2662556"/>
            </a:xfrm>
          </p:grpSpPr>
          <p:pic>
            <p:nvPicPr>
              <p:cNvPr id="24" name="Picture 8" descr="Raymarine eS75 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6695" y="4297815"/>
                <a:ext cx="1795481" cy="17954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1" name="Gruppieren 20"/>
              <p:cNvGrpSpPr/>
              <p:nvPr/>
            </p:nvGrpSpPr>
            <p:grpSpPr>
              <a:xfrm>
                <a:off x="6101821" y="3646764"/>
                <a:ext cx="3066095" cy="2662556"/>
                <a:chOff x="6076317" y="2067694"/>
                <a:chExt cx="3066095" cy="2662556"/>
              </a:xfrm>
            </p:grpSpPr>
            <p:pic>
              <p:nvPicPr>
                <p:cNvPr id="22" name="Picture 5" descr="C:\Users\gisela.mueller-plath\Dropbox\Anemos\hanseboot 2017\Fotos\Routenplanung digital2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76317" y="2516250"/>
                  <a:ext cx="3056575" cy="2214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3" name="Textfeld 22"/>
                <p:cNvSpPr txBox="1"/>
                <p:nvPr/>
              </p:nvSpPr>
              <p:spPr>
                <a:xfrm>
                  <a:off x="8007166" y="2067694"/>
                  <a:ext cx="1135246" cy="461665"/>
                </a:xfrm>
                <a:prstGeom prst="rect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Routenplanung</a:t>
                  </a:r>
                </a:p>
                <a:p>
                  <a:pPr algn="r"/>
                  <a:r>
                    <a:rPr lang="de-DE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digital</a:t>
                  </a:r>
                  <a:endParaRPr lang="de-DE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10" name="Textfeld 9"/>
            <p:cNvSpPr txBox="1"/>
            <p:nvPr/>
          </p:nvSpPr>
          <p:spPr>
            <a:xfrm>
              <a:off x="3420747" y="5949280"/>
              <a:ext cx="26634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Multifunktionsplotter eS75 </a:t>
              </a: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de-DE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Raymarine</a:t>
              </a:r>
              <a:r>
                <a:rPr lang="de-DE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de-D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20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Feldexperiment auf See: Gewässer um Rügen, August 2016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152400" y="1792083"/>
            <a:ext cx="4059560" cy="337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de-DE" sz="1800" b="1" dirty="0" smtClean="0">
                <a:latin typeface="Calibri" panose="020F0502020204030204" pitchFamily="34" charset="0"/>
              </a:rPr>
              <a:t>Ablauf </a:t>
            </a:r>
          </a:p>
          <a:p>
            <a:pPr algn="l">
              <a:spcBef>
                <a:spcPts val="600"/>
              </a:spcBef>
            </a:pPr>
            <a:r>
              <a:rPr lang="de-DE" sz="1400" dirty="0" smtClean="0">
                <a:latin typeface="Calibri" panose="020F0502020204030204" pitchFamily="34" charset="0"/>
              </a:rPr>
              <a:t>Jede Crew besteht aus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Skipper(in), 2 Studenten, 2 Probanden (</a:t>
            </a:r>
            <a:r>
              <a:rPr lang="de-DE" sz="1400" dirty="0" err="1" smtClean="0">
                <a:latin typeface="Calibri" panose="020F0502020204030204" pitchFamily="34" charset="0"/>
              </a:rPr>
              <a:t>Pb</a:t>
            </a:r>
            <a:r>
              <a:rPr lang="de-DE" sz="1400" dirty="0" smtClean="0">
                <a:latin typeface="Calibri" panose="020F0502020204030204" pitchFamily="34" charset="0"/>
              </a:rPr>
              <a:t>)</a:t>
            </a:r>
          </a:p>
          <a:p>
            <a:pPr algn="l">
              <a:spcBef>
                <a:spcPts val="300"/>
              </a:spcBef>
            </a:pPr>
            <a:r>
              <a:rPr lang="de-DE" sz="1400" dirty="0" smtClean="0">
                <a:latin typeface="Calibri" panose="020F0502020204030204" pitchFamily="34" charset="0"/>
              </a:rPr>
              <a:t>Jede Crew fährt 3 Tage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Tag 1: </a:t>
            </a:r>
            <a:r>
              <a:rPr lang="de-DE" sz="14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Pb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1 navigiert klassisch, </a:t>
            </a:r>
            <a:r>
              <a:rPr lang="de-DE" sz="14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Pb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2 digital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Tag 2: </a:t>
            </a:r>
            <a:r>
              <a:rPr lang="de-DE" sz="14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Pb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1 navigiert digital, </a:t>
            </a:r>
            <a:r>
              <a:rPr lang="de-DE" sz="14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Pb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2 klassisch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(Tag 3: Segeln mit Blickmessung)</a:t>
            </a:r>
          </a:p>
          <a:p>
            <a:pPr algn="l">
              <a:spcBef>
                <a:spcPts val="300"/>
              </a:spcBef>
            </a:pPr>
            <a:r>
              <a:rPr lang="de-DE" sz="1400" dirty="0" smtClean="0">
                <a:latin typeface="Calibri" panose="020F0502020204030204" pitchFamily="34" charset="0"/>
              </a:rPr>
              <a:t>Datenerhebung an Tag 1 und 2: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Unterwegs zweimal: Situationsbewusstsein </a:t>
            </a:r>
            <a:br>
              <a:rPr lang="de-DE" sz="1400" dirty="0" smtClean="0">
                <a:latin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</a:rPr>
              <a:t>(unerwartet, 11 Fragen)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Am Ende: „kognitive Karte“ </a:t>
            </a:r>
            <a:br>
              <a:rPr lang="de-DE" sz="1400" dirty="0" smtClean="0">
                <a:latin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</a:rPr>
              <a:t>(Freihandzeichnung, 5 Stichpunkte)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Strukturiertes Interview</a:t>
            </a:r>
            <a:endParaRPr lang="de-DE" sz="1400" dirty="0">
              <a:latin typeface="Calibri" panose="020F0502020204030204" pitchFamily="34" charset="0"/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4147733" y="1793859"/>
            <a:ext cx="4139178" cy="2675911"/>
            <a:chOff x="4122333" y="1556792"/>
            <a:chExt cx="4139178" cy="2675911"/>
          </a:xfrm>
        </p:grpSpPr>
        <p:grpSp>
          <p:nvGrpSpPr>
            <p:cNvPr id="18" name="Gruppieren 17"/>
            <p:cNvGrpSpPr/>
            <p:nvPr/>
          </p:nvGrpSpPr>
          <p:grpSpPr>
            <a:xfrm>
              <a:off x="4122333" y="1556792"/>
              <a:ext cx="2952328" cy="2675911"/>
              <a:chOff x="4427984" y="1099602"/>
              <a:chExt cx="2952328" cy="2675911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7984" y="1099602"/>
                <a:ext cx="2952328" cy="22142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Textfeld 19"/>
              <p:cNvSpPr txBox="1"/>
              <p:nvPr/>
            </p:nvSpPr>
            <p:spPr>
              <a:xfrm>
                <a:off x="4427984" y="3313848"/>
                <a:ext cx="1170513" cy="461665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Routenplanung </a:t>
                </a:r>
              </a:p>
              <a:p>
                <a:pPr algn="l"/>
                <a:r>
                  <a:rPr lang="de-DE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klassisch</a:t>
                </a:r>
                <a:endParaRPr lang="de-DE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Textfeld 8"/>
            <p:cNvSpPr txBox="1"/>
            <p:nvPr/>
          </p:nvSpPr>
          <p:spPr>
            <a:xfrm>
              <a:off x="7092280" y="1556792"/>
              <a:ext cx="1169231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Seekarte</a:t>
              </a:r>
            </a:p>
            <a:p>
              <a:pPr algn="l"/>
              <a:r>
                <a:rPr lang="de-DE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2 Kursdreiecke</a:t>
              </a:r>
            </a:p>
            <a:p>
              <a:pPr algn="l"/>
              <a:r>
                <a:rPr lang="de-DE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Zirkel</a:t>
              </a:r>
            </a:p>
            <a:p>
              <a:pPr algn="l"/>
              <a:r>
                <a:rPr lang="de-DE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Bleistift</a:t>
              </a:r>
            </a:p>
            <a:p>
              <a:pPr algn="l"/>
              <a:r>
                <a:rPr lang="de-DE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Radiergummi</a:t>
              </a:r>
            </a:p>
            <a:p>
              <a:pPr algn="l"/>
              <a:r>
                <a:rPr lang="de-DE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Blatt Papier</a:t>
              </a:r>
            </a:p>
            <a:p>
              <a:pPr algn="l"/>
              <a:r>
                <a:rPr lang="de-DE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Taschenrechner</a:t>
              </a:r>
              <a:endParaRPr lang="de-D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5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13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21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Feldexperiment auf See: Gewässer um Rügen, August 2016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152400" y="1772816"/>
            <a:ext cx="4059560" cy="337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de-DE" sz="1800" b="1" dirty="0" smtClean="0">
                <a:latin typeface="Calibri" panose="020F0502020204030204" pitchFamily="34" charset="0"/>
              </a:rPr>
              <a:t>Ablauf </a:t>
            </a:r>
          </a:p>
          <a:p>
            <a:pPr algn="l">
              <a:spcBef>
                <a:spcPts val="600"/>
              </a:spcBef>
            </a:pPr>
            <a:r>
              <a:rPr lang="de-DE" sz="1400" dirty="0" smtClean="0">
                <a:latin typeface="Calibri" panose="020F0502020204030204" pitchFamily="34" charset="0"/>
              </a:rPr>
              <a:t>Jede Crew besteht aus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Skipper(in), 2 Studenten, 2 Probanden (</a:t>
            </a:r>
            <a:r>
              <a:rPr lang="de-DE" sz="1400" dirty="0" err="1" smtClean="0">
                <a:latin typeface="Calibri" panose="020F0502020204030204" pitchFamily="34" charset="0"/>
              </a:rPr>
              <a:t>Pb</a:t>
            </a:r>
            <a:r>
              <a:rPr lang="de-DE" sz="1400" dirty="0" smtClean="0">
                <a:latin typeface="Calibri" panose="020F0502020204030204" pitchFamily="34" charset="0"/>
              </a:rPr>
              <a:t>)</a:t>
            </a:r>
          </a:p>
          <a:p>
            <a:pPr algn="l">
              <a:spcBef>
                <a:spcPts val="300"/>
              </a:spcBef>
            </a:pPr>
            <a:r>
              <a:rPr lang="de-DE" sz="1400" dirty="0" smtClean="0">
                <a:latin typeface="Calibri" panose="020F0502020204030204" pitchFamily="34" charset="0"/>
              </a:rPr>
              <a:t>Jede Crew fährt 3 Tage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Tag 1: </a:t>
            </a:r>
            <a:r>
              <a:rPr lang="de-DE" sz="14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Pb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1 navigiert klassisch, </a:t>
            </a:r>
            <a:r>
              <a:rPr lang="de-DE" sz="14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Pb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2 digital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Tag 2: </a:t>
            </a:r>
            <a:r>
              <a:rPr lang="de-DE" sz="14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Pb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1 navigiert digital, </a:t>
            </a:r>
            <a:r>
              <a:rPr lang="de-DE" sz="14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Pb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2 klassisch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(Tag 3: Segeln mit Blickmessung)</a:t>
            </a:r>
          </a:p>
          <a:p>
            <a:pPr algn="l">
              <a:spcBef>
                <a:spcPts val="300"/>
              </a:spcBef>
            </a:pPr>
            <a:r>
              <a:rPr lang="de-DE" sz="1400" dirty="0" smtClean="0">
                <a:latin typeface="Calibri" panose="020F0502020204030204" pitchFamily="34" charset="0"/>
              </a:rPr>
              <a:t>Datenerhebung an Tag 1 und 2: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Unterwegs zweimal: Situationsbewusstsein </a:t>
            </a:r>
            <a:br>
              <a:rPr lang="de-DE" sz="1400" dirty="0" smtClean="0">
                <a:latin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</a:rPr>
              <a:t>(unerwartet, 11 Fragen)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Am Ende: „kognitive Karte“ </a:t>
            </a:r>
            <a:br>
              <a:rPr lang="de-DE" sz="1400" dirty="0" smtClean="0">
                <a:latin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</a:rPr>
              <a:t>(Freihandzeichnung, 5 Stichpunkte)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Strukturiertes Interview</a:t>
            </a:r>
            <a:endParaRPr lang="de-DE" sz="1400" dirty="0">
              <a:latin typeface="Calibri" panose="020F0502020204030204" pitchFamily="34" charset="0"/>
            </a:endParaRPr>
          </a:p>
        </p:txBody>
      </p:sp>
      <p:grpSp>
        <p:nvGrpSpPr>
          <p:cNvPr id="22" name="Gruppieren 21"/>
          <p:cNvGrpSpPr/>
          <p:nvPr/>
        </p:nvGrpSpPr>
        <p:grpSpPr>
          <a:xfrm>
            <a:off x="3891860" y="1863072"/>
            <a:ext cx="3694696" cy="2214000"/>
            <a:chOff x="4374224" y="1149838"/>
            <a:chExt cx="3694696" cy="2214000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4" r="16626"/>
            <a:stretch/>
          </p:blipFill>
          <p:spPr bwMode="auto">
            <a:xfrm>
              <a:off x="6625320" y="1149838"/>
              <a:ext cx="1443600" cy="1216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4" name="Gruppieren 23"/>
            <p:cNvGrpSpPr/>
            <p:nvPr/>
          </p:nvGrpSpPr>
          <p:grpSpPr>
            <a:xfrm>
              <a:off x="4374224" y="1149838"/>
              <a:ext cx="3135825" cy="2214000"/>
              <a:chOff x="4374224" y="1149838"/>
              <a:chExt cx="3135825" cy="2214000"/>
            </a:xfrm>
          </p:grpSpPr>
          <p:pic>
            <p:nvPicPr>
              <p:cNvPr id="25" name="Picture 2" descr="C:\Users\gisela.mueller-plath\Dropbox\Anemos\hanseboot 2017\Fotos\Navigation klassisch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4224" y="1149838"/>
                <a:ext cx="2214000" cy="2214000"/>
              </a:xfrm>
              <a:prstGeom prst="rect">
                <a:avLst/>
              </a:prstGeom>
              <a:noFill/>
              <a:scene3d>
                <a:camera prst="orthographicFront">
                  <a:rot lat="0" lon="0" rev="1620000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Textfeld 26"/>
              <p:cNvSpPr txBox="1"/>
              <p:nvPr/>
            </p:nvSpPr>
            <p:spPr>
              <a:xfrm>
                <a:off x="6625320" y="2372510"/>
                <a:ext cx="884729" cy="461665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Navigation </a:t>
                </a:r>
              </a:p>
              <a:p>
                <a:r>
                  <a:rPr lang="de-DE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klassisch</a:t>
                </a:r>
                <a:endParaRPr lang="de-DE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28" name="Gruppieren 27"/>
          <p:cNvGrpSpPr/>
          <p:nvPr/>
        </p:nvGrpSpPr>
        <p:grpSpPr>
          <a:xfrm>
            <a:off x="6131103" y="3619167"/>
            <a:ext cx="2952000" cy="2683285"/>
            <a:chOff x="6192000" y="2048705"/>
            <a:chExt cx="2952000" cy="2683285"/>
          </a:xfrm>
        </p:grpSpPr>
        <p:pic>
          <p:nvPicPr>
            <p:cNvPr id="29" name="Picture 4" descr="C:\Users\gisela.mueller-plath\Dropbox\Anemos\hanseboot 2017\Fotos\Navigation digital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2000" y="2517990"/>
              <a:ext cx="2952000" cy="221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feld 29"/>
            <p:cNvSpPr txBox="1"/>
            <p:nvPr/>
          </p:nvSpPr>
          <p:spPr>
            <a:xfrm>
              <a:off x="8191776" y="2048705"/>
              <a:ext cx="950837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Navigation </a:t>
              </a:r>
            </a:p>
            <a:p>
              <a:pPr algn="r"/>
              <a:r>
                <a:rPr lang="de-DE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digital</a:t>
              </a:r>
              <a:endParaRPr lang="de-D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  <p:pic>
        <p:nvPicPr>
          <p:cNvPr id="2" name="Navigieren_klass_dig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694.5598"/>
                </p14:media>
              </p:ext>
            </p:extLst>
          </p:nvPr>
        </p:nvPicPr>
        <p:blipFill>
          <a:blip r:embed="rId8">
            <a:lum bright="10000"/>
          </a:blip>
          <a:stretch>
            <a:fillRect/>
          </a:stretch>
        </p:blipFill>
        <p:spPr>
          <a:xfrm>
            <a:off x="35496" y="1196752"/>
            <a:ext cx="9081716" cy="509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7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Feldexperiment auf See: Gewässer um Rügen, August 2016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322" y="348765"/>
            <a:ext cx="1377753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22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52400" y="1792083"/>
            <a:ext cx="4059560" cy="337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de-DE" sz="1800" b="1" dirty="0" smtClean="0">
                <a:latin typeface="Calibri" panose="020F0502020204030204" pitchFamily="34" charset="0"/>
              </a:rPr>
              <a:t>Ablauf </a:t>
            </a:r>
          </a:p>
          <a:p>
            <a:pPr algn="l">
              <a:spcBef>
                <a:spcPts val="600"/>
              </a:spcBef>
            </a:pPr>
            <a:r>
              <a:rPr lang="de-DE" sz="1400" dirty="0" smtClean="0">
                <a:latin typeface="Calibri" panose="020F0502020204030204" pitchFamily="34" charset="0"/>
              </a:rPr>
              <a:t>Jede Crew besteht aus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Skipper(in), 2 Studenten, 2 Probanden (</a:t>
            </a:r>
            <a:r>
              <a:rPr lang="de-DE" sz="1400" dirty="0" err="1" smtClean="0">
                <a:latin typeface="Calibri" panose="020F0502020204030204" pitchFamily="34" charset="0"/>
              </a:rPr>
              <a:t>Pb</a:t>
            </a:r>
            <a:r>
              <a:rPr lang="de-DE" sz="1400" dirty="0" smtClean="0">
                <a:latin typeface="Calibri" panose="020F0502020204030204" pitchFamily="34" charset="0"/>
              </a:rPr>
              <a:t>)</a:t>
            </a:r>
          </a:p>
          <a:p>
            <a:pPr algn="l">
              <a:spcBef>
                <a:spcPts val="300"/>
              </a:spcBef>
            </a:pPr>
            <a:r>
              <a:rPr lang="de-DE" sz="1400" dirty="0" smtClean="0">
                <a:latin typeface="Calibri" panose="020F0502020204030204" pitchFamily="34" charset="0"/>
              </a:rPr>
              <a:t>Jede Crew fährt 3 Tage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Tag 1: </a:t>
            </a:r>
            <a:r>
              <a:rPr lang="de-DE" sz="1400" dirty="0" err="1" smtClean="0">
                <a:latin typeface="Calibri" panose="020F0502020204030204" pitchFamily="34" charset="0"/>
              </a:rPr>
              <a:t>Pb</a:t>
            </a:r>
            <a:r>
              <a:rPr lang="de-DE" sz="1400" dirty="0" smtClean="0">
                <a:latin typeface="Calibri" panose="020F0502020204030204" pitchFamily="34" charset="0"/>
              </a:rPr>
              <a:t> 1 navigiert klassisch, </a:t>
            </a:r>
            <a:r>
              <a:rPr lang="de-DE" sz="1400" dirty="0" err="1" smtClean="0">
                <a:latin typeface="Calibri" panose="020F0502020204030204" pitchFamily="34" charset="0"/>
              </a:rPr>
              <a:t>Pb</a:t>
            </a:r>
            <a:r>
              <a:rPr lang="de-DE" sz="1400" dirty="0" smtClean="0">
                <a:latin typeface="Calibri" panose="020F0502020204030204" pitchFamily="34" charset="0"/>
              </a:rPr>
              <a:t> 2 digital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Tag 2: </a:t>
            </a:r>
            <a:r>
              <a:rPr lang="de-DE" sz="1400" dirty="0" err="1" smtClean="0">
                <a:latin typeface="Calibri" panose="020F0502020204030204" pitchFamily="34" charset="0"/>
              </a:rPr>
              <a:t>Pb</a:t>
            </a:r>
            <a:r>
              <a:rPr lang="de-DE" sz="1400" dirty="0" smtClean="0">
                <a:latin typeface="Calibri" panose="020F0502020204030204" pitchFamily="34" charset="0"/>
              </a:rPr>
              <a:t> 1 navigiert digital, </a:t>
            </a:r>
            <a:r>
              <a:rPr lang="de-DE" sz="1400" dirty="0" err="1" smtClean="0">
                <a:latin typeface="Calibri" panose="020F0502020204030204" pitchFamily="34" charset="0"/>
              </a:rPr>
              <a:t>Pb</a:t>
            </a:r>
            <a:r>
              <a:rPr lang="de-DE" sz="1400" dirty="0" smtClean="0">
                <a:latin typeface="Calibri" panose="020F0502020204030204" pitchFamily="34" charset="0"/>
              </a:rPr>
              <a:t> 2 klassisch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(Tag 3: Segeln mit Blickmessung)</a:t>
            </a:r>
          </a:p>
          <a:p>
            <a:pPr algn="l">
              <a:spcBef>
                <a:spcPts val="300"/>
              </a:spcBef>
            </a:pPr>
            <a:r>
              <a:rPr lang="de-DE" sz="1400" dirty="0" smtClean="0">
                <a:latin typeface="Calibri" panose="020F0502020204030204" pitchFamily="34" charset="0"/>
              </a:rPr>
              <a:t>Datenerhebung an Tag 1 und 2: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Unterwegs zweimal: Situationsbewusstsein </a:t>
            </a:r>
            <a:b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</a:b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(unerwartet, 11 Fragen)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Am Ende: „kognitive Karte“ </a:t>
            </a:r>
            <a:br>
              <a:rPr lang="de-DE" sz="1400" dirty="0" smtClean="0">
                <a:latin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</a:rPr>
              <a:t>(Freihandzeichnung, 5 Stichpunkte)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Strukturiertes Interview</a:t>
            </a:r>
            <a:endParaRPr lang="de-DE" sz="1400" dirty="0">
              <a:latin typeface="Calibri" panose="020F050202020403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169" y="2464074"/>
            <a:ext cx="4568831" cy="256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5980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322" y="348765"/>
            <a:ext cx="1377753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23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Feldexperiment auf See: Gewässer um Rügen, August 2016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152400" y="1792083"/>
            <a:ext cx="4059560" cy="337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de-DE" sz="1800" b="1" dirty="0" smtClean="0">
                <a:latin typeface="Calibri" panose="020F0502020204030204" pitchFamily="34" charset="0"/>
              </a:rPr>
              <a:t>Ablauf </a:t>
            </a:r>
          </a:p>
          <a:p>
            <a:pPr algn="l">
              <a:spcBef>
                <a:spcPts val="600"/>
              </a:spcBef>
            </a:pPr>
            <a:r>
              <a:rPr lang="de-DE" sz="1400" dirty="0" smtClean="0">
                <a:latin typeface="Calibri" panose="020F0502020204030204" pitchFamily="34" charset="0"/>
              </a:rPr>
              <a:t>Jede Crew besteht aus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Skipper(in), 2 Studenten, 2 Probanden (</a:t>
            </a:r>
            <a:r>
              <a:rPr lang="de-DE" sz="1400" dirty="0" err="1" smtClean="0">
                <a:latin typeface="Calibri" panose="020F0502020204030204" pitchFamily="34" charset="0"/>
              </a:rPr>
              <a:t>Pb</a:t>
            </a:r>
            <a:r>
              <a:rPr lang="de-DE" sz="1400" dirty="0" smtClean="0">
                <a:latin typeface="Calibri" panose="020F0502020204030204" pitchFamily="34" charset="0"/>
              </a:rPr>
              <a:t>)</a:t>
            </a:r>
          </a:p>
          <a:p>
            <a:pPr algn="l">
              <a:spcBef>
                <a:spcPts val="300"/>
              </a:spcBef>
            </a:pPr>
            <a:r>
              <a:rPr lang="de-DE" sz="1400" dirty="0" smtClean="0">
                <a:latin typeface="Calibri" panose="020F0502020204030204" pitchFamily="34" charset="0"/>
              </a:rPr>
              <a:t>Jede Crew fährt 3 Tage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Tag 1: </a:t>
            </a:r>
            <a:r>
              <a:rPr lang="de-DE" sz="1400" dirty="0" err="1" smtClean="0">
                <a:latin typeface="Calibri" panose="020F0502020204030204" pitchFamily="34" charset="0"/>
              </a:rPr>
              <a:t>Pb</a:t>
            </a:r>
            <a:r>
              <a:rPr lang="de-DE" sz="1400" dirty="0" smtClean="0">
                <a:latin typeface="Calibri" panose="020F0502020204030204" pitchFamily="34" charset="0"/>
              </a:rPr>
              <a:t> 1 navigiert klassisch, </a:t>
            </a:r>
            <a:r>
              <a:rPr lang="de-DE" sz="1400" dirty="0" err="1" smtClean="0">
                <a:latin typeface="Calibri" panose="020F0502020204030204" pitchFamily="34" charset="0"/>
              </a:rPr>
              <a:t>Pb</a:t>
            </a:r>
            <a:r>
              <a:rPr lang="de-DE" sz="1400" dirty="0" smtClean="0">
                <a:latin typeface="Calibri" panose="020F0502020204030204" pitchFamily="34" charset="0"/>
              </a:rPr>
              <a:t> 2 digital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Tag 2: </a:t>
            </a:r>
            <a:r>
              <a:rPr lang="de-DE" sz="1400" dirty="0" err="1" smtClean="0">
                <a:latin typeface="Calibri" panose="020F0502020204030204" pitchFamily="34" charset="0"/>
              </a:rPr>
              <a:t>Pb</a:t>
            </a:r>
            <a:r>
              <a:rPr lang="de-DE" sz="1400" dirty="0" smtClean="0">
                <a:latin typeface="Calibri" panose="020F0502020204030204" pitchFamily="34" charset="0"/>
              </a:rPr>
              <a:t> 1 navigiert digital, </a:t>
            </a:r>
            <a:r>
              <a:rPr lang="de-DE" sz="1400" dirty="0" err="1" smtClean="0">
                <a:latin typeface="Calibri" panose="020F0502020204030204" pitchFamily="34" charset="0"/>
              </a:rPr>
              <a:t>Pb</a:t>
            </a:r>
            <a:r>
              <a:rPr lang="de-DE" sz="1400" dirty="0" smtClean="0">
                <a:latin typeface="Calibri" panose="020F0502020204030204" pitchFamily="34" charset="0"/>
              </a:rPr>
              <a:t> 2 klassisch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(Tag 3: Segeln mit Blickmessung)</a:t>
            </a:r>
          </a:p>
          <a:p>
            <a:pPr algn="l">
              <a:spcBef>
                <a:spcPts val="300"/>
              </a:spcBef>
            </a:pPr>
            <a:r>
              <a:rPr lang="de-DE" sz="1400" dirty="0" smtClean="0">
                <a:latin typeface="Calibri" panose="020F0502020204030204" pitchFamily="34" charset="0"/>
              </a:rPr>
              <a:t>Datenerhebung an Tag 1 und 2: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Unterwegs zweimal: Situationsbewusstsein </a:t>
            </a:r>
            <a:br>
              <a:rPr lang="de-DE" sz="1400" dirty="0" smtClean="0">
                <a:latin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</a:rPr>
              <a:t>(unerwartet, 11 Fragen)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Am Ende: „kognitive Karte“ </a:t>
            </a:r>
            <a:b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</a:b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(Freihandzeichnung, 5 Stichpunkte)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Strukturiertes Interview</a:t>
            </a:r>
            <a:endParaRPr lang="de-DE" sz="1400" dirty="0">
              <a:latin typeface="Calibri" panose="020F0502020204030204" pitchFamily="34" charset="0"/>
            </a:endParaRPr>
          </a:p>
        </p:txBody>
      </p:sp>
      <p:pic>
        <p:nvPicPr>
          <p:cNvPr id="20" name="Picture 2" descr="C:\Users\gisela.mueller-plath\Dropbox\Anemos\hanseboot 2017\Fotos\Kognitive Kart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751" y="2945892"/>
            <a:ext cx="2948400" cy="2211300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uppieren 21"/>
          <p:cNvGrpSpPr/>
          <p:nvPr/>
        </p:nvGrpSpPr>
        <p:grpSpPr>
          <a:xfrm>
            <a:off x="5106691" y="1675424"/>
            <a:ext cx="1754922" cy="1748959"/>
            <a:chOff x="5058755" y="618760"/>
            <a:chExt cx="2004814" cy="2004814"/>
          </a:xfrm>
        </p:grpSpPr>
        <p:pic>
          <p:nvPicPr>
            <p:cNvPr id="23" name="Picture 7" descr="Bildergebnis für gedankenblas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8755" y="618760"/>
              <a:ext cx="2004814" cy="2004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5" descr="Bildergebnis für ein bier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01943">
              <a:off x="5577825" y="949484"/>
              <a:ext cx="1109813" cy="1139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589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24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Feldexperiment auf See: Gewässer um Rügen, August 2016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7388780" y="2056679"/>
            <a:ext cx="1752499" cy="319061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l">
              <a:spcBef>
                <a:spcPts val="800"/>
              </a:spcBef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Zeichnen Sie</a:t>
            </a: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angrenzende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Küstenlinien</a:t>
            </a: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Starthafen, Zielhafen,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alternative Häfen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Flachwasser,</a:t>
            </a:r>
            <a:b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ggf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. andere Gefahrenstellen</a:t>
            </a: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Seezeichen</a:t>
            </a: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geplante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Route,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gefahrene Strecke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152400" y="1547500"/>
            <a:ext cx="5355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de-DE" sz="1800" b="1" dirty="0" smtClean="0">
                <a:latin typeface="Calibri" panose="020F0502020204030204" pitchFamily="34" charset="0"/>
              </a:rPr>
              <a:t>Ergebnisse : 1. „Kognitive Karte“  (Überblickswissen)</a:t>
            </a:r>
          </a:p>
        </p:txBody>
      </p:sp>
      <p:grpSp>
        <p:nvGrpSpPr>
          <p:cNvPr id="26" name="Gruppieren 25"/>
          <p:cNvGrpSpPr/>
          <p:nvPr/>
        </p:nvGrpSpPr>
        <p:grpSpPr>
          <a:xfrm>
            <a:off x="256032" y="2327525"/>
            <a:ext cx="3214573" cy="2819472"/>
            <a:chOff x="256032" y="1563216"/>
            <a:chExt cx="3214573" cy="2819472"/>
          </a:xfrm>
        </p:grpSpPr>
        <p:grpSp>
          <p:nvGrpSpPr>
            <p:cNvPr id="28" name="Gruppieren 27"/>
            <p:cNvGrpSpPr/>
            <p:nvPr/>
          </p:nvGrpSpPr>
          <p:grpSpPr>
            <a:xfrm>
              <a:off x="256032" y="1563216"/>
              <a:ext cx="3214573" cy="2819472"/>
              <a:chOff x="256032" y="1563216"/>
              <a:chExt cx="3214573" cy="2819472"/>
            </a:xfrm>
          </p:grpSpPr>
          <p:pic>
            <p:nvPicPr>
              <p:cNvPr id="31" name="Picture 2" descr="C:\Users\gisela.mueller-plath\Documents\ANeMoS\hanseboot 2017\Vortrag hanseboot\Screenshot 2017-10-28 21.22.50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120" r="-19120"/>
              <a:stretch/>
            </p:blipFill>
            <p:spPr bwMode="auto">
              <a:xfrm>
                <a:off x="256032" y="1563216"/>
                <a:ext cx="3214573" cy="25207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Textfeld 31"/>
              <p:cNvSpPr txBox="1"/>
              <p:nvPr/>
            </p:nvSpPr>
            <p:spPr>
              <a:xfrm>
                <a:off x="265770" y="4074911"/>
                <a:ext cx="2578038" cy="307777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14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Beispiel: Lubmin - Lauterbach </a:t>
                </a:r>
                <a:endParaRPr lang="de-DE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9" name="Textfeld 28"/>
            <p:cNvSpPr txBox="1"/>
            <p:nvPr/>
          </p:nvSpPr>
          <p:spPr>
            <a:xfrm>
              <a:off x="1899827" y="3507854"/>
              <a:ext cx="6639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Lubmin</a:t>
              </a:r>
              <a:endParaRPr lang="de-DE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865942" y="1646679"/>
              <a:ext cx="8977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Lauterbach</a:t>
              </a:r>
              <a:endParaRPr lang="de-DE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uppieren 32"/>
          <p:cNvGrpSpPr/>
          <p:nvPr/>
        </p:nvGrpSpPr>
        <p:grpSpPr>
          <a:xfrm>
            <a:off x="3122277" y="2334460"/>
            <a:ext cx="1732228" cy="2822732"/>
            <a:chOff x="3122277" y="1570151"/>
            <a:chExt cx="1732228" cy="2822732"/>
          </a:xfrm>
        </p:grpSpPr>
        <p:sp>
          <p:nvSpPr>
            <p:cNvPr id="34" name="Textfeld 33"/>
            <p:cNvSpPr txBox="1"/>
            <p:nvPr/>
          </p:nvSpPr>
          <p:spPr>
            <a:xfrm>
              <a:off x="3122277" y="4085106"/>
              <a:ext cx="1725000" cy="30777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4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Pb</a:t>
              </a:r>
              <a:r>
                <a:rPr lang="de-DE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3, klassisch</a:t>
              </a:r>
              <a:endParaRPr lang="de-DE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5" name="Picture 6" descr="C:\Users\gisela.mueller-plath\Documents\ANeMoS\hanseboot 2017\Vortrag hanseboot\VP3_K_1_korr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9505" y="1570151"/>
              <a:ext cx="1725000" cy="25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uppieren 35"/>
          <p:cNvGrpSpPr/>
          <p:nvPr/>
        </p:nvGrpSpPr>
        <p:grpSpPr>
          <a:xfrm>
            <a:off x="5156531" y="2327687"/>
            <a:ext cx="1690413" cy="2825648"/>
            <a:chOff x="5156531" y="1563378"/>
            <a:chExt cx="1690413" cy="2825648"/>
          </a:xfrm>
        </p:grpSpPr>
        <p:sp>
          <p:nvSpPr>
            <p:cNvPr id="38" name="Textfeld 37"/>
            <p:cNvSpPr txBox="1"/>
            <p:nvPr/>
          </p:nvSpPr>
          <p:spPr>
            <a:xfrm>
              <a:off x="5156531" y="4081249"/>
              <a:ext cx="1681947" cy="30777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4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Pb</a:t>
              </a:r>
              <a:r>
                <a:rPr lang="de-DE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4, digital</a:t>
              </a:r>
              <a:endParaRPr lang="de-DE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0" name="Picture 7" descr="C:\Users\gisela.mueller-plath\Documents\ANeMoS\hanseboot 2017\Vortrag hanseboot\VP4_M_3_korr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4997" y="1563378"/>
              <a:ext cx="1681947" cy="25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995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25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Feldexperiment auf See: Gewässer um Rügen, August 2016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3060967" y="2636912"/>
            <a:ext cx="43108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Dies gilt sowohl beim Vergleich der beiden Strecken einer Person als auch beim Vergleich der beiden Personen auf einer Strecke.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059832" y="3645024"/>
            <a:ext cx="4175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Welche 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Personen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entwickeln bei digitaler Navigation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besonders schlechte kognitive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Karten? 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059833" y="2084851"/>
            <a:ext cx="4310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ie kognitive Karte ist 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nach digitaler Navigation signifikant schlechter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als nach klassischer Navigation.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3059749" y="4653136"/>
            <a:ext cx="4175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Auf welchen 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Strecken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entwickeln sich bei digitaler Navigation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besonders schlechte kognitive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Karten? </a:t>
            </a:r>
          </a:p>
        </p:txBody>
      </p:sp>
      <p:sp>
        <p:nvSpPr>
          <p:cNvPr id="20" name="Rechteck 19"/>
          <p:cNvSpPr/>
          <p:nvPr/>
        </p:nvSpPr>
        <p:spPr>
          <a:xfrm>
            <a:off x="7388780" y="2056679"/>
            <a:ext cx="1752499" cy="319061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l">
              <a:spcBef>
                <a:spcPts val="800"/>
              </a:spcBef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Zeichnen Sie</a:t>
            </a: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angrenzende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Küstenlinien</a:t>
            </a: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Starthafen, Zielhafen,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alternative Häfen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Flachwasser,</a:t>
            </a:r>
            <a:b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ggf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. andere Gefahrenstellen</a:t>
            </a: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Seezeichen</a:t>
            </a: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geplante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Route,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gefahrene Strecke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108023" y="4077072"/>
            <a:ext cx="24000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Langjährige </a:t>
            </a:r>
            <a:r>
              <a:rPr lang="de-DE" sz="1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Plotternutzer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1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142387" y="5085184"/>
            <a:ext cx="17384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Fahrt unter Segel</a:t>
            </a:r>
            <a:endParaRPr lang="de-DE" sz="1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7" y="2204864"/>
            <a:ext cx="2778183" cy="317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hteck 20"/>
          <p:cNvSpPr/>
          <p:nvPr/>
        </p:nvSpPr>
        <p:spPr>
          <a:xfrm>
            <a:off x="152400" y="1547500"/>
            <a:ext cx="5355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de-DE" sz="1800" b="1" dirty="0" smtClean="0">
                <a:latin typeface="Calibri" panose="020F0502020204030204" pitchFamily="34" charset="0"/>
              </a:rPr>
              <a:t>Ergebnisse : 1. „Kognitive Karte“  (Überblickswissen)</a:t>
            </a:r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53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" grpId="0"/>
      <p:bldP spid="19" grpId="0"/>
      <p:bldP spid="4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/>
          <p:cNvSpPr/>
          <p:nvPr/>
        </p:nvSpPr>
        <p:spPr>
          <a:xfrm>
            <a:off x="7388780" y="2056679"/>
            <a:ext cx="1752499" cy="31906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l">
              <a:spcBef>
                <a:spcPts val="800"/>
              </a:spcBef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Zeichnen Sie</a:t>
            </a: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angrenzende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Küstenlinien</a:t>
            </a: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Starthafen, Zielhafen,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alternative Häfen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Flachwasser,</a:t>
            </a:r>
            <a:b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ggf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. andere Gefahrenstellen</a:t>
            </a: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Seezeichen</a:t>
            </a: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geplante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Route,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gefahrene Strecke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7388780" y="2050983"/>
            <a:ext cx="1752499" cy="319061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l">
              <a:spcBef>
                <a:spcPts val="800"/>
              </a:spcBef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Betroffen sind</a:t>
            </a: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angrenzende </a:t>
            </a:r>
            <a:r>
              <a:rPr lang="de-DE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Küstenlinien</a:t>
            </a: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Starthafen, Zielhafen, 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 Häfen</a:t>
            </a:r>
            <a:endParaRPr lang="de-DE" sz="1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Flachwasser,</a:t>
            </a:r>
            <a:b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ggf</a:t>
            </a:r>
            <a:r>
              <a:rPr lang="de-DE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andere Gefahrenstellen</a:t>
            </a: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Seezeichen</a:t>
            </a: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geplante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Route,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gefahrene Strecke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26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Feldexperiment auf See: Gewässer um Rügen, August 2016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059833" y="2084851"/>
            <a:ext cx="4310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ie kognitive Karte ist 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nach digitaler Navigation signifikant schlechter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als nach klassischer Navigation.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3060967" y="2636912"/>
            <a:ext cx="43108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Dies gilt für alle realisierten Formen digitaler Navigation: 	Manuelles WP-Routing am Plotter</a:t>
            </a:r>
            <a:b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	Manuelles WP-Routing am iPad</a:t>
            </a:r>
            <a:b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	Autorouting am Plotter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3059833" y="3861048"/>
            <a:ext cx="4310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Welche Elemente der kognitiven Karte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sind nach digitaler Navigation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signifikant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schlechter?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152400" y="1547500"/>
            <a:ext cx="5355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de-DE" sz="1800" b="1" dirty="0" smtClean="0">
                <a:latin typeface="Calibri" panose="020F0502020204030204" pitchFamily="34" charset="0"/>
              </a:rPr>
              <a:t>Ergebnisse : 1. „Kognitive Karte“  (Überblickswissen)</a:t>
            </a:r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7" y="2204864"/>
            <a:ext cx="2778183" cy="317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250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3" grpId="0"/>
      <p:bldP spid="3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27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Feldexperiment auf See: Gewässer um Rügen, August 2016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152400" y="1547500"/>
            <a:ext cx="72363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de-DE" sz="1800" b="1" dirty="0" smtClean="0">
                <a:latin typeface="Calibri" panose="020F0502020204030204" pitchFamily="34" charset="0"/>
              </a:rPr>
              <a:t>Ergebnisse : 2. „Situationsbewusstsein“ (Handlungswissen)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808655" y="2162529"/>
            <a:ext cx="3723785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Gehen Sie unter Deck und geben Sie unsere aktuelle Situation an: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Position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Fahrt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Kurs über Grund (COG)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Fahrt über Grund (SOG)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Windrichtung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scheinbarer Wind (AWA)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wahrer Wind (TWA)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Route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Starthafen: Richtung, Distanz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Zielhafen. Richtung, Distanz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nächste Kursänderung: </a:t>
            </a:r>
            <a:b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Distanz, Richtung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uppieren 19"/>
          <p:cNvGrpSpPr/>
          <p:nvPr/>
        </p:nvGrpSpPr>
        <p:grpSpPr>
          <a:xfrm>
            <a:off x="256032" y="2553744"/>
            <a:ext cx="4171952" cy="3659180"/>
            <a:chOff x="256032" y="1563216"/>
            <a:chExt cx="3214573" cy="2819472"/>
          </a:xfrm>
        </p:grpSpPr>
        <p:grpSp>
          <p:nvGrpSpPr>
            <p:cNvPr id="21" name="Gruppieren 20"/>
            <p:cNvGrpSpPr/>
            <p:nvPr/>
          </p:nvGrpSpPr>
          <p:grpSpPr>
            <a:xfrm>
              <a:off x="256032" y="1563216"/>
              <a:ext cx="3214573" cy="2819472"/>
              <a:chOff x="256032" y="1563216"/>
              <a:chExt cx="3214573" cy="2819472"/>
            </a:xfrm>
          </p:grpSpPr>
          <p:pic>
            <p:nvPicPr>
              <p:cNvPr id="25" name="Picture 2" descr="C:\Users\gisela.mueller-plath\Documents\ANeMoS\hanseboot 2017\Vortrag hanseboot\Screenshot 2017-10-28 21.22.50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120" r="-19120"/>
              <a:stretch/>
            </p:blipFill>
            <p:spPr bwMode="auto">
              <a:xfrm>
                <a:off x="256032" y="1563216"/>
                <a:ext cx="3214573" cy="25207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feld 25"/>
              <p:cNvSpPr txBox="1"/>
              <p:nvPr/>
            </p:nvSpPr>
            <p:spPr>
              <a:xfrm>
                <a:off x="265770" y="4074911"/>
                <a:ext cx="2578038" cy="307777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14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Beispiel: Lubmin - Lauterbach </a:t>
                </a:r>
                <a:endParaRPr lang="de-DE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3" name="Textfeld 22"/>
            <p:cNvSpPr txBox="1"/>
            <p:nvPr/>
          </p:nvSpPr>
          <p:spPr>
            <a:xfrm>
              <a:off x="1899827" y="3507854"/>
              <a:ext cx="6639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Lubmin</a:t>
              </a:r>
              <a:endParaRPr lang="de-DE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865942" y="1646679"/>
              <a:ext cx="8977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Lauterbach</a:t>
              </a:r>
              <a:endParaRPr lang="de-DE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363195" y="2153996"/>
            <a:ext cx="3216458" cy="2150644"/>
            <a:chOff x="-106890" y="1635504"/>
            <a:chExt cx="3216458" cy="1655846"/>
          </a:xfrm>
        </p:grpSpPr>
        <p:sp>
          <p:nvSpPr>
            <p:cNvPr id="30" name="Textfeld 29"/>
            <p:cNvSpPr txBox="1"/>
            <p:nvPr/>
          </p:nvSpPr>
          <p:spPr>
            <a:xfrm>
              <a:off x="-106890" y="1635504"/>
              <a:ext cx="32164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Pro Versuchsstrecke zwei Abfragepunkte. </a:t>
              </a:r>
              <a:endParaRPr lang="de-DE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Pfeil nach rechts 30"/>
            <p:cNvSpPr/>
            <p:nvPr/>
          </p:nvSpPr>
          <p:spPr bwMode="auto">
            <a:xfrm rot="19871253">
              <a:off x="1959114" y="3095135"/>
              <a:ext cx="317831" cy="196215"/>
            </a:xfrm>
            <a:prstGeom prst="rightArrow">
              <a:avLst/>
            </a:prstGeom>
            <a:solidFill>
              <a:schemeClr val="tx2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Pfeil nach rechts 31"/>
            <p:cNvSpPr/>
            <p:nvPr/>
          </p:nvSpPr>
          <p:spPr bwMode="auto">
            <a:xfrm rot="19871253">
              <a:off x="1342424" y="2484132"/>
              <a:ext cx="317831" cy="196215"/>
            </a:xfrm>
            <a:prstGeom prst="rightArrow">
              <a:avLst/>
            </a:prstGeom>
            <a:solidFill>
              <a:schemeClr val="tx2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9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780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28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Feldexperiment auf See: Gewässer um Rügen, August 2016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179829" y="5822604"/>
            <a:ext cx="8708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weder beim Vergleich der Situationen einer Person noch beim Vergleich der beiden Personen in einer Situation.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179512" y="5569495"/>
            <a:ext cx="8856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Das Situationsbewusstsein ist 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bei digitaler Navigation nicht signifikant besser oder schlechter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als bei klassischer</a:t>
            </a:r>
          </a:p>
        </p:txBody>
      </p:sp>
      <p:sp>
        <p:nvSpPr>
          <p:cNvPr id="16" name="Rechteck 15"/>
          <p:cNvSpPr/>
          <p:nvPr/>
        </p:nvSpPr>
        <p:spPr>
          <a:xfrm>
            <a:off x="152400" y="1547500"/>
            <a:ext cx="72363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de-DE" sz="1800" b="1" dirty="0" smtClean="0">
                <a:latin typeface="Calibri" panose="020F0502020204030204" pitchFamily="34" charset="0"/>
              </a:rPr>
              <a:t>Ergebnisse : 2. „Situationsbewusstsein“ (Handlungswissen)</a:t>
            </a:r>
          </a:p>
        </p:txBody>
      </p:sp>
      <p:grpSp>
        <p:nvGrpSpPr>
          <p:cNvPr id="17" name="Gruppieren 16"/>
          <p:cNvGrpSpPr/>
          <p:nvPr/>
        </p:nvGrpSpPr>
        <p:grpSpPr>
          <a:xfrm>
            <a:off x="261732" y="2276872"/>
            <a:ext cx="8513429" cy="3176885"/>
            <a:chOff x="281136" y="1489924"/>
            <a:chExt cx="7315200" cy="2738010"/>
          </a:xfrm>
        </p:grpSpPr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136" y="1789534"/>
              <a:ext cx="7315200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feld 19"/>
            <p:cNvSpPr txBox="1"/>
            <p:nvPr/>
          </p:nvSpPr>
          <p:spPr>
            <a:xfrm>
              <a:off x="291891" y="1489924"/>
              <a:ext cx="7295978" cy="26525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Einheit: Person, Vergleich: Situationen</a:t>
              </a:r>
              <a:endParaRPr lang="de-DE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024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322" y="348765"/>
            <a:ext cx="1377753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29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Feldexperiment auf See: Gewässer um Rügen, August 2016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60492" y="3049712"/>
            <a:ext cx="3172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Welche Personen haben generell ein besseres Situationsbewusstsein? 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755576" y="4922582"/>
            <a:ext cx="3426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Welche Personen haben digital ein besseres Situationsbewusstsein als klassisch? </a:t>
            </a:r>
          </a:p>
        </p:txBody>
      </p:sp>
      <p:sp>
        <p:nvSpPr>
          <p:cNvPr id="27" name="Rechteck 26"/>
          <p:cNvSpPr/>
          <p:nvPr/>
        </p:nvSpPr>
        <p:spPr>
          <a:xfrm>
            <a:off x="4876307" y="3689654"/>
            <a:ext cx="2029915" cy="5616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Kurze Gesamtstrecke</a:t>
            </a:r>
          </a:p>
          <a:p>
            <a:pPr marL="285750" lvl="0" indent="-285750" algn="l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Schönes </a:t>
            </a:r>
            <a:r>
              <a:rPr lang="de-DE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etter </a:t>
            </a:r>
            <a:endParaRPr lang="de-DE" sz="1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4842840" y="3049712"/>
            <a:ext cx="3617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In welchen Situationen ist das Situationsbewusstsein generell besser? </a:t>
            </a:r>
          </a:p>
        </p:txBody>
      </p:sp>
      <p:sp>
        <p:nvSpPr>
          <p:cNvPr id="29" name="Rechteck 28"/>
          <p:cNvSpPr/>
          <p:nvPr/>
        </p:nvSpPr>
        <p:spPr>
          <a:xfrm>
            <a:off x="760494" y="3693512"/>
            <a:ext cx="3022302" cy="815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viel Erfahrung auf See (Seemeilen)</a:t>
            </a:r>
          </a:p>
          <a:p>
            <a:pPr marL="285750" lvl="0" indent="-285750" algn="l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Regelmäßige Papierkartennutzung</a:t>
            </a:r>
          </a:p>
          <a:p>
            <a:pPr marL="285750" lvl="0" indent="-285750" algn="l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ktive </a:t>
            </a:r>
            <a:r>
              <a:rPr lang="de-DE" sz="1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Plotternutzung</a:t>
            </a:r>
            <a:endParaRPr lang="de-DE" sz="1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179512" y="2236948"/>
            <a:ext cx="8856984" cy="547736"/>
            <a:chOff x="179512" y="1383667"/>
            <a:chExt cx="8856984" cy="410804"/>
          </a:xfrm>
        </p:grpSpPr>
        <p:sp>
          <p:nvSpPr>
            <p:cNvPr id="31" name="Textfeld 30"/>
            <p:cNvSpPr txBox="1"/>
            <p:nvPr/>
          </p:nvSpPr>
          <p:spPr>
            <a:xfrm>
              <a:off x="179829" y="1563638"/>
              <a:ext cx="8708456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de-DE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- weder beim Vergleich der Situationen einer Person noch beim Vergleich der beiden Personen in einer Situation.</a:t>
              </a: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179512" y="1383667"/>
              <a:ext cx="8856984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de-DE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Das Situationsbewusstsein ist </a:t>
              </a:r>
              <a:r>
                <a:rPr lang="de-DE" sz="1400" b="1" dirty="0" smtClean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bei digitaler Navigation nicht signifikant besser oder schlechter </a:t>
              </a:r>
              <a:r>
                <a:rPr lang="de-DE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als bei klassischer</a:t>
              </a:r>
            </a:p>
          </p:txBody>
        </p:sp>
      </p:grpSp>
      <p:sp>
        <p:nvSpPr>
          <p:cNvPr id="34" name="Rechteck 33"/>
          <p:cNvSpPr/>
          <p:nvPr/>
        </p:nvSpPr>
        <p:spPr>
          <a:xfrm>
            <a:off x="755577" y="5569355"/>
            <a:ext cx="2932726" cy="5616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Langjährige Papierkartennutzung</a:t>
            </a:r>
          </a:p>
          <a:p>
            <a:pPr marL="285750" lvl="0" indent="-285750" algn="l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Aktive Papierkartennutzung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4817602" y="4919166"/>
            <a:ext cx="3795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In welchen Situationen hat man digital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ein besseres Situationsbewusstsein als klassisch? </a:t>
            </a:r>
          </a:p>
        </p:txBody>
      </p:sp>
      <p:sp>
        <p:nvSpPr>
          <p:cNvPr id="37" name="Rechteck 36"/>
          <p:cNvSpPr/>
          <p:nvPr/>
        </p:nvSpPr>
        <p:spPr>
          <a:xfrm>
            <a:off x="4817603" y="5565939"/>
            <a:ext cx="2783519" cy="5616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Schwacher Wind</a:t>
            </a:r>
          </a:p>
          <a:p>
            <a:pPr marL="285750" lvl="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Fahrt unter Motor (ohne Segel)</a:t>
            </a:r>
          </a:p>
        </p:txBody>
      </p:sp>
      <p:sp>
        <p:nvSpPr>
          <p:cNvPr id="20" name="Rechteck 19"/>
          <p:cNvSpPr/>
          <p:nvPr/>
        </p:nvSpPr>
        <p:spPr>
          <a:xfrm>
            <a:off x="152400" y="1547500"/>
            <a:ext cx="72363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de-DE" sz="1800" b="1" dirty="0" smtClean="0">
                <a:latin typeface="Calibri" panose="020F0502020204030204" pitchFamily="34" charset="0"/>
              </a:rPr>
              <a:t>Ergebnisse : 2. „Situationsbewusstsein“ (Handlungswissen)</a:t>
            </a:r>
          </a:p>
        </p:txBody>
      </p:sp>
      <p:sp>
        <p:nvSpPr>
          <p:cNvPr id="21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708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  <p:bldP spid="27" grpId="0"/>
      <p:bldP spid="28" grpId="0"/>
      <p:bldP spid="29" grpId="0"/>
      <p:bldP spid="34" grpId="0"/>
      <p:bldP spid="36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/>
              <a:t>Seite </a:t>
            </a:r>
            <a:fld id="{7416BCC7-6A22-40D2-B559-0CE2D9AB5FE9}" type="slidenum">
              <a:rPr lang="de-DE" altLang="de-DE" b="1"/>
              <a:pPr/>
              <a:t>3</a:t>
            </a:fld>
            <a:endParaRPr lang="de-DE" altLang="de-DE" b="1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9751" y="559987"/>
            <a:ext cx="835272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altLang="de-DE" sz="1800" kern="0" cap="small" dirty="0" smtClean="0">
                <a:latin typeface="Calibri" panose="020F0502020204030204" pitchFamily="34" charset="0"/>
                <a:cs typeface="Calibri" panose="020F0502020204030204" pitchFamily="34" charset="0"/>
              </a:rPr>
              <a:t>Navigation auf See mit klassischen und digitalen Medien –</a:t>
            </a:r>
            <a:br>
              <a:rPr lang="de-DE" altLang="de-DE" sz="1800" kern="0" cap="small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1800" kern="0" cap="small" dirty="0" smtClean="0">
                <a:solidFill>
                  <a:srgbClr val="C50E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 Forschungsprojekt</a:t>
            </a:r>
            <a:endParaRPr lang="de-DE" altLang="de-DE" sz="1800" kern="0" cap="smal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5294" y="1628800"/>
            <a:ext cx="129400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b="1" i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Warum ?</a:t>
            </a:r>
            <a:endParaRPr lang="de-DE" sz="2400" b="1" i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6" name="Gruppieren 15"/>
          <p:cNvGrpSpPr/>
          <p:nvPr/>
        </p:nvGrpSpPr>
        <p:grpSpPr>
          <a:xfrm>
            <a:off x="1535063" y="1988840"/>
            <a:ext cx="7608937" cy="3471698"/>
            <a:chOff x="1535063" y="1044268"/>
            <a:chExt cx="7608937" cy="3471698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5063" y="1254993"/>
              <a:ext cx="7608937" cy="3260973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8" name="Textfeld 17"/>
            <p:cNvSpPr txBox="1"/>
            <p:nvPr/>
          </p:nvSpPr>
          <p:spPr>
            <a:xfrm>
              <a:off x="4716016" y="1044268"/>
              <a:ext cx="2664296" cy="5232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latin typeface="+mn-lt"/>
                </a:rPr>
                <a:t>Kreuzer-Abteilung des DSV:</a:t>
              </a:r>
              <a:br>
                <a:rPr lang="de-DE" sz="1400" dirty="0" smtClean="0">
                  <a:latin typeface="+mn-lt"/>
                </a:rPr>
              </a:br>
              <a:r>
                <a:rPr lang="de-DE" sz="1400" dirty="0" smtClean="0">
                  <a:latin typeface="+mn-lt"/>
                </a:rPr>
                <a:t>Nautische Nachrichten 1 / 2015</a:t>
              </a:r>
              <a:endParaRPr lang="de-DE" sz="1400" dirty="0">
                <a:latin typeface="+mn-lt"/>
              </a:endParaRPr>
            </a:p>
          </p:txBody>
        </p:sp>
      </p:grpSp>
      <p:sp>
        <p:nvSpPr>
          <p:cNvPr id="19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2648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322" y="348765"/>
            <a:ext cx="1377753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Laborexperimente an der TU Berlin: Seesimulator „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Isefjord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“, Februar 2016 und Juni 2017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152400" y="1338580"/>
            <a:ext cx="72363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de-DE" sz="1800" b="1" dirty="0" smtClean="0">
                <a:latin typeface="Calibri" panose="020F0502020204030204" pitchFamily="34" charset="0"/>
              </a:rPr>
              <a:t>Fazit aus dem Feldexperiment auf See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124438" y="3691480"/>
            <a:ext cx="8213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 Digitale Navigation verbessert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das </a:t>
            </a:r>
            <a:r>
              <a:rPr lang="de-DE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Situationsbewusstsein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(Handlungswissen) nur bei den Sportschiffern, die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regelmäßig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und aktiv mit der Papierkarte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navigieren.    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58306" y="1892829"/>
            <a:ext cx="8001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1. Die </a:t>
            </a:r>
            <a:r>
              <a:rPr lang="de-DE" sz="1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kognitive Karte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ist nach digitaler Navigation signifikant schlechter als nach klassischer Navigation.     </a:t>
            </a:r>
            <a:b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Langjährige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Plotternutzer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entwickeln bei digitaler Navigation besonders schlechte kognitive Karten.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89354" y="5287071"/>
            <a:ext cx="7068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 </a:t>
            </a:r>
            <a:r>
              <a:rPr lang="de-DE" sz="1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Simulatorexperimente</a:t>
            </a:r>
            <a:r>
              <a:rPr lang="de-DE" sz="1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Kontrolle von Störvariablen, gefahrlose Provokation von Effekten.</a:t>
            </a:r>
            <a:endParaRPr lang="de-DE" sz="1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 rot="20677355">
            <a:off x="2333424" y="2792362"/>
            <a:ext cx="1053172" cy="36933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de-DE" sz="1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Warum ?</a:t>
            </a:r>
            <a:endParaRPr lang="de-DE" sz="1800" b="1" dirty="0">
              <a:solidFill>
                <a:srgbClr val="0070C0"/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 rot="20677355">
            <a:off x="2369871" y="4548934"/>
            <a:ext cx="1053172" cy="36933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de-DE" sz="1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Warum ?</a:t>
            </a:r>
            <a:endParaRPr lang="de-DE" sz="1800" b="1" dirty="0">
              <a:solidFill>
                <a:srgbClr val="0070C0"/>
              </a:solidFill>
            </a:endParaRPr>
          </a:p>
        </p:txBody>
      </p:sp>
      <p:sp>
        <p:nvSpPr>
          <p:cNvPr id="16" name="Rechteck 15"/>
          <p:cNvSpPr/>
          <p:nvPr/>
        </p:nvSpPr>
        <p:spPr bwMode="auto">
          <a:xfrm>
            <a:off x="7226695" y="6213310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9" name="Gerade Verbindung 18"/>
          <p:cNvCxnSpPr/>
          <p:nvPr/>
        </p:nvCxnSpPr>
        <p:spPr bwMode="auto">
          <a:xfrm>
            <a:off x="0" y="6292933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31293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30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558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21" grpId="0"/>
      <p:bldP spid="7" grpId="0"/>
      <p:bldP spid="3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Laborexperimente an der TU Berlin: Seesimulator „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Isefjord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“, Februar 2016 und Juni 2017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256032" y="1508787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Seesimulator „</a:t>
            </a:r>
            <a:r>
              <a:rPr lang="de-DE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Isefjord</a:t>
            </a:r>
            <a:r>
              <a:rPr lang="de-DE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</a:p>
          <a:p>
            <a:endParaRPr lang="de-DE" sz="1200" dirty="0" smtClean="0"/>
          </a:p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Programmierung: </a:t>
            </a:r>
          </a:p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Christian Müller, Richard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Gross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156176" y="2390398"/>
            <a:ext cx="2987824" cy="183127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 1</a:t>
            </a:r>
            <a:endParaRPr lang="de-DE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Bef>
                <a:spcPts val="600"/>
              </a:spcBef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UV: Planung digital oder klassisch</a:t>
            </a:r>
          </a:p>
          <a:p>
            <a:pPr algn="l">
              <a:spcBef>
                <a:spcPts val="600"/>
              </a:spcBef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AV: Ohne Medium:</a:t>
            </a:r>
          </a:p>
          <a:p>
            <a:pPr lvl="1" algn="l"/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Wegfindung</a:t>
            </a:r>
          </a:p>
          <a:p>
            <a:pPr lvl="1" algn="l"/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Situationsbewusstsein (Route)</a:t>
            </a:r>
            <a:endParaRPr lang="de-DE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l"/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Kognitive Karte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Bef>
                <a:spcPts val="600"/>
              </a:spcBef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N = 20 (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3" name="Rechteck 12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Gerade Verbindung 16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31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  <p:pic>
        <p:nvPicPr>
          <p:cNvPr id="15" name="Picture 3" descr="C:\Users\Gisela Müller-Plath\AppData\Local\Temp\java 2015-11-20 13-15-59-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" y="2458483"/>
            <a:ext cx="3180522" cy="1905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134" y="3513233"/>
            <a:ext cx="3138505" cy="279301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6156177" y="4406622"/>
            <a:ext cx="2987824" cy="183127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 2</a:t>
            </a:r>
            <a:endParaRPr lang="de-DE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Bef>
                <a:spcPts val="600"/>
              </a:spcBef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UV: Wegfindung digital oder klassisch</a:t>
            </a:r>
          </a:p>
          <a:p>
            <a:pPr algn="l">
              <a:spcBef>
                <a:spcPts val="600"/>
              </a:spcBef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AV: Mit und ohne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Medium:</a:t>
            </a:r>
          </a:p>
          <a:p>
            <a:pPr lvl="1" algn="l"/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Wegfindung</a:t>
            </a:r>
          </a:p>
          <a:p>
            <a:pPr lvl="1" algn="l"/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Situationsbewusstsein (Route)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l"/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Kognitive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Karte</a:t>
            </a:r>
          </a:p>
          <a:p>
            <a:pPr algn="l">
              <a:spcBef>
                <a:spcPts val="600"/>
              </a:spcBef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N = 8,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within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28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23" y="4489"/>
            <a:ext cx="3174226" cy="261645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Laborexperimente an der TU Berlin: Seesimulator „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Isefjord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Gerade Verbindung 16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32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84025" y="1804124"/>
            <a:ext cx="647620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 1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(N = 20,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9" name="Textfeld 68"/>
          <p:cNvSpPr txBox="1"/>
          <p:nvPr/>
        </p:nvSpPr>
        <p:spPr>
          <a:xfrm>
            <a:off x="247820" y="2906946"/>
            <a:ext cx="72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 smtClean="0">
                <a:solidFill>
                  <a:srgbClr val="345D7E"/>
                </a:solidFill>
                <a:latin typeface="Tw Cen MT"/>
              </a:rPr>
              <a:t>Route 1</a:t>
            </a:r>
            <a:endParaRPr lang="de-DE" sz="1400" dirty="0">
              <a:solidFill>
                <a:srgbClr val="345D7E"/>
              </a:solidFill>
              <a:latin typeface="Tw Cen MT"/>
            </a:endParaRPr>
          </a:p>
        </p:txBody>
      </p:sp>
      <p:sp>
        <p:nvSpPr>
          <p:cNvPr id="70" name="Textfeld 69"/>
          <p:cNvSpPr txBox="1"/>
          <p:nvPr/>
        </p:nvSpPr>
        <p:spPr>
          <a:xfrm>
            <a:off x="251520" y="3923755"/>
            <a:ext cx="72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 smtClean="0">
                <a:solidFill>
                  <a:srgbClr val="345D7E"/>
                </a:solidFill>
                <a:latin typeface="Tw Cen MT"/>
              </a:rPr>
              <a:t>Route 2</a:t>
            </a:r>
            <a:endParaRPr lang="de-DE" sz="1400" dirty="0">
              <a:solidFill>
                <a:srgbClr val="345D7E"/>
              </a:solidFill>
              <a:latin typeface="Tw Cen MT"/>
            </a:endParaRPr>
          </a:p>
        </p:txBody>
      </p:sp>
      <p:sp>
        <p:nvSpPr>
          <p:cNvPr id="71" name="Textfeld 70"/>
          <p:cNvSpPr txBox="1"/>
          <p:nvPr/>
        </p:nvSpPr>
        <p:spPr>
          <a:xfrm>
            <a:off x="253882" y="4927238"/>
            <a:ext cx="72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 smtClean="0">
                <a:solidFill>
                  <a:srgbClr val="345D7E"/>
                </a:solidFill>
                <a:latin typeface="Tw Cen MT"/>
              </a:rPr>
              <a:t>Route 3</a:t>
            </a:r>
            <a:endParaRPr lang="de-DE" sz="1400" dirty="0">
              <a:solidFill>
                <a:srgbClr val="345D7E"/>
              </a:solidFill>
              <a:latin typeface="Tw Cen MT"/>
            </a:endParaRPr>
          </a:p>
        </p:txBody>
      </p:sp>
      <p:sp>
        <p:nvSpPr>
          <p:cNvPr id="72" name="Textfeld 71"/>
          <p:cNvSpPr txBox="1"/>
          <p:nvPr/>
        </p:nvSpPr>
        <p:spPr>
          <a:xfrm>
            <a:off x="1084741" y="5708715"/>
            <a:ext cx="15215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srgbClr val="002060"/>
                </a:solidFill>
                <a:latin typeface="Tw Cen MT"/>
              </a:rPr>
              <a:t>UV</a:t>
            </a:r>
            <a:r>
              <a:rPr lang="de-DE" dirty="0" smtClean="0">
                <a:solidFill>
                  <a:srgbClr val="002060"/>
                </a:solidFill>
                <a:latin typeface="Tw Cen M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srgbClr val="002060"/>
                </a:solidFill>
                <a:latin typeface="Tw Cen MT"/>
              </a:rPr>
              <a:t>Planungsmedium</a:t>
            </a:r>
            <a:endParaRPr lang="de-DE" sz="1600" dirty="0">
              <a:solidFill>
                <a:srgbClr val="002060"/>
              </a:solidFill>
              <a:latin typeface="Tw Cen MT"/>
            </a:endParaRPr>
          </a:p>
        </p:txBody>
      </p:sp>
      <p:sp>
        <p:nvSpPr>
          <p:cNvPr id="73" name="Textfeld 72"/>
          <p:cNvSpPr txBox="1"/>
          <p:nvPr/>
        </p:nvSpPr>
        <p:spPr>
          <a:xfrm>
            <a:off x="2842539" y="5710456"/>
            <a:ext cx="8062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srgbClr val="002060"/>
                </a:solidFill>
                <a:latin typeface="Tw Cen MT"/>
              </a:rPr>
              <a:t>AV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srgbClr val="002060"/>
                </a:solidFill>
                <a:latin typeface="Tw Cen MT"/>
              </a:rPr>
              <a:t>Weg_1</a:t>
            </a:r>
            <a:endParaRPr lang="de-DE" sz="1600" dirty="0">
              <a:solidFill>
                <a:srgbClr val="002060"/>
              </a:solidFill>
              <a:latin typeface="Tw Cen MT"/>
            </a:endParaRPr>
          </a:p>
        </p:txBody>
      </p:sp>
      <p:sp>
        <p:nvSpPr>
          <p:cNvPr id="74" name="Textfeld 73"/>
          <p:cNvSpPr txBox="1"/>
          <p:nvPr/>
        </p:nvSpPr>
        <p:spPr>
          <a:xfrm>
            <a:off x="6156176" y="5716335"/>
            <a:ext cx="806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srgbClr val="002060"/>
                </a:solidFill>
                <a:latin typeface="Tw Cen MT"/>
              </a:rPr>
              <a:t>AV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srgbClr val="002060"/>
                </a:solidFill>
                <a:latin typeface="Tw Cen MT"/>
              </a:rPr>
              <a:t>Weg_2</a:t>
            </a:r>
            <a:endParaRPr lang="de-DE" sz="1600" dirty="0">
              <a:solidFill>
                <a:srgbClr val="002060"/>
              </a:solidFill>
              <a:latin typeface="Tw Cen MT"/>
            </a:endParaRPr>
          </a:p>
        </p:txBody>
      </p:sp>
      <p:sp>
        <p:nvSpPr>
          <p:cNvPr id="75" name="Textfeld 74"/>
          <p:cNvSpPr txBox="1"/>
          <p:nvPr/>
        </p:nvSpPr>
        <p:spPr>
          <a:xfrm>
            <a:off x="4206221" y="5716335"/>
            <a:ext cx="961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srgbClr val="002060"/>
                </a:solidFill>
                <a:latin typeface="Tw Cen MT"/>
              </a:rPr>
              <a:t>AV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err="1" smtClean="0">
                <a:solidFill>
                  <a:srgbClr val="002060"/>
                </a:solidFill>
                <a:latin typeface="Tw Cen MT"/>
              </a:rPr>
              <a:t>Sit.Aware</a:t>
            </a:r>
            <a:endParaRPr lang="de-DE" sz="1600" dirty="0">
              <a:solidFill>
                <a:srgbClr val="002060"/>
              </a:solidFill>
              <a:latin typeface="Tw Cen MT"/>
            </a:endParaRPr>
          </a:p>
        </p:txBody>
      </p:sp>
      <p:sp>
        <p:nvSpPr>
          <p:cNvPr id="76" name="Textfeld 75"/>
          <p:cNvSpPr txBox="1"/>
          <p:nvPr/>
        </p:nvSpPr>
        <p:spPr>
          <a:xfrm>
            <a:off x="7601895" y="5716335"/>
            <a:ext cx="9108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srgbClr val="002060"/>
                </a:solidFill>
                <a:latin typeface="Tw Cen MT"/>
              </a:rPr>
              <a:t>AV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err="1" smtClean="0">
                <a:solidFill>
                  <a:srgbClr val="002060"/>
                </a:solidFill>
                <a:latin typeface="Tw Cen MT"/>
              </a:rPr>
              <a:t>CogMap</a:t>
            </a:r>
            <a:endParaRPr lang="de-DE" sz="1600" dirty="0">
              <a:solidFill>
                <a:srgbClr val="002060"/>
              </a:solidFill>
              <a:latin typeface="Tw Cen MT"/>
            </a:endParaRPr>
          </a:p>
        </p:txBody>
      </p:sp>
      <p:grpSp>
        <p:nvGrpSpPr>
          <p:cNvPr id="77" name="Gruppieren 76"/>
          <p:cNvGrpSpPr/>
          <p:nvPr/>
        </p:nvGrpSpPr>
        <p:grpSpPr>
          <a:xfrm>
            <a:off x="1015064" y="2620948"/>
            <a:ext cx="7661392" cy="2822595"/>
            <a:chOff x="1015064" y="2141433"/>
            <a:chExt cx="7661392" cy="2822595"/>
          </a:xfrm>
        </p:grpSpPr>
        <p:grpSp>
          <p:nvGrpSpPr>
            <p:cNvPr id="78" name="Gruppieren 77"/>
            <p:cNvGrpSpPr/>
            <p:nvPr/>
          </p:nvGrpSpPr>
          <p:grpSpPr>
            <a:xfrm>
              <a:off x="1015064" y="2227724"/>
              <a:ext cx="7661392" cy="2736304"/>
              <a:chOff x="1015064" y="2227724"/>
              <a:chExt cx="7661392" cy="2736304"/>
            </a:xfrm>
          </p:grpSpPr>
          <p:graphicFrame>
            <p:nvGraphicFramePr>
              <p:cNvPr id="82" name="Diagramm 81"/>
              <p:cNvGraphicFramePr/>
              <p:nvPr>
                <p:extLst>
                  <p:ext uri="{D42A27DB-BD31-4B8C-83A1-F6EECF244321}">
                    <p14:modId xmlns:p14="http://schemas.microsoft.com/office/powerpoint/2010/main" val="1722111186"/>
                  </p:ext>
                </p:extLst>
              </p:nvPr>
            </p:nvGraphicFramePr>
            <p:xfrm>
              <a:off x="1015064" y="2227724"/>
              <a:ext cx="6135920" cy="273630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  <p:grpSp>
            <p:nvGrpSpPr>
              <p:cNvPr id="83" name="Gruppieren 82"/>
              <p:cNvGrpSpPr/>
              <p:nvPr/>
            </p:nvGrpSpPr>
            <p:grpSpPr>
              <a:xfrm>
                <a:off x="7150984" y="4557269"/>
                <a:ext cx="245850" cy="91440"/>
                <a:chOff x="4141276" y="2712067"/>
                <a:chExt cx="245850" cy="91440"/>
              </a:xfrm>
            </p:grpSpPr>
            <p:sp>
              <p:nvSpPr>
                <p:cNvPr id="87" name="Gerade Verbindung 3"/>
                <p:cNvSpPr/>
                <p:nvPr/>
              </p:nvSpPr>
              <p:spPr>
                <a:xfrm>
                  <a:off x="4141276" y="2712067"/>
                  <a:ext cx="245850" cy="9144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>
                      <a:moveTo>
                        <a:pt x="0" y="45720"/>
                      </a:moveTo>
                      <a:lnTo>
                        <a:pt x="140025" y="45720"/>
                      </a:lnTo>
                      <a:lnTo>
                        <a:pt x="140025" y="47910"/>
                      </a:lnTo>
                      <a:lnTo>
                        <a:pt x="245850" y="47910"/>
                      </a:lnTo>
                    </a:path>
                  </a:pathLst>
                </a:custGeom>
                <a:noFill/>
                <a:ln w="25400" cap="flat" cmpd="sng" algn="ctr">
                  <a:solidFill>
                    <a:srgbClr val="345D7E"/>
                  </a:solidFill>
                  <a:prstDash val="solid"/>
                  <a:tailEnd type="arrow" w="med" len="med"/>
                </a:ln>
                <a:effectLst/>
              </p:spPr>
            </p:sp>
            <p:sp>
              <p:nvSpPr>
                <p:cNvPr id="88" name="Gerade Verbindung 4"/>
                <p:cNvSpPr/>
                <p:nvPr/>
              </p:nvSpPr>
              <p:spPr>
                <a:xfrm>
                  <a:off x="4257289" y="2756410"/>
                  <a:ext cx="13822" cy="2753"/>
                </a:xfrm>
                <a:prstGeom prst="rect">
                  <a:avLst/>
                </a:prstGeom>
                <a:noFill/>
                <a:ln w="25400">
                  <a:solidFill>
                    <a:srgbClr val="345D7E"/>
                  </a:solidFill>
                  <a:tailEnd w="med" len="med"/>
                </a:ln>
                <a:effectLst/>
              </p:spPr>
              <p:txBody>
                <a:bodyPr spcFirstLastPara="0" vert="horz" wrap="square" lIns="12700" tIns="0" rIns="12700" bIns="0" numCol="1" spcCol="1270" anchor="ctr" anchorCtr="0">
                  <a:noAutofit/>
                </a:bodyPr>
                <a:lstStyle/>
                <a:p>
                  <a:pPr marL="0" marR="0" lvl="0" indent="0" defTabSz="22225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5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45D7E"/>
                    </a:solidFill>
                    <a:effectLst/>
                    <a:uLnTx/>
                    <a:uFillTx/>
                    <a:latin typeface="Tw Cen M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4" name="Gruppieren 83"/>
              <p:cNvGrpSpPr/>
              <p:nvPr/>
            </p:nvGrpSpPr>
            <p:grpSpPr>
              <a:xfrm>
                <a:off x="7407351" y="4243860"/>
                <a:ext cx="1269105" cy="718258"/>
                <a:chOff x="4419526" y="2400848"/>
                <a:chExt cx="1269105" cy="718258"/>
              </a:xfrm>
              <a:solidFill>
                <a:srgbClr val="DD8047">
                  <a:lumMod val="40000"/>
                  <a:lumOff val="60000"/>
                </a:srgbClr>
              </a:solidFill>
            </p:grpSpPr>
            <p:sp>
              <p:nvSpPr>
                <p:cNvPr id="85" name="Rechteck 84"/>
                <p:cNvSpPr/>
                <p:nvPr/>
              </p:nvSpPr>
              <p:spPr>
                <a:xfrm>
                  <a:off x="4419526" y="2400848"/>
                  <a:ext cx="1197097" cy="718258"/>
                </a:xfrm>
                <a:prstGeom prst="rect">
                  <a:avLst/>
                </a:prstGeom>
                <a:grpFill/>
                <a:ln w="12700" cap="flat" cmpd="sng" algn="ctr">
                  <a:solidFill>
                    <a:srgbClr val="345D7E"/>
                  </a:solidFill>
                  <a:prstDash val="solid"/>
                </a:ln>
                <a:effectLst/>
              </p:spPr>
            </p:sp>
            <p:sp>
              <p:nvSpPr>
                <p:cNvPr id="86" name="Rechteck 85"/>
                <p:cNvSpPr/>
                <p:nvPr/>
              </p:nvSpPr>
              <p:spPr>
                <a:xfrm>
                  <a:off x="4419526" y="2400848"/>
                  <a:ext cx="1269105" cy="718258"/>
                </a:xfrm>
                <a:prstGeom prst="rect">
                  <a:avLst/>
                </a:prstGeom>
                <a:grpFill/>
                <a:ln w="12700">
                  <a:solidFill>
                    <a:srgbClr val="345D7E"/>
                  </a:solidFill>
                </a:ln>
                <a:effectLst/>
              </p:spPr>
              <p:txBody>
                <a:bodyPr spcFirstLastPara="0" vert="horz" wrap="square" lIns="78232" tIns="78232" rIns="78232" bIns="78232" numCol="1" spcCol="1270" anchor="ctr" anchorCtr="0">
                  <a:noAutofit/>
                </a:bodyPr>
                <a:lstStyle/>
                <a:p>
                  <a:pPr marL="0" marR="0" lvl="0" indent="0" defTabSz="48895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345D7E"/>
                      </a:solidFill>
                      <a:effectLst/>
                      <a:uLnTx/>
                      <a:uFillTx/>
                      <a:latin typeface="Tw Cen MT"/>
                      <a:ea typeface="+mn-ea"/>
                      <a:cs typeface="+mn-cs"/>
                    </a:rPr>
                    <a:t>Überblickswissen/Kognitive Karte</a:t>
                  </a:r>
                </a:p>
                <a:p>
                  <a:pPr marL="0" marR="0" lvl="0" indent="0" defTabSz="48895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345D7E"/>
                      </a:solidFill>
                      <a:effectLst/>
                      <a:uLnTx/>
                      <a:uFillTx/>
                      <a:latin typeface="Tw Cen MT"/>
                      <a:ea typeface="+mn-ea"/>
                      <a:cs typeface="+mn-cs"/>
                    </a:rPr>
                    <a:t>CogMap</a:t>
                  </a:r>
                  <a:endParaRPr kumimoji="0" lang="de-DE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345D7E"/>
                    </a:solidFill>
                    <a:effectLst/>
                    <a:uLnTx/>
                    <a:uFillTx/>
                    <a:latin typeface="Tw Cen MT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79" name="Textfeld 78"/>
            <p:cNvSpPr txBox="1"/>
            <p:nvPr/>
          </p:nvSpPr>
          <p:spPr>
            <a:xfrm>
              <a:off x="5265792" y="2141433"/>
              <a:ext cx="69923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45D7E"/>
                  </a:solidFill>
                  <a:effectLst/>
                  <a:uLnTx/>
                  <a:uFillTx/>
                  <a:latin typeface="Tw Cen MT"/>
                </a:rPr>
                <a:t>Tele-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45D7E"/>
                  </a:solidFill>
                  <a:effectLst/>
                  <a:uLnTx/>
                  <a:uFillTx/>
                  <a:latin typeface="Tw Cen MT"/>
                </a:rPr>
                <a:t>portation</a:t>
              </a:r>
              <a:endParaRPr kumimoji="0" lang="de-DE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345D7E"/>
                </a:solidFill>
                <a:effectLst/>
                <a:uLnTx/>
                <a:uFillTx/>
                <a:latin typeface="Tw Cen MT"/>
              </a:endParaRPr>
            </a:p>
          </p:txBody>
        </p:sp>
        <p:sp>
          <p:nvSpPr>
            <p:cNvPr id="80" name="Textfeld 79"/>
            <p:cNvSpPr txBox="1"/>
            <p:nvPr/>
          </p:nvSpPr>
          <p:spPr>
            <a:xfrm>
              <a:off x="5267210" y="4176529"/>
              <a:ext cx="69923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45D7E"/>
                  </a:solidFill>
                  <a:effectLst/>
                  <a:uLnTx/>
                  <a:uFillTx/>
                  <a:latin typeface="Tw Cen MT"/>
                </a:rPr>
                <a:t>Tele-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45D7E"/>
                  </a:solidFill>
                  <a:effectLst/>
                  <a:uLnTx/>
                  <a:uFillTx/>
                  <a:latin typeface="Tw Cen MT"/>
                </a:rPr>
                <a:t>portation</a:t>
              </a:r>
              <a:endParaRPr kumimoji="0" lang="de-DE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345D7E"/>
                </a:solidFill>
                <a:effectLst/>
                <a:uLnTx/>
                <a:uFillTx/>
                <a:latin typeface="Tw Cen MT"/>
              </a:endParaRPr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5265792" y="3162513"/>
              <a:ext cx="69923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45D7E"/>
                  </a:solidFill>
                  <a:effectLst/>
                  <a:uLnTx/>
                  <a:uFillTx/>
                  <a:latin typeface="Tw Cen MT"/>
                </a:rPr>
                <a:t>Tele-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45D7E"/>
                  </a:solidFill>
                  <a:effectLst/>
                  <a:uLnTx/>
                  <a:uFillTx/>
                  <a:latin typeface="Tw Cen MT"/>
                </a:rPr>
                <a:t>portation</a:t>
              </a:r>
              <a:endParaRPr kumimoji="0" lang="de-DE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345D7E"/>
                </a:solidFill>
                <a:effectLst/>
                <a:uLnTx/>
                <a:uFillTx/>
                <a:latin typeface="Tw Cen MT"/>
              </a:endParaRPr>
            </a:p>
          </p:txBody>
        </p:sp>
      </p:grpSp>
      <p:cxnSp>
        <p:nvCxnSpPr>
          <p:cNvPr id="89" name="Gerade Verbindung 88"/>
          <p:cNvCxnSpPr/>
          <p:nvPr/>
        </p:nvCxnSpPr>
        <p:spPr>
          <a:xfrm>
            <a:off x="2555776" y="2252331"/>
            <a:ext cx="0" cy="3456384"/>
          </a:xfrm>
          <a:prstGeom prst="line">
            <a:avLst/>
          </a:prstGeom>
          <a:noFill/>
          <a:ln w="12700" cap="flat" cmpd="sng" algn="ctr">
            <a:solidFill>
              <a:srgbClr val="345D7E"/>
            </a:solidFill>
            <a:prstDash val="solid"/>
          </a:ln>
          <a:effectLst/>
        </p:spPr>
      </p:cxnSp>
      <p:sp>
        <p:nvSpPr>
          <p:cNvPr id="90" name="Textfeld 89"/>
          <p:cNvSpPr txBox="1"/>
          <p:nvPr/>
        </p:nvSpPr>
        <p:spPr>
          <a:xfrm>
            <a:off x="2659683" y="5425479"/>
            <a:ext cx="1702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>
                <a:solidFill>
                  <a:srgbClr val="345D7E"/>
                </a:solidFill>
                <a:latin typeface="Tw Cen MT"/>
              </a:rPr>
              <a:t>a</a:t>
            </a:r>
            <a:r>
              <a:rPr lang="de-DE" sz="1400" dirty="0" smtClean="0">
                <a:solidFill>
                  <a:srgbClr val="345D7E"/>
                </a:solidFill>
                <a:latin typeface="Tw Cen MT"/>
              </a:rPr>
              <a:t>b hier ohne Medium</a:t>
            </a:r>
            <a:endParaRPr lang="de-DE" sz="1400" dirty="0">
              <a:solidFill>
                <a:srgbClr val="345D7E"/>
              </a:solidFill>
              <a:latin typeface="Tw Cen MT"/>
            </a:endParaRPr>
          </a:p>
        </p:txBody>
      </p:sp>
      <p:cxnSp>
        <p:nvCxnSpPr>
          <p:cNvPr id="91" name="Gerade Verbindung mit Pfeil 90"/>
          <p:cNvCxnSpPr/>
          <p:nvPr/>
        </p:nvCxnSpPr>
        <p:spPr>
          <a:xfrm>
            <a:off x="2771800" y="5672641"/>
            <a:ext cx="5832648" cy="0"/>
          </a:xfrm>
          <a:prstGeom prst="straightConnector1">
            <a:avLst/>
          </a:prstGeom>
          <a:noFill/>
          <a:ln w="25400" cap="flat" cmpd="sng" algn="ctr">
            <a:solidFill>
              <a:srgbClr val="345D7E"/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8765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23" y="4489"/>
            <a:ext cx="3174226" cy="261645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Laborexperimente an der TU Berlin: Seesimulator „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Isefjord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33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84025" y="1988249"/>
            <a:ext cx="560407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 1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(N = 20,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Medium nur zur Planung vorhanden)</a:t>
            </a:r>
          </a:p>
        </p:txBody>
      </p:sp>
      <p:cxnSp>
        <p:nvCxnSpPr>
          <p:cNvPr id="36" name="Gerade Verbindung 35"/>
          <p:cNvCxnSpPr/>
          <p:nvPr/>
        </p:nvCxnSpPr>
        <p:spPr bwMode="auto">
          <a:xfrm>
            <a:off x="0" y="6292933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feld 36"/>
          <p:cNvSpPr txBox="1"/>
          <p:nvPr/>
        </p:nvSpPr>
        <p:spPr>
          <a:xfrm>
            <a:off x="107504" y="5184245"/>
            <a:ext cx="896448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 smtClean="0">
                <a:solidFill>
                  <a:srgbClr val="002060"/>
                </a:solidFill>
              </a:rPr>
              <a:t>Die </a:t>
            </a:r>
            <a:r>
              <a:rPr lang="de-DE" sz="1200" b="1" dirty="0" smtClean="0">
                <a:solidFill>
                  <a:srgbClr val="002060"/>
                </a:solidFill>
              </a:rPr>
              <a:t>initiale Wegfindung </a:t>
            </a:r>
            <a:r>
              <a:rPr lang="de-DE" sz="1200" dirty="0" smtClean="0">
                <a:solidFill>
                  <a:srgbClr val="002060"/>
                </a:solidFill>
              </a:rPr>
              <a:t>hängt nur von der Vertrautheit des Planungsmediums ab (p &lt; .001), nicht von seiner </a:t>
            </a:r>
            <a:r>
              <a:rPr lang="de-DE" sz="1200" dirty="0" smtClean="0">
                <a:solidFill>
                  <a:srgbClr val="002060"/>
                </a:solidFill>
              </a:rPr>
              <a:t>Art (</a:t>
            </a:r>
            <a:r>
              <a:rPr lang="de-DE" dirty="0" smtClean="0">
                <a:solidFill>
                  <a:srgbClr val="002060"/>
                </a:solidFill>
              </a:rPr>
              <a:t>p </a:t>
            </a:r>
            <a:r>
              <a:rPr lang="de-DE" dirty="0">
                <a:solidFill>
                  <a:srgbClr val="002060"/>
                </a:solidFill>
              </a:rPr>
              <a:t>&gt; 0.20)</a:t>
            </a:r>
            <a:r>
              <a:rPr lang="de-DE" sz="1200" dirty="0" smtClean="0">
                <a:solidFill>
                  <a:srgbClr val="002060"/>
                </a:solidFill>
              </a:rPr>
              <a:t>.</a:t>
            </a:r>
            <a:endParaRPr lang="de-DE" sz="1200" dirty="0" smtClean="0">
              <a:solidFill>
                <a:srgbClr val="002060"/>
              </a:solidFill>
            </a:endParaRPr>
          </a:p>
          <a:p>
            <a:pPr algn="l">
              <a:spcBef>
                <a:spcPts val="600"/>
              </a:spcBef>
            </a:pPr>
            <a:r>
              <a:rPr lang="de-DE" dirty="0" smtClean="0">
                <a:solidFill>
                  <a:srgbClr val="002060"/>
                </a:solidFill>
              </a:rPr>
              <a:t>Das </a:t>
            </a:r>
            <a:r>
              <a:rPr lang="de-DE" b="1" dirty="0" smtClean="0">
                <a:solidFill>
                  <a:srgbClr val="002060"/>
                </a:solidFill>
              </a:rPr>
              <a:t>Situationsbewusstsein (Orientierung bzgl. Route) </a:t>
            </a:r>
            <a:r>
              <a:rPr lang="de-DE" dirty="0" smtClean="0">
                <a:solidFill>
                  <a:srgbClr val="002060"/>
                </a:solidFill>
              </a:rPr>
              <a:t>ist nach digitaler Planung schlechter als nach klassischer (p = .012).</a:t>
            </a:r>
          </a:p>
          <a:p>
            <a:pPr algn="l">
              <a:spcBef>
                <a:spcPts val="600"/>
              </a:spcBef>
            </a:pPr>
            <a:r>
              <a:rPr lang="de-DE" dirty="0" smtClean="0">
                <a:solidFill>
                  <a:srgbClr val="002060"/>
                </a:solidFill>
              </a:rPr>
              <a:t>Die </a:t>
            </a:r>
            <a:r>
              <a:rPr lang="de-DE" b="1" dirty="0" smtClean="0">
                <a:solidFill>
                  <a:srgbClr val="002060"/>
                </a:solidFill>
              </a:rPr>
              <a:t>spätere Wegfindung (nach </a:t>
            </a:r>
            <a:r>
              <a:rPr lang="de-DE" b="1" dirty="0" err="1" smtClean="0">
                <a:solidFill>
                  <a:srgbClr val="002060"/>
                </a:solidFill>
              </a:rPr>
              <a:t>Teleportation</a:t>
            </a:r>
            <a:r>
              <a:rPr lang="de-DE" b="1" dirty="0" smtClean="0">
                <a:solidFill>
                  <a:srgbClr val="002060"/>
                </a:solidFill>
              </a:rPr>
              <a:t>) </a:t>
            </a:r>
            <a:r>
              <a:rPr lang="de-DE" dirty="0">
                <a:solidFill>
                  <a:srgbClr val="002060"/>
                </a:solidFill>
              </a:rPr>
              <a:t>ist nach digitaler Planung schlechter als nach klassischer (p = .</a:t>
            </a:r>
            <a:r>
              <a:rPr lang="de-DE" dirty="0" smtClean="0">
                <a:solidFill>
                  <a:srgbClr val="002060"/>
                </a:solidFill>
              </a:rPr>
              <a:t>042).</a:t>
            </a:r>
          </a:p>
          <a:p>
            <a:pPr algn="l">
              <a:spcBef>
                <a:spcPts val="600"/>
              </a:spcBef>
            </a:pPr>
            <a:r>
              <a:rPr lang="de-DE" dirty="0" smtClean="0">
                <a:solidFill>
                  <a:srgbClr val="002060"/>
                </a:solidFill>
              </a:rPr>
              <a:t>Auf die abschließende </a:t>
            </a:r>
            <a:r>
              <a:rPr lang="de-DE" b="1" dirty="0" smtClean="0">
                <a:solidFill>
                  <a:srgbClr val="002060"/>
                </a:solidFill>
              </a:rPr>
              <a:t>kognitive Karte (Überblickswissen) </a:t>
            </a:r>
            <a:r>
              <a:rPr lang="de-DE" dirty="0" smtClean="0">
                <a:solidFill>
                  <a:srgbClr val="002060"/>
                </a:solidFill>
              </a:rPr>
              <a:t>hat das Planungsmedium </a:t>
            </a:r>
            <a:r>
              <a:rPr lang="de-DE" dirty="0" smtClean="0">
                <a:solidFill>
                  <a:srgbClr val="002060"/>
                </a:solidFill>
              </a:rPr>
              <a:t>keine </a:t>
            </a:r>
            <a:r>
              <a:rPr lang="de-DE" dirty="0" smtClean="0">
                <a:solidFill>
                  <a:srgbClr val="002060"/>
                </a:solidFill>
              </a:rPr>
              <a:t>signifikanten </a:t>
            </a:r>
            <a:r>
              <a:rPr lang="de-DE" dirty="0" smtClean="0">
                <a:solidFill>
                  <a:srgbClr val="002060"/>
                </a:solidFill>
              </a:rPr>
              <a:t>Effekte (alle p </a:t>
            </a:r>
            <a:r>
              <a:rPr lang="de-DE" dirty="0" smtClean="0">
                <a:solidFill>
                  <a:srgbClr val="002060"/>
                </a:solidFill>
              </a:rPr>
              <a:t>&gt; 0.20).</a:t>
            </a:r>
            <a:endParaRPr lang="de-DE" sz="1200" dirty="0" smtClean="0">
              <a:solidFill>
                <a:srgbClr val="002060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181682" y="2297236"/>
            <a:ext cx="556876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DE" sz="1400" dirty="0" smtClean="0">
                <a:latin typeface="Calibri" panose="020F0502020204030204" pitchFamily="34" charset="0"/>
              </a:rPr>
              <a:t>Einfluss der </a:t>
            </a:r>
            <a:r>
              <a:rPr lang="de-DE" sz="1400" b="1" dirty="0" smtClean="0">
                <a:latin typeface="Calibri" panose="020F0502020204030204" pitchFamily="34" charset="0"/>
              </a:rPr>
              <a:t>Art</a:t>
            </a:r>
            <a:r>
              <a:rPr lang="de-DE" sz="1400" dirty="0" smtClean="0">
                <a:latin typeface="Calibri" panose="020F0502020204030204" pitchFamily="34" charset="0"/>
              </a:rPr>
              <a:t> (klassisch, digital) und </a:t>
            </a:r>
            <a:r>
              <a:rPr lang="de-DE" sz="1400" b="1" dirty="0" smtClean="0">
                <a:latin typeface="Calibri" panose="020F0502020204030204" pitchFamily="34" charset="0"/>
              </a:rPr>
              <a:t>Vertrautheit</a:t>
            </a:r>
            <a:r>
              <a:rPr lang="de-DE" sz="1400" dirty="0" smtClean="0">
                <a:latin typeface="Calibri" panose="020F0502020204030204" pitchFamily="34" charset="0"/>
              </a:rPr>
              <a:t> des Planungsmediums</a:t>
            </a:r>
            <a:endParaRPr lang="de-DE" sz="1400" dirty="0">
              <a:latin typeface="Calibri" panose="020F0502020204030204" pitchFamily="34" charset="0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181682" y="2780928"/>
            <a:ext cx="8959662" cy="2300650"/>
            <a:chOff x="181682" y="2780928"/>
            <a:chExt cx="8959662" cy="2300650"/>
          </a:xfrm>
        </p:grpSpPr>
        <p:grpSp>
          <p:nvGrpSpPr>
            <p:cNvPr id="2" name="Gruppieren 1"/>
            <p:cNvGrpSpPr/>
            <p:nvPr/>
          </p:nvGrpSpPr>
          <p:grpSpPr>
            <a:xfrm>
              <a:off x="181682" y="2780928"/>
              <a:ext cx="8959662" cy="2300650"/>
              <a:chOff x="181682" y="2921094"/>
              <a:chExt cx="8959662" cy="2300650"/>
            </a:xfrm>
          </p:grpSpPr>
          <p:pic>
            <p:nvPicPr>
              <p:cNvPr id="39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682" y="2924944"/>
                <a:ext cx="2296800" cy="2296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2284" y="2924944"/>
                <a:ext cx="2296800" cy="2296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82633" y="2921094"/>
                <a:ext cx="2296800" cy="2296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44544" y="2924865"/>
                <a:ext cx="2296800" cy="2296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Textfeld 42"/>
              <p:cNvSpPr txBox="1"/>
              <p:nvPr/>
            </p:nvSpPr>
            <p:spPr>
              <a:xfrm>
                <a:off x="484566" y="2996952"/>
                <a:ext cx="1639161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sz="1400" b="1" dirty="0" smtClean="0">
                    <a:solidFill>
                      <a:srgbClr val="002060"/>
                    </a:solidFill>
                    <a:latin typeface="+mn-lt"/>
                  </a:rPr>
                  <a:t>Weg_1</a:t>
                </a:r>
                <a:endParaRPr lang="de-DE" sz="1400" b="1" dirty="0">
                  <a:solidFill>
                    <a:srgbClr val="002060"/>
                  </a:solidFill>
                  <a:latin typeface="+mn-lt"/>
                </a:endParaRPr>
              </a:p>
            </p:txBody>
          </p:sp>
          <p:sp>
            <p:nvSpPr>
              <p:cNvPr id="44" name="Textfeld 43"/>
              <p:cNvSpPr txBox="1"/>
              <p:nvPr/>
            </p:nvSpPr>
            <p:spPr>
              <a:xfrm>
                <a:off x="5006006" y="3018438"/>
                <a:ext cx="1450053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sz="1400" b="1" dirty="0" smtClean="0">
                    <a:solidFill>
                      <a:srgbClr val="002060"/>
                    </a:solidFill>
                    <a:latin typeface="+mn-lt"/>
                  </a:rPr>
                  <a:t>Weg_2</a:t>
                </a:r>
                <a:endParaRPr lang="de-DE" sz="1400" b="1" dirty="0">
                  <a:solidFill>
                    <a:srgbClr val="002060"/>
                  </a:solidFill>
                  <a:latin typeface="+mn-lt"/>
                </a:endParaRPr>
              </a:p>
            </p:txBody>
          </p:sp>
          <p:sp>
            <p:nvSpPr>
              <p:cNvPr id="45" name="Textfeld 44"/>
              <p:cNvSpPr txBox="1"/>
              <p:nvPr/>
            </p:nvSpPr>
            <p:spPr>
              <a:xfrm>
                <a:off x="2843808" y="3018438"/>
                <a:ext cx="145653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sz="1400" b="1" dirty="0" err="1" smtClean="0">
                    <a:solidFill>
                      <a:srgbClr val="002060"/>
                    </a:solidFill>
                    <a:latin typeface="+mn-lt"/>
                  </a:rPr>
                  <a:t>Sit.Aware</a:t>
                </a:r>
                <a:endParaRPr lang="de-DE" sz="1400" b="1" dirty="0">
                  <a:solidFill>
                    <a:srgbClr val="002060"/>
                  </a:solidFill>
                  <a:latin typeface="+mn-lt"/>
                </a:endParaRPr>
              </a:p>
            </p:txBody>
          </p:sp>
          <p:sp>
            <p:nvSpPr>
              <p:cNvPr id="46" name="Textfeld 45"/>
              <p:cNvSpPr txBox="1"/>
              <p:nvPr/>
            </p:nvSpPr>
            <p:spPr>
              <a:xfrm>
                <a:off x="7308304" y="3018438"/>
                <a:ext cx="157964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sz="1400" b="1" dirty="0" err="1" smtClean="0">
                    <a:solidFill>
                      <a:srgbClr val="002060"/>
                    </a:solidFill>
                    <a:latin typeface="+mn-lt"/>
                  </a:rPr>
                  <a:t>CogMap</a:t>
                </a:r>
                <a:endParaRPr lang="de-DE" sz="1400" b="1" dirty="0">
                  <a:solidFill>
                    <a:srgbClr val="002060"/>
                  </a:solidFill>
                  <a:latin typeface="+mn-lt"/>
                </a:endParaRPr>
              </a:p>
            </p:txBody>
          </p:sp>
        </p:grpSp>
        <p:sp>
          <p:nvSpPr>
            <p:cNvPr id="3" name="Textfeld 2"/>
            <p:cNvSpPr txBox="1"/>
            <p:nvPr/>
          </p:nvSpPr>
          <p:spPr>
            <a:xfrm>
              <a:off x="523474" y="4804579"/>
              <a:ext cx="160025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000" dirty="0" smtClean="0"/>
                <a:t>klassisch               digital</a:t>
              </a:r>
              <a:endParaRPr lang="de-DE" sz="1000" dirty="0"/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2795118" y="4821359"/>
              <a:ext cx="160025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000" dirty="0" smtClean="0"/>
                <a:t>klassisch               digital</a:t>
              </a:r>
              <a:endParaRPr lang="de-DE" sz="1000" dirty="0"/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4987971" y="4821359"/>
              <a:ext cx="160025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000" dirty="0" smtClean="0"/>
                <a:t>klassisch               digital</a:t>
              </a:r>
              <a:endParaRPr lang="de-DE" sz="1000" dirty="0"/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7287700" y="4820626"/>
              <a:ext cx="160025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000" dirty="0" smtClean="0"/>
                <a:t>klassisch               digital</a:t>
              </a:r>
              <a:endParaRPr lang="de-DE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0102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feld 68"/>
          <p:cNvSpPr txBox="1"/>
          <p:nvPr/>
        </p:nvSpPr>
        <p:spPr>
          <a:xfrm>
            <a:off x="184025" y="1610216"/>
            <a:ext cx="8492431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latin typeface="Calibri" panose="020F0502020204030204" pitchFamily="34" charset="0"/>
              </a:rPr>
              <a:t>Mediationsanalyse 1</a:t>
            </a:r>
            <a:r>
              <a:rPr lang="de-DE" sz="1400" dirty="0" smtClean="0">
                <a:latin typeface="Calibri" panose="020F0502020204030204" pitchFamily="34" charset="0"/>
              </a:rPr>
              <a:t>: </a:t>
            </a:r>
            <a:r>
              <a:rPr lang="de-DE" sz="1400" dirty="0">
                <a:latin typeface="Calibri" panose="020F0502020204030204" pitchFamily="34" charset="0"/>
              </a:rPr>
              <a:t>Wie beeinflusst das digitale Planungsmedium die </a:t>
            </a:r>
            <a:r>
              <a:rPr lang="de-DE" sz="1400" dirty="0" smtClean="0">
                <a:latin typeface="Calibri" panose="020F0502020204030204" pitchFamily="34" charset="0"/>
              </a:rPr>
              <a:t>spätere Wegfindung? </a:t>
            </a:r>
            <a:r>
              <a:rPr lang="de-DE" sz="1400" dirty="0">
                <a:latin typeface="Calibri" panose="020F0502020204030204" pitchFamily="34" charset="0"/>
              </a:rPr>
              <a:t/>
            </a:r>
            <a:br>
              <a:rPr lang="de-DE" sz="1400" dirty="0">
                <a:latin typeface="Calibri" panose="020F0502020204030204" pitchFamily="34" charset="0"/>
              </a:rPr>
            </a:br>
            <a:r>
              <a:rPr lang="de-DE" sz="1400" b="1" dirty="0">
                <a:latin typeface="Calibri" panose="020F0502020204030204" pitchFamily="34" charset="0"/>
              </a:rPr>
              <a:t>Hypothese</a:t>
            </a:r>
            <a:r>
              <a:rPr lang="de-DE" sz="1400" dirty="0">
                <a:latin typeface="Calibri" panose="020F0502020204030204" pitchFamily="34" charset="0"/>
              </a:rPr>
              <a:t>: </a:t>
            </a:r>
            <a:r>
              <a:rPr lang="de-DE" sz="1400" dirty="0" smtClean="0">
                <a:latin typeface="Calibri" panose="020F0502020204030204" pitchFamily="34" charset="0"/>
              </a:rPr>
              <a:t>Sie </a:t>
            </a:r>
            <a:r>
              <a:rPr lang="de-DE" sz="1400" dirty="0">
                <a:latin typeface="Calibri" panose="020F0502020204030204" pitchFamily="34" charset="0"/>
              </a:rPr>
              <a:t>wird schlechter </a:t>
            </a:r>
            <a:r>
              <a:rPr lang="de-DE" sz="1400" b="1" dirty="0">
                <a:latin typeface="Calibri" panose="020F0502020204030204" pitchFamily="34" charset="0"/>
              </a:rPr>
              <a:t>durch </a:t>
            </a:r>
            <a:r>
              <a:rPr lang="de-DE" sz="1400" dirty="0" smtClean="0">
                <a:latin typeface="Calibri" panose="020F0502020204030204" pitchFamily="34" charset="0"/>
              </a:rPr>
              <a:t>schlechteres initiales Routenwissen (</a:t>
            </a:r>
            <a:r>
              <a:rPr lang="de-DE" sz="1400" dirty="0" err="1" smtClean="0">
                <a:latin typeface="Calibri" panose="020F0502020204030204" pitchFamily="34" charset="0"/>
              </a:rPr>
              <a:t>Situtationsbewusstsein</a:t>
            </a:r>
            <a:r>
              <a:rPr lang="de-DE" sz="1400" dirty="0" smtClean="0">
                <a:latin typeface="Calibri" panose="020F0502020204030204" pitchFamily="34" charset="0"/>
              </a:rPr>
              <a:t> bzgl. Route).</a:t>
            </a:r>
            <a:endParaRPr lang="de-DE" sz="1400" dirty="0">
              <a:latin typeface="Calibri" panose="020F0502020204030204" pitchFamily="34" charset="0"/>
            </a:endParaRPr>
          </a:p>
          <a:p>
            <a:pPr algn="l"/>
            <a:r>
              <a:rPr lang="de-DE" sz="1400" dirty="0" smtClean="0">
                <a:latin typeface="Calibri" panose="020F0502020204030204" pitchFamily="34" charset="0"/>
              </a:rPr>
              <a:t>   </a:t>
            </a:r>
            <a:endParaRPr lang="de-DE" sz="1400" dirty="0">
              <a:latin typeface="Calibri" panose="020F0502020204030204" pitchFamily="34" charset="0"/>
            </a:endParaRPr>
          </a:p>
        </p:txBody>
      </p:sp>
      <p:sp>
        <p:nvSpPr>
          <p:cNvPr id="62" name="Rechteck 61"/>
          <p:cNvSpPr/>
          <p:nvPr/>
        </p:nvSpPr>
        <p:spPr>
          <a:xfrm>
            <a:off x="1273790" y="2114272"/>
            <a:ext cx="76186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de-DE" dirty="0" smtClean="0">
                <a:solidFill>
                  <a:prstClr val="black"/>
                </a:solidFill>
                <a:latin typeface="Calibri" panose="020F0502020204030204" pitchFamily="34" charset="0"/>
              </a:rPr>
              <a:t>	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de-DE" dirty="0" smtClean="0">
                <a:solidFill>
                  <a:prstClr val="black"/>
                </a:solidFill>
                <a:latin typeface="Calibri" panose="020F0502020204030204" pitchFamily="34" charset="0"/>
              </a:rPr>
              <a:t>                =&gt;   (Initiale kognitive Karte)    =&gt; 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</a:rPr>
              <a:t>		</a:t>
            </a:r>
            <a:r>
              <a:rPr lang="de-DE" dirty="0" smtClean="0">
                <a:solidFill>
                  <a:prstClr val="black"/>
                </a:solidFill>
                <a:latin typeface="Calibri" panose="020F0502020204030204" pitchFamily="34" charset="0"/>
              </a:rPr>
              <a:t>                           =&gt; 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</a:rPr>
              <a:t>Finale </a:t>
            </a:r>
            <a:r>
              <a:rPr lang="de-DE" dirty="0" smtClean="0">
                <a:solidFill>
                  <a:prstClr val="black"/>
                </a:solidFill>
                <a:latin typeface="Calibri" panose="020F0502020204030204" pitchFamily="34" charset="0"/>
              </a:rPr>
              <a:t>kognitive 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</a:rPr>
              <a:t>Karte</a:t>
            </a:r>
          </a:p>
          <a:p>
            <a:pPr lvl="0" algn="l"/>
            <a:r>
              <a:rPr lang="de-DE" dirty="0" smtClean="0">
                <a:solidFill>
                  <a:prstClr val="black"/>
                </a:solidFill>
                <a:latin typeface="Calibri" panose="020F0502020204030204" pitchFamily="34" charset="0"/>
              </a:rPr>
              <a:t>Planungshandlungen                                                                              spätere Wegfindung</a:t>
            </a:r>
            <a:endParaRPr lang="de-DE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lvl="0" algn="l"/>
            <a:r>
              <a:rPr lang="de-DE" dirty="0" smtClean="0">
                <a:solidFill>
                  <a:prstClr val="black"/>
                </a:solidFill>
                <a:latin typeface="Calibri" panose="020F0502020204030204" pitchFamily="34" charset="0"/>
              </a:rPr>
              <a:t>	                 =&gt;   Initiales 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</a:rPr>
              <a:t>Routenwissen </a:t>
            </a:r>
            <a:r>
              <a:rPr lang="de-DE" dirty="0" smtClean="0">
                <a:solidFill>
                  <a:prstClr val="black"/>
                </a:solidFill>
                <a:latin typeface="Calibri" panose="020F0502020204030204" pitchFamily="34" charset="0"/>
              </a:rPr>
              <a:t>      =&gt;  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</a:rPr>
              <a:t>	</a:t>
            </a:r>
            <a:r>
              <a:rPr lang="de-DE" dirty="0" smtClean="0">
                <a:solidFill>
                  <a:prstClr val="black"/>
                </a:solidFill>
                <a:latin typeface="Calibri" panose="020F0502020204030204" pitchFamily="34" charset="0"/>
              </a:rPr>
              <a:t>	                            =&gt; (Finales Routenwissen)</a:t>
            </a:r>
            <a:endParaRPr lang="de-DE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59" name="Rechteck 58"/>
          <p:cNvSpPr/>
          <p:nvPr/>
        </p:nvSpPr>
        <p:spPr>
          <a:xfrm>
            <a:off x="5220072" y="2331946"/>
            <a:ext cx="1512168" cy="232958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474801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Laborexperimente an der TU Berlin: Seesimulator „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Isefjord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34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94658" y="1268760"/>
            <a:ext cx="560407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 1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(N = 20,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Medium nur zur Planung vorhanden)</a:t>
            </a:r>
          </a:p>
        </p:txBody>
      </p:sp>
      <p:cxnSp>
        <p:nvCxnSpPr>
          <p:cNvPr id="36" name="Gerade Verbindung 35"/>
          <p:cNvCxnSpPr/>
          <p:nvPr/>
        </p:nvCxnSpPr>
        <p:spPr bwMode="auto">
          <a:xfrm>
            <a:off x="0" y="6292933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Gerade Verbindung 52"/>
          <p:cNvCxnSpPr/>
          <p:nvPr/>
        </p:nvCxnSpPr>
        <p:spPr>
          <a:xfrm>
            <a:off x="323528" y="2839880"/>
            <a:ext cx="856895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53"/>
          <p:cNvCxnSpPr/>
          <p:nvPr/>
        </p:nvCxnSpPr>
        <p:spPr>
          <a:xfrm>
            <a:off x="323528" y="5648192"/>
            <a:ext cx="856895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feld 55"/>
          <p:cNvSpPr txBox="1"/>
          <p:nvPr/>
        </p:nvSpPr>
        <p:spPr>
          <a:xfrm>
            <a:off x="192232" y="5733256"/>
            <a:ext cx="8428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tx2"/>
                </a:solidFill>
                <a:latin typeface="Calibri" panose="020F0502020204030204" pitchFamily="34" charset="0"/>
              </a:rPr>
              <a:t>Mediationseffekt: Die Planung am Tablet </a:t>
            </a:r>
            <a:r>
              <a:rPr lang="de-DE" dirty="0">
                <a:solidFill>
                  <a:schemeClr val="tx2"/>
                </a:solidFill>
                <a:latin typeface="Calibri" panose="020F0502020204030204" pitchFamily="34" charset="0"/>
              </a:rPr>
              <a:t>beeinträchtigt die </a:t>
            </a:r>
            <a:r>
              <a:rPr lang="de-DE" dirty="0" smtClean="0">
                <a:solidFill>
                  <a:schemeClr val="tx2"/>
                </a:solidFill>
                <a:latin typeface="Calibri" panose="020F0502020204030204" pitchFamily="34" charset="0"/>
              </a:rPr>
              <a:t>spätere Wegfindung möglicherweise (p &lt; .10) </a:t>
            </a:r>
            <a:r>
              <a:rPr lang="de-DE" dirty="0">
                <a:solidFill>
                  <a:schemeClr val="tx2"/>
                </a:solidFill>
                <a:latin typeface="Calibri" panose="020F0502020204030204" pitchFamily="34" charset="0"/>
              </a:rPr>
              <a:t>teilweise durch Beeinträchtigung des </a:t>
            </a:r>
            <a:r>
              <a:rPr lang="de-DE" dirty="0" smtClean="0">
                <a:solidFill>
                  <a:schemeClr val="tx2"/>
                </a:solidFill>
                <a:latin typeface="Calibri" panose="020F0502020204030204" pitchFamily="34" charset="0"/>
              </a:rPr>
              <a:t>initialen Routenwissens (Situationsbewusstsein bzgl. Route). </a:t>
            </a:r>
          </a:p>
        </p:txBody>
      </p:sp>
      <p:sp>
        <p:nvSpPr>
          <p:cNvPr id="60" name="Rechteck 59"/>
          <p:cNvSpPr/>
          <p:nvPr/>
        </p:nvSpPr>
        <p:spPr>
          <a:xfrm>
            <a:off x="3059832" y="2495746"/>
            <a:ext cx="1526218" cy="232958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sp>
        <p:nvSpPr>
          <p:cNvPr id="61" name="Rechteck 60"/>
          <p:cNvSpPr/>
          <p:nvPr/>
        </p:nvSpPr>
        <p:spPr>
          <a:xfrm>
            <a:off x="1316321" y="2367125"/>
            <a:ext cx="1313720" cy="19452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cxnSp>
        <p:nvCxnSpPr>
          <p:cNvPr id="68" name="Gerade Verbindung 67"/>
          <p:cNvCxnSpPr/>
          <p:nvPr/>
        </p:nvCxnSpPr>
        <p:spPr>
          <a:xfrm>
            <a:off x="323528" y="2122223"/>
            <a:ext cx="856895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uppieren 87"/>
          <p:cNvGrpSpPr/>
          <p:nvPr/>
        </p:nvGrpSpPr>
        <p:grpSpPr>
          <a:xfrm>
            <a:off x="5796136" y="4161181"/>
            <a:ext cx="1048761" cy="529457"/>
            <a:chOff x="6012160" y="4246245"/>
            <a:chExt cx="1048761" cy="529457"/>
          </a:xfrm>
        </p:grpSpPr>
        <p:sp>
          <p:nvSpPr>
            <p:cNvPr id="89" name="Rechteck 88"/>
            <p:cNvSpPr/>
            <p:nvPr/>
          </p:nvSpPr>
          <p:spPr>
            <a:xfrm>
              <a:off x="6012160" y="4287033"/>
              <a:ext cx="1048761" cy="48866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90" name="Textfeld 89"/>
            <p:cNvSpPr txBox="1"/>
            <p:nvPr/>
          </p:nvSpPr>
          <p:spPr>
            <a:xfrm>
              <a:off x="6249374" y="4246245"/>
              <a:ext cx="6198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de-DE" dirty="0" smtClean="0">
                  <a:latin typeface="Calibri" panose="020F0502020204030204" pitchFamily="34" charset="0"/>
                </a:rPr>
                <a:t>AV</a:t>
              </a:r>
            </a:p>
            <a:p>
              <a:pPr lvl="0" algn="ctr"/>
              <a:r>
                <a:rPr lang="de-DE" dirty="0" smtClean="0">
                  <a:latin typeface="Calibri" panose="020F0502020204030204" pitchFamily="34" charset="0"/>
                </a:rPr>
                <a:t>Weg_2</a:t>
              </a:r>
              <a:endParaRPr lang="de-DE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91" name="Gruppieren 90"/>
          <p:cNvGrpSpPr/>
          <p:nvPr/>
        </p:nvGrpSpPr>
        <p:grpSpPr>
          <a:xfrm>
            <a:off x="3275856" y="2983896"/>
            <a:ext cx="1048761" cy="522537"/>
            <a:chOff x="4210329" y="4228708"/>
            <a:chExt cx="1048761" cy="522537"/>
          </a:xfrm>
        </p:grpSpPr>
        <p:sp>
          <p:nvSpPr>
            <p:cNvPr id="93" name="Rechteck 92"/>
            <p:cNvSpPr/>
            <p:nvPr/>
          </p:nvSpPr>
          <p:spPr>
            <a:xfrm>
              <a:off x="4210329" y="4262576"/>
              <a:ext cx="1048761" cy="48866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296439" y="4228708"/>
              <a:ext cx="7813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de-DE" dirty="0" smtClean="0">
                  <a:latin typeface="Calibri" panose="020F0502020204030204" pitchFamily="34" charset="0"/>
                </a:rPr>
                <a:t>AV</a:t>
              </a:r>
            </a:p>
            <a:p>
              <a:pPr lvl="0" algn="ctr"/>
              <a:r>
                <a:rPr lang="de-DE" dirty="0" err="1" smtClean="0">
                  <a:latin typeface="Calibri" panose="020F0502020204030204" pitchFamily="34" charset="0"/>
                </a:rPr>
                <a:t>Sit.Aware</a:t>
              </a:r>
              <a:endParaRPr lang="de-DE" dirty="0">
                <a:latin typeface="Calibri" panose="020F0502020204030204" pitchFamily="34" charset="0"/>
              </a:endParaRPr>
            </a:p>
          </p:txBody>
        </p:sp>
      </p:grpSp>
      <p:sp>
        <p:nvSpPr>
          <p:cNvPr id="96" name="Pfeil nach rechts 95"/>
          <p:cNvSpPr/>
          <p:nvPr/>
        </p:nvSpPr>
        <p:spPr>
          <a:xfrm>
            <a:off x="3491880" y="4424056"/>
            <a:ext cx="1296144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grpSp>
        <p:nvGrpSpPr>
          <p:cNvPr id="97" name="Gruppieren 96"/>
          <p:cNvGrpSpPr/>
          <p:nvPr/>
        </p:nvGrpSpPr>
        <p:grpSpPr>
          <a:xfrm>
            <a:off x="1994762" y="5072128"/>
            <a:ext cx="4348512" cy="531163"/>
            <a:chOff x="1662712" y="5805264"/>
            <a:chExt cx="5904656" cy="531163"/>
          </a:xfrm>
        </p:grpSpPr>
        <p:sp>
          <p:nvSpPr>
            <p:cNvPr id="98" name="Pfeil nach rechts 97"/>
            <p:cNvSpPr/>
            <p:nvPr/>
          </p:nvSpPr>
          <p:spPr>
            <a:xfrm>
              <a:off x="1662712" y="5805264"/>
              <a:ext cx="5904656" cy="288032"/>
            </a:xfrm>
            <a:prstGeom prst="rightArrow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Textfeld 98"/>
            <p:cNvSpPr txBox="1"/>
            <p:nvPr/>
          </p:nvSpPr>
          <p:spPr>
            <a:xfrm>
              <a:off x="1837829" y="6059428"/>
              <a:ext cx="568981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  <a:latin typeface="Calibri" panose="020F0502020204030204" pitchFamily="34" charset="0"/>
                </a:rPr>
                <a:t>Total </a:t>
              </a:r>
              <a:r>
                <a:rPr lang="en-US" dirty="0" smtClean="0">
                  <a:solidFill>
                    <a:schemeClr val="accent2"/>
                  </a:solidFill>
                  <a:latin typeface="Calibri" panose="020F0502020204030204" pitchFamily="34" charset="0"/>
                </a:rPr>
                <a:t>Effect (TE): </a:t>
              </a:r>
              <a:r>
                <a:rPr lang="en-US" dirty="0">
                  <a:solidFill>
                    <a:schemeClr val="accent2"/>
                  </a:solidFill>
                  <a:latin typeface="Calibri" panose="020F0502020204030204" pitchFamily="34" charset="0"/>
                </a:rPr>
                <a:t>c = </a:t>
              </a:r>
              <a:r>
                <a:rPr lang="en-US" dirty="0" smtClean="0">
                  <a:solidFill>
                    <a:schemeClr val="accent2"/>
                  </a:solidFill>
                  <a:latin typeface="Calibri" panose="020F0502020204030204" pitchFamily="34" charset="0"/>
                </a:rPr>
                <a:t>-24 </a:t>
              </a:r>
              <a:r>
                <a:rPr lang="en-US" dirty="0">
                  <a:solidFill>
                    <a:schemeClr val="accent2"/>
                  </a:solidFill>
                  <a:latin typeface="Calibri" panose="020F0502020204030204" pitchFamily="34" charset="0"/>
                </a:rPr>
                <a:t>(</a:t>
              </a:r>
              <a:r>
                <a:rPr lang="en-US" dirty="0" smtClean="0">
                  <a:solidFill>
                    <a:schemeClr val="accent2"/>
                  </a:solidFill>
                  <a:latin typeface="Calibri" panose="020F0502020204030204" pitchFamily="34" charset="0"/>
                </a:rPr>
                <a:t>p = .015)</a:t>
              </a:r>
              <a:endParaRPr lang="de-DE" dirty="0">
                <a:solidFill>
                  <a:schemeClr val="accent2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00" name="Textfeld 99"/>
          <p:cNvSpPr txBox="1"/>
          <p:nvPr/>
        </p:nvSpPr>
        <p:spPr>
          <a:xfrm>
            <a:off x="3059832" y="3633709"/>
            <a:ext cx="211247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Average Causal </a:t>
            </a:r>
            <a:br>
              <a:rPr lang="en-US" dirty="0" smtClean="0">
                <a:latin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</a:rPr>
              <a:t>Mediation Effects (</a:t>
            </a:r>
            <a:r>
              <a:rPr lang="en-US" i="1" dirty="0" smtClean="0">
                <a:latin typeface="Calibri" panose="020F0502020204030204" pitchFamily="34" charset="0"/>
              </a:rPr>
              <a:t>ACME</a:t>
            </a:r>
            <a:r>
              <a:rPr lang="en-US" dirty="0" smtClean="0">
                <a:latin typeface="Calibri" panose="020F0502020204030204" pitchFamily="34" charset="0"/>
              </a:rPr>
              <a:t>): 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</a:rPr>
              <a:t>ab = -12 (p = .068)</a:t>
            </a:r>
          </a:p>
        </p:txBody>
      </p:sp>
      <p:sp>
        <p:nvSpPr>
          <p:cNvPr id="101" name="Textfeld 100"/>
          <p:cNvSpPr txBox="1"/>
          <p:nvPr/>
        </p:nvSpPr>
        <p:spPr>
          <a:xfrm>
            <a:off x="2555776" y="4651113"/>
            <a:ext cx="374278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Average Direct Effect (ADE</a:t>
            </a:r>
            <a:r>
              <a:rPr lang="en-US" dirty="0" smtClean="0">
                <a:latin typeface="Calibri" panose="020F0502020204030204" pitchFamily="34" charset="0"/>
              </a:rPr>
              <a:t>): c</a:t>
            </a:r>
            <a:r>
              <a:rPr lang="en-US" dirty="0">
                <a:latin typeface="Calibri" panose="020F0502020204030204" pitchFamily="34" charset="0"/>
              </a:rPr>
              <a:t>’ = </a:t>
            </a:r>
            <a:r>
              <a:rPr lang="en-US" dirty="0" smtClean="0">
                <a:latin typeface="Calibri" panose="020F0502020204030204" pitchFamily="34" charset="0"/>
              </a:rPr>
              <a:t>-12 </a:t>
            </a:r>
            <a:r>
              <a:rPr lang="en-US" dirty="0">
                <a:latin typeface="Calibri" panose="020F0502020204030204" pitchFamily="34" charset="0"/>
              </a:rPr>
              <a:t>(</a:t>
            </a:r>
            <a:r>
              <a:rPr lang="en-US" dirty="0" smtClean="0">
                <a:latin typeface="Calibri" panose="020F0502020204030204" pitchFamily="34" charset="0"/>
              </a:rPr>
              <a:t>p = .200)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102" name="Textfeld 101"/>
          <p:cNvSpPr txBox="1"/>
          <p:nvPr/>
        </p:nvSpPr>
        <p:spPr>
          <a:xfrm>
            <a:off x="5192511" y="3017764"/>
            <a:ext cx="1567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latin typeface="Calibri" panose="020F0502020204030204" pitchFamily="34" charset="0"/>
              </a:rPr>
              <a:t>Proportion </a:t>
            </a:r>
            <a:r>
              <a:rPr lang="de-DE" dirty="0" err="1" smtClean="0">
                <a:latin typeface="Calibri" panose="020F0502020204030204" pitchFamily="34" charset="0"/>
              </a:rPr>
              <a:t>mediated</a:t>
            </a:r>
            <a:r>
              <a:rPr lang="de-DE" dirty="0" smtClean="0">
                <a:latin typeface="Calibri" panose="020F0502020204030204" pitchFamily="34" charset="0"/>
              </a:rPr>
              <a:t>: </a:t>
            </a:r>
          </a:p>
          <a:p>
            <a:pPr algn="ctr"/>
            <a:r>
              <a:rPr lang="de-DE" dirty="0" smtClean="0">
                <a:latin typeface="Calibri" panose="020F0502020204030204" pitchFamily="34" charset="0"/>
              </a:rPr>
              <a:t>0,49 (p = .081)</a:t>
            </a:r>
            <a:endParaRPr lang="de-DE" dirty="0">
              <a:latin typeface="Calibri" panose="020F0502020204030204" pitchFamily="34" charset="0"/>
            </a:endParaRPr>
          </a:p>
        </p:txBody>
      </p:sp>
      <p:grpSp>
        <p:nvGrpSpPr>
          <p:cNvPr id="103" name="Gruppieren 102"/>
          <p:cNvGrpSpPr/>
          <p:nvPr/>
        </p:nvGrpSpPr>
        <p:grpSpPr>
          <a:xfrm>
            <a:off x="868717" y="4136024"/>
            <a:ext cx="1471035" cy="807913"/>
            <a:chOff x="1084741" y="4221088"/>
            <a:chExt cx="1471035" cy="807913"/>
          </a:xfrm>
        </p:grpSpPr>
        <p:sp>
          <p:nvSpPr>
            <p:cNvPr id="104" name="Rechteck 103"/>
            <p:cNvSpPr/>
            <p:nvPr/>
          </p:nvSpPr>
          <p:spPr>
            <a:xfrm>
              <a:off x="1084741" y="4243185"/>
              <a:ext cx="1471035" cy="78581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05" name="Textfeld 104"/>
            <p:cNvSpPr txBox="1"/>
            <p:nvPr/>
          </p:nvSpPr>
          <p:spPr>
            <a:xfrm>
              <a:off x="1212179" y="4221088"/>
              <a:ext cx="1266693" cy="684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de-DE" dirty="0" smtClean="0">
                  <a:latin typeface="Calibri" panose="020F0502020204030204" pitchFamily="34" charset="0"/>
                </a:rPr>
                <a:t>UV </a:t>
              </a:r>
            </a:p>
            <a:p>
              <a:pPr lvl="0" algn="ctr"/>
              <a:r>
                <a:rPr lang="de-DE" dirty="0" smtClean="0">
                  <a:latin typeface="Calibri" panose="020F0502020204030204" pitchFamily="34" charset="0"/>
                </a:rPr>
                <a:t>Planungsmedium</a:t>
              </a:r>
              <a:endParaRPr lang="de-DE" dirty="0">
                <a:latin typeface="Calibri" panose="020F0502020204030204" pitchFamily="34" charset="0"/>
              </a:endParaRPr>
            </a:p>
            <a:p>
              <a:pPr lvl="0" algn="ctr">
                <a:spcBef>
                  <a:spcPts val="300"/>
                </a:spcBef>
              </a:pPr>
              <a:r>
                <a:rPr lang="de-DE" dirty="0" smtClean="0">
                  <a:latin typeface="Calibri" panose="020F0502020204030204" pitchFamily="34" charset="0"/>
                </a:rPr>
                <a:t>klassisch </a:t>
              </a:r>
              <a:r>
                <a:rPr lang="de-DE" dirty="0">
                  <a:latin typeface="Calibri" panose="020F0502020204030204" pitchFamily="34" charset="0"/>
                </a:rPr>
                <a:t>- </a:t>
              </a:r>
              <a:r>
                <a:rPr lang="de-DE" dirty="0" smtClean="0">
                  <a:latin typeface="Calibri" panose="020F0502020204030204" pitchFamily="34" charset="0"/>
                </a:rPr>
                <a:t>digital</a:t>
              </a:r>
              <a:endParaRPr lang="de-DE" dirty="0">
                <a:latin typeface="Calibri" panose="020F0502020204030204" pitchFamily="34" charset="0"/>
              </a:endParaRPr>
            </a:p>
          </p:txBody>
        </p:sp>
      </p:grpSp>
      <p:sp>
        <p:nvSpPr>
          <p:cNvPr id="106" name="Nach unten gekrümmter Pfeil 105"/>
          <p:cNvSpPr/>
          <p:nvPr/>
        </p:nvSpPr>
        <p:spPr>
          <a:xfrm>
            <a:off x="2195736" y="3559960"/>
            <a:ext cx="3911768" cy="698874"/>
          </a:xfrm>
          <a:prstGeom prst="curvedDownArrow">
            <a:avLst/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7" name="Textfeld 106"/>
          <p:cNvSpPr txBox="1"/>
          <p:nvPr/>
        </p:nvSpPr>
        <p:spPr>
          <a:xfrm>
            <a:off x="229679" y="2882271"/>
            <a:ext cx="2241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 smtClean="0">
                <a:latin typeface="Calibri" panose="020F0502020204030204" pitchFamily="34" charset="0"/>
              </a:rPr>
              <a:t>Methode: Bootstrap-Schätzer </a:t>
            </a:r>
            <a:br>
              <a:rPr lang="de-DE" sz="1200" dirty="0" smtClean="0">
                <a:latin typeface="Calibri" panose="020F0502020204030204" pitchFamily="34" charset="0"/>
              </a:rPr>
            </a:br>
            <a:r>
              <a:rPr lang="de-DE" sz="1200" dirty="0" smtClean="0">
                <a:latin typeface="Calibri" panose="020F0502020204030204" pitchFamily="34" charset="0"/>
              </a:rPr>
              <a:t>(10.000 Simulationen aus </a:t>
            </a:r>
            <a:r>
              <a:rPr lang="de-DE" sz="1200" dirty="0">
                <a:latin typeface="Calibri" panose="020F0502020204030204" pitchFamily="34" charset="0"/>
              </a:rPr>
              <a:t>N</a:t>
            </a:r>
            <a:r>
              <a:rPr lang="de-DE" sz="1200" dirty="0" smtClean="0">
                <a:latin typeface="Calibri" panose="020F0502020204030204" pitchFamily="34" charset="0"/>
              </a:rPr>
              <a:t>=20): </a:t>
            </a:r>
            <a:br>
              <a:rPr lang="de-DE" sz="1200" dirty="0" smtClean="0">
                <a:latin typeface="Calibri" panose="020F0502020204030204" pitchFamily="34" charset="0"/>
              </a:rPr>
            </a:br>
            <a:r>
              <a:rPr lang="de-DE" sz="1200" dirty="0" smtClean="0">
                <a:latin typeface="Calibri" panose="020F0502020204030204" pitchFamily="34" charset="0"/>
              </a:rPr>
              <a:t>ab + c‘ = c</a:t>
            </a:r>
            <a:endParaRPr lang="de-DE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93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hteck 61"/>
          <p:cNvSpPr/>
          <p:nvPr/>
        </p:nvSpPr>
        <p:spPr>
          <a:xfrm>
            <a:off x="1273790" y="2114272"/>
            <a:ext cx="76186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de-DE" dirty="0" smtClean="0">
                <a:solidFill>
                  <a:prstClr val="black"/>
                </a:solidFill>
                <a:latin typeface="Calibri" panose="020F0502020204030204" pitchFamily="34" charset="0"/>
              </a:rPr>
              <a:t>	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de-DE" dirty="0" smtClean="0">
                <a:solidFill>
                  <a:prstClr val="black"/>
                </a:solidFill>
                <a:latin typeface="Calibri" panose="020F0502020204030204" pitchFamily="34" charset="0"/>
              </a:rPr>
              <a:t>                =&gt;   (Initiale Kognitive Karte)    =&gt; 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</a:rPr>
              <a:t>		</a:t>
            </a:r>
            <a:r>
              <a:rPr lang="de-DE" dirty="0" smtClean="0">
                <a:solidFill>
                  <a:prstClr val="black"/>
                </a:solidFill>
                <a:latin typeface="Calibri" panose="020F0502020204030204" pitchFamily="34" charset="0"/>
              </a:rPr>
              <a:t>                           =&gt; 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</a:rPr>
              <a:t>Finale </a:t>
            </a:r>
            <a:r>
              <a:rPr lang="de-DE" dirty="0" smtClean="0">
                <a:solidFill>
                  <a:prstClr val="black"/>
                </a:solidFill>
                <a:latin typeface="Calibri" panose="020F0502020204030204" pitchFamily="34" charset="0"/>
              </a:rPr>
              <a:t>kognitive 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</a:rPr>
              <a:t>Karte</a:t>
            </a:r>
          </a:p>
          <a:p>
            <a:pPr lvl="0" algn="l"/>
            <a:r>
              <a:rPr lang="de-DE" dirty="0" smtClean="0">
                <a:solidFill>
                  <a:prstClr val="black"/>
                </a:solidFill>
                <a:latin typeface="Calibri" panose="020F0502020204030204" pitchFamily="34" charset="0"/>
              </a:rPr>
              <a:t>Planungshandlungen                                                                              spätere Wegfindung</a:t>
            </a:r>
            <a:endParaRPr lang="de-DE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lvl="0" algn="l"/>
            <a:r>
              <a:rPr lang="de-DE" dirty="0" smtClean="0">
                <a:solidFill>
                  <a:prstClr val="black"/>
                </a:solidFill>
                <a:latin typeface="Calibri" panose="020F0502020204030204" pitchFamily="34" charset="0"/>
              </a:rPr>
              <a:t>	                 =&gt;   Initiales 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</a:rPr>
              <a:t>Routenwissen </a:t>
            </a:r>
            <a:r>
              <a:rPr lang="de-DE" dirty="0" smtClean="0">
                <a:solidFill>
                  <a:prstClr val="black"/>
                </a:solidFill>
                <a:latin typeface="Calibri" panose="020F0502020204030204" pitchFamily="34" charset="0"/>
              </a:rPr>
              <a:t>      =&gt;  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</a:rPr>
              <a:t>	</a:t>
            </a:r>
            <a:r>
              <a:rPr lang="de-DE" dirty="0" smtClean="0">
                <a:solidFill>
                  <a:prstClr val="black"/>
                </a:solidFill>
                <a:latin typeface="Calibri" panose="020F0502020204030204" pitchFamily="34" charset="0"/>
              </a:rPr>
              <a:t>	                            =&gt; (Finales Routenwissen)</a:t>
            </a:r>
            <a:endParaRPr lang="de-DE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59" name="Rechteck 58"/>
          <p:cNvSpPr/>
          <p:nvPr/>
        </p:nvSpPr>
        <p:spPr>
          <a:xfrm>
            <a:off x="7020272" y="2132856"/>
            <a:ext cx="1512168" cy="232958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474801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Laborexperimente an der TU Berlin: Seesimulator „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Isefjord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35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62759" y="1268760"/>
            <a:ext cx="560407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 1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(N = 20,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Medium nur zur Planung vorhanden)</a:t>
            </a:r>
          </a:p>
        </p:txBody>
      </p:sp>
      <p:cxnSp>
        <p:nvCxnSpPr>
          <p:cNvPr id="36" name="Gerade Verbindung 35"/>
          <p:cNvCxnSpPr/>
          <p:nvPr/>
        </p:nvCxnSpPr>
        <p:spPr bwMode="auto">
          <a:xfrm>
            <a:off x="0" y="6292933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Gerade Verbindung 52"/>
          <p:cNvCxnSpPr/>
          <p:nvPr/>
        </p:nvCxnSpPr>
        <p:spPr>
          <a:xfrm>
            <a:off x="323528" y="2839880"/>
            <a:ext cx="856895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53"/>
          <p:cNvCxnSpPr/>
          <p:nvPr/>
        </p:nvCxnSpPr>
        <p:spPr>
          <a:xfrm>
            <a:off x="323528" y="5648192"/>
            <a:ext cx="856895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feld 55"/>
          <p:cNvSpPr txBox="1"/>
          <p:nvPr/>
        </p:nvSpPr>
        <p:spPr>
          <a:xfrm>
            <a:off x="157565" y="5658825"/>
            <a:ext cx="9166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2"/>
                </a:solidFill>
                <a:latin typeface="Calibri" panose="020F0502020204030204" pitchFamily="34" charset="0"/>
              </a:rPr>
              <a:t>So genannte „inkonsistente“ Mediation: </a:t>
            </a:r>
            <a:r>
              <a:rPr lang="de-DE" dirty="0" smtClean="0">
                <a:solidFill>
                  <a:schemeClr val="tx2"/>
                </a:solidFill>
                <a:latin typeface="Calibri" panose="020F0502020204030204" pitchFamily="34" charset="0"/>
              </a:rPr>
              <a:t/>
            </a:r>
            <a:br>
              <a:rPr lang="de-DE" dirty="0" smtClean="0">
                <a:solidFill>
                  <a:schemeClr val="tx2"/>
                </a:solidFill>
                <a:latin typeface="Calibri" panose="020F0502020204030204" pitchFamily="34" charset="0"/>
              </a:rPr>
            </a:br>
            <a:r>
              <a:rPr lang="de-DE" dirty="0" smtClean="0">
                <a:solidFill>
                  <a:schemeClr val="tx2"/>
                </a:solidFill>
                <a:latin typeface="Calibri" panose="020F0502020204030204" pitchFamily="34" charset="0"/>
              </a:rPr>
              <a:t>Planung </a:t>
            </a:r>
            <a:r>
              <a:rPr lang="de-DE" dirty="0" smtClean="0">
                <a:solidFill>
                  <a:schemeClr val="tx2"/>
                </a:solidFill>
                <a:latin typeface="Calibri" panose="020F0502020204030204" pitchFamily="34" charset="0"/>
              </a:rPr>
              <a:t>am Tablet </a:t>
            </a:r>
            <a:r>
              <a:rPr lang="de-DE" dirty="0">
                <a:solidFill>
                  <a:schemeClr val="tx2"/>
                </a:solidFill>
                <a:latin typeface="Calibri" panose="020F0502020204030204" pitchFamily="34" charset="0"/>
              </a:rPr>
              <a:t>beeinflusst die kognitive Karte auf direktem Weg </a:t>
            </a:r>
            <a:r>
              <a:rPr lang="de-DE" dirty="0" smtClean="0">
                <a:solidFill>
                  <a:schemeClr val="tx2"/>
                </a:solidFill>
                <a:latin typeface="Calibri" panose="020F0502020204030204" pitchFamily="34" charset="0"/>
              </a:rPr>
              <a:t>positiv, über verschlechterte </a:t>
            </a:r>
            <a:r>
              <a:rPr lang="de-DE" dirty="0">
                <a:solidFill>
                  <a:schemeClr val="tx2"/>
                </a:solidFill>
                <a:latin typeface="Calibri" panose="020F0502020204030204" pitchFamily="34" charset="0"/>
              </a:rPr>
              <a:t>Wegfindung negativ, </a:t>
            </a:r>
            <a:r>
              <a:rPr lang="de-DE" dirty="0" smtClean="0">
                <a:solidFill>
                  <a:schemeClr val="tx2"/>
                </a:solidFill>
                <a:latin typeface="Calibri" panose="020F0502020204030204" pitchFamily="34" charset="0"/>
              </a:rPr>
              <a:t>in </a:t>
            </a:r>
            <a:r>
              <a:rPr lang="de-DE" dirty="0">
                <a:solidFill>
                  <a:schemeClr val="tx2"/>
                </a:solidFill>
                <a:latin typeface="Calibri" panose="020F0502020204030204" pitchFamily="34" charset="0"/>
              </a:rPr>
              <a:t>der Summe </a:t>
            </a:r>
            <a:r>
              <a:rPr lang="de-DE" dirty="0" smtClean="0">
                <a:solidFill>
                  <a:schemeClr val="tx2"/>
                </a:solidFill>
                <a:latin typeface="Calibri" panose="020F0502020204030204" pitchFamily="34" charset="0"/>
              </a:rPr>
              <a:t>kaum.</a:t>
            </a:r>
            <a:endParaRPr lang="de-DE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tx2"/>
                </a:solidFill>
                <a:latin typeface="Calibri" panose="020F0502020204030204" pitchFamily="34" charset="0"/>
              </a:rPr>
              <a:t>Alle </a:t>
            </a:r>
            <a:r>
              <a:rPr lang="de-DE" dirty="0">
                <a:solidFill>
                  <a:schemeClr val="tx2"/>
                </a:solidFill>
                <a:latin typeface="Calibri" panose="020F0502020204030204" pitchFamily="34" charset="0"/>
              </a:rPr>
              <a:t>anderen logisch möglichen </a:t>
            </a:r>
            <a:r>
              <a:rPr lang="de-DE" dirty="0" smtClean="0">
                <a:solidFill>
                  <a:schemeClr val="tx2"/>
                </a:solidFill>
                <a:latin typeface="Calibri" panose="020F0502020204030204" pitchFamily="34" charset="0"/>
              </a:rPr>
              <a:t>Mediationsmodelle mit dreien der vier Variablen </a:t>
            </a:r>
            <a:r>
              <a:rPr lang="de-DE" dirty="0">
                <a:solidFill>
                  <a:schemeClr val="tx2"/>
                </a:solidFill>
                <a:latin typeface="Calibri" panose="020F0502020204030204" pitchFamily="34" charset="0"/>
              </a:rPr>
              <a:t>Medium, </a:t>
            </a:r>
            <a:r>
              <a:rPr lang="de-DE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Sit.Aware</a:t>
            </a:r>
            <a:r>
              <a:rPr lang="de-DE" dirty="0" smtClean="0">
                <a:solidFill>
                  <a:schemeClr val="tx2"/>
                </a:solidFill>
                <a:latin typeface="Calibri" panose="020F0502020204030204" pitchFamily="34" charset="0"/>
              </a:rPr>
              <a:t>, </a:t>
            </a:r>
            <a:r>
              <a:rPr lang="de-DE" dirty="0">
                <a:solidFill>
                  <a:schemeClr val="tx2"/>
                </a:solidFill>
                <a:latin typeface="Calibri" panose="020F0502020204030204" pitchFamily="34" charset="0"/>
              </a:rPr>
              <a:t>Weg_2, </a:t>
            </a:r>
            <a:r>
              <a:rPr lang="de-DE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CogMap</a:t>
            </a:r>
            <a:r>
              <a:rPr lang="de-DE" dirty="0" smtClean="0">
                <a:solidFill>
                  <a:schemeClr val="tx2"/>
                </a:solidFill>
                <a:latin typeface="Calibri" panose="020F0502020204030204" pitchFamily="34" charset="0"/>
              </a:rPr>
              <a:t> wurden </a:t>
            </a:r>
            <a:r>
              <a:rPr lang="de-DE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n.s</a:t>
            </a:r>
            <a:r>
              <a:rPr lang="de-DE" dirty="0" smtClean="0">
                <a:solidFill>
                  <a:schemeClr val="tx2"/>
                </a:solidFill>
                <a:latin typeface="Calibri" panose="020F0502020204030204" pitchFamily="34" charset="0"/>
              </a:rPr>
              <a:t>. (p &gt; .20)</a:t>
            </a:r>
            <a:endParaRPr lang="de-DE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60" name="Rechteck 59"/>
          <p:cNvSpPr/>
          <p:nvPr/>
        </p:nvSpPr>
        <p:spPr>
          <a:xfrm>
            <a:off x="5206022" y="2331946"/>
            <a:ext cx="1526218" cy="232958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sp>
        <p:nvSpPr>
          <p:cNvPr id="61" name="Rechteck 60"/>
          <p:cNvSpPr/>
          <p:nvPr/>
        </p:nvSpPr>
        <p:spPr>
          <a:xfrm>
            <a:off x="1316321" y="2367125"/>
            <a:ext cx="1313720" cy="19452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cxnSp>
        <p:nvCxnSpPr>
          <p:cNvPr id="68" name="Gerade Verbindung 67"/>
          <p:cNvCxnSpPr/>
          <p:nvPr/>
        </p:nvCxnSpPr>
        <p:spPr>
          <a:xfrm>
            <a:off x="323528" y="2122223"/>
            <a:ext cx="856895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/>
          <p:cNvSpPr txBox="1"/>
          <p:nvPr/>
        </p:nvSpPr>
        <p:spPr>
          <a:xfrm>
            <a:off x="184025" y="1610216"/>
            <a:ext cx="8492431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latin typeface="Calibri" panose="020F0502020204030204" pitchFamily="34" charset="0"/>
              </a:rPr>
              <a:t>Mediationsanalyse 2</a:t>
            </a:r>
            <a:r>
              <a:rPr lang="de-DE" sz="1400" dirty="0" smtClean="0">
                <a:latin typeface="Calibri" panose="020F0502020204030204" pitchFamily="34" charset="0"/>
              </a:rPr>
              <a:t>: </a:t>
            </a:r>
            <a:r>
              <a:rPr lang="de-DE" sz="1400" dirty="0">
                <a:latin typeface="Calibri" panose="020F0502020204030204" pitchFamily="34" charset="0"/>
              </a:rPr>
              <a:t>Wie beeinflusst das digitale Planungsmedium die </a:t>
            </a:r>
            <a:r>
              <a:rPr lang="de-DE" sz="1400" dirty="0" smtClean="0">
                <a:latin typeface="Calibri" panose="020F0502020204030204" pitchFamily="34" charset="0"/>
              </a:rPr>
              <a:t>finale kognitive Karte? </a:t>
            </a:r>
            <a:r>
              <a:rPr lang="de-DE" sz="1400" dirty="0">
                <a:latin typeface="Calibri" panose="020F0502020204030204" pitchFamily="34" charset="0"/>
              </a:rPr>
              <a:t/>
            </a:r>
            <a:br>
              <a:rPr lang="de-DE" sz="1400" dirty="0">
                <a:latin typeface="Calibri" panose="020F0502020204030204" pitchFamily="34" charset="0"/>
              </a:rPr>
            </a:br>
            <a:r>
              <a:rPr lang="de-DE" sz="1400" b="1" dirty="0">
                <a:latin typeface="Calibri" panose="020F0502020204030204" pitchFamily="34" charset="0"/>
              </a:rPr>
              <a:t>Hypothese</a:t>
            </a:r>
            <a:r>
              <a:rPr lang="de-DE" sz="1400" dirty="0">
                <a:latin typeface="Calibri" panose="020F0502020204030204" pitchFamily="34" charset="0"/>
              </a:rPr>
              <a:t>: </a:t>
            </a:r>
            <a:r>
              <a:rPr lang="de-DE" sz="1400" dirty="0" smtClean="0">
                <a:latin typeface="Calibri" panose="020F0502020204030204" pitchFamily="34" charset="0"/>
              </a:rPr>
              <a:t>Sie </a:t>
            </a:r>
            <a:r>
              <a:rPr lang="de-DE" sz="1400" dirty="0">
                <a:latin typeface="Calibri" panose="020F0502020204030204" pitchFamily="34" charset="0"/>
              </a:rPr>
              <a:t>wird schlechter </a:t>
            </a:r>
            <a:r>
              <a:rPr lang="de-DE" sz="1400" b="1" dirty="0">
                <a:latin typeface="Calibri" panose="020F0502020204030204" pitchFamily="34" charset="0"/>
              </a:rPr>
              <a:t>durch </a:t>
            </a:r>
            <a:r>
              <a:rPr lang="de-DE" sz="1400" dirty="0" smtClean="0">
                <a:latin typeface="Calibri" panose="020F0502020204030204" pitchFamily="34" charset="0"/>
              </a:rPr>
              <a:t>schlechtere Wegfindung.</a:t>
            </a:r>
            <a:endParaRPr lang="de-DE" sz="1400" dirty="0">
              <a:latin typeface="Calibri" panose="020F0502020204030204" pitchFamily="34" charset="0"/>
            </a:endParaRPr>
          </a:p>
          <a:p>
            <a:pPr algn="l"/>
            <a:r>
              <a:rPr lang="de-DE" sz="1400" dirty="0" smtClean="0">
                <a:latin typeface="Calibri" panose="020F0502020204030204" pitchFamily="34" charset="0"/>
              </a:rPr>
              <a:t>  </a:t>
            </a:r>
            <a:endParaRPr lang="de-DE" sz="1400" dirty="0">
              <a:latin typeface="Calibri" panose="020F0502020204030204" pitchFamily="34" charset="0"/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5580112" y="2946210"/>
            <a:ext cx="1048761" cy="488669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grpSp>
        <p:nvGrpSpPr>
          <p:cNvPr id="41" name="Gruppieren 40"/>
          <p:cNvGrpSpPr/>
          <p:nvPr/>
        </p:nvGrpSpPr>
        <p:grpSpPr>
          <a:xfrm>
            <a:off x="5785967" y="2948633"/>
            <a:ext cx="2355074" cy="1827069"/>
            <a:chOff x="6249374" y="2948633"/>
            <a:chExt cx="2355074" cy="1827069"/>
          </a:xfrm>
        </p:grpSpPr>
        <p:sp>
          <p:nvSpPr>
            <p:cNvPr id="42" name="Rechteck 41"/>
            <p:cNvSpPr/>
            <p:nvPr/>
          </p:nvSpPr>
          <p:spPr>
            <a:xfrm>
              <a:off x="7555687" y="4287033"/>
              <a:ext cx="1048761" cy="48866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6249374" y="2948633"/>
              <a:ext cx="6198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de-DE" dirty="0" smtClean="0">
                  <a:latin typeface="Calibri" panose="020F0502020204030204" pitchFamily="34" charset="0"/>
                </a:rPr>
                <a:t>AV</a:t>
              </a:r>
            </a:p>
            <a:p>
              <a:pPr lvl="0" algn="ctr"/>
              <a:r>
                <a:rPr lang="de-DE" dirty="0" smtClean="0">
                  <a:latin typeface="Calibri" panose="020F0502020204030204" pitchFamily="34" charset="0"/>
                </a:rPr>
                <a:t>Weg_2</a:t>
              </a:r>
              <a:endParaRPr lang="de-DE" dirty="0">
                <a:latin typeface="Calibri" panose="020F0502020204030204" pitchFamily="34" charset="0"/>
              </a:endParaRPr>
            </a:p>
          </p:txBody>
        </p:sp>
      </p:grpSp>
      <p:sp>
        <p:nvSpPr>
          <p:cNvPr id="45" name="Textfeld 44"/>
          <p:cNvSpPr txBox="1"/>
          <p:nvPr/>
        </p:nvSpPr>
        <p:spPr>
          <a:xfrm>
            <a:off x="7236296" y="4249974"/>
            <a:ext cx="705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de-DE" dirty="0" smtClean="0">
                <a:latin typeface="Calibri" panose="020F0502020204030204" pitchFamily="34" charset="0"/>
              </a:rPr>
              <a:t>AV</a:t>
            </a:r>
          </a:p>
          <a:p>
            <a:pPr lvl="0" algn="ctr"/>
            <a:r>
              <a:rPr lang="de-DE" dirty="0" err="1" smtClean="0">
                <a:latin typeface="Calibri" panose="020F0502020204030204" pitchFamily="34" charset="0"/>
              </a:rPr>
              <a:t>CogMap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46" name="Pfeil nach rechts 45"/>
          <p:cNvSpPr/>
          <p:nvPr/>
        </p:nvSpPr>
        <p:spPr>
          <a:xfrm>
            <a:off x="4644008" y="4531367"/>
            <a:ext cx="1122823" cy="22325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grpSp>
        <p:nvGrpSpPr>
          <p:cNvPr id="49" name="Gruppieren 48"/>
          <p:cNvGrpSpPr/>
          <p:nvPr/>
        </p:nvGrpSpPr>
        <p:grpSpPr>
          <a:xfrm>
            <a:off x="3007726" y="5104027"/>
            <a:ext cx="4348512" cy="522863"/>
            <a:chOff x="320865" y="5813564"/>
            <a:chExt cx="5904655" cy="522863"/>
          </a:xfrm>
        </p:grpSpPr>
        <p:sp>
          <p:nvSpPr>
            <p:cNvPr id="50" name="Pfeil nach rechts 49"/>
            <p:cNvSpPr/>
            <p:nvPr/>
          </p:nvSpPr>
          <p:spPr>
            <a:xfrm>
              <a:off x="320865" y="5813564"/>
              <a:ext cx="5904655" cy="288032"/>
            </a:xfrm>
            <a:prstGeom prst="rightArrow">
              <a:avLst/>
            </a:prstGeom>
            <a:solidFill>
              <a:schemeClr val="accent2"/>
            </a:solidFill>
            <a:ln w="952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391617" y="6059428"/>
              <a:ext cx="568981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  <a:latin typeface="Calibri" panose="020F0502020204030204" pitchFamily="34" charset="0"/>
                </a:rPr>
                <a:t>Total </a:t>
              </a:r>
              <a:r>
                <a:rPr lang="en-US" dirty="0" smtClean="0">
                  <a:solidFill>
                    <a:schemeClr val="accent2"/>
                  </a:solidFill>
                  <a:latin typeface="Calibri" panose="020F0502020204030204" pitchFamily="34" charset="0"/>
                </a:rPr>
                <a:t>Effect (TE): </a:t>
              </a:r>
              <a:r>
                <a:rPr lang="en-US" dirty="0">
                  <a:solidFill>
                    <a:schemeClr val="accent2"/>
                  </a:solidFill>
                  <a:latin typeface="Calibri" panose="020F0502020204030204" pitchFamily="34" charset="0"/>
                </a:rPr>
                <a:t>c = </a:t>
              </a:r>
              <a:r>
                <a:rPr lang="en-US" dirty="0" smtClean="0">
                  <a:solidFill>
                    <a:schemeClr val="accent2"/>
                  </a:solidFill>
                  <a:latin typeface="Calibri" panose="020F0502020204030204" pitchFamily="34" charset="0"/>
                </a:rPr>
                <a:t>5 </a:t>
              </a:r>
              <a:r>
                <a:rPr lang="en-US" dirty="0">
                  <a:solidFill>
                    <a:schemeClr val="accent2"/>
                  </a:solidFill>
                  <a:latin typeface="Calibri" panose="020F0502020204030204" pitchFamily="34" charset="0"/>
                </a:rPr>
                <a:t>(</a:t>
              </a:r>
              <a:r>
                <a:rPr lang="en-US" dirty="0" smtClean="0">
                  <a:solidFill>
                    <a:schemeClr val="accent2"/>
                  </a:solidFill>
                  <a:latin typeface="Calibri" panose="020F0502020204030204" pitchFamily="34" charset="0"/>
                </a:rPr>
                <a:t>p = .674)</a:t>
              </a:r>
              <a:endParaRPr lang="de-DE" dirty="0">
                <a:solidFill>
                  <a:schemeClr val="accent2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7" name="Textfeld 56"/>
          <p:cNvSpPr txBox="1"/>
          <p:nvPr/>
        </p:nvSpPr>
        <p:spPr>
          <a:xfrm>
            <a:off x="4139952" y="3524697"/>
            <a:ext cx="211247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Average Causal </a:t>
            </a:r>
            <a:br>
              <a:rPr lang="en-US" dirty="0" smtClean="0">
                <a:latin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</a:rPr>
              <a:t>Mediation Effects (</a:t>
            </a:r>
            <a:r>
              <a:rPr lang="en-US" i="1" dirty="0" smtClean="0">
                <a:latin typeface="Calibri" panose="020F0502020204030204" pitchFamily="34" charset="0"/>
              </a:rPr>
              <a:t>ACME</a:t>
            </a:r>
            <a:r>
              <a:rPr lang="en-US" dirty="0" smtClean="0">
                <a:latin typeface="Calibri" panose="020F0502020204030204" pitchFamily="34" charset="0"/>
              </a:rPr>
              <a:t>): 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</a:rPr>
              <a:t>ab = -14 (p = .029)</a:t>
            </a:r>
          </a:p>
        </p:txBody>
      </p:sp>
      <p:sp>
        <p:nvSpPr>
          <p:cNvPr id="58" name="Textfeld 57"/>
          <p:cNvSpPr txBox="1"/>
          <p:nvPr/>
        </p:nvSpPr>
        <p:spPr>
          <a:xfrm>
            <a:off x="3491880" y="4735777"/>
            <a:ext cx="374278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Average Direct Effect (ADE</a:t>
            </a:r>
            <a:r>
              <a:rPr lang="en-US" dirty="0" smtClean="0">
                <a:latin typeface="Calibri" panose="020F0502020204030204" pitchFamily="34" charset="0"/>
              </a:rPr>
              <a:t>): c</a:t>
            </a:r>
            <a:r>
              <a:rPr lang="en-US" dirty="0">
                <a:latin typeface="Calibri" panose="020F0502020204030204" pitchFamily="34" charset="0"/>
              </a:rPr>
              <a:t>’ = </a:t>
            </a:r>
            <a:r>
              <a:rPr lang="en-US" dirty="0" smtClean="0">
                <a:latin typeface="Calibri" panose="020F0502020204030204" pitchFamily="34" charset="0"/>
              </a:rPr>
              <a:t>19 </a:t>
            </a:r>
            <a:r>
              <a:rPr lang="en-US" dirty="0">
                <a:latin typeface="Calibri" panose="020F0502020204030204" pitchFamily="34" charset="0"/>
              </a:rPr>
              <a:t>(</a:t>
            </a:r>
            <a:r>
              <a:rPr lang="en-US" dirty="0" smtClean="0">
                <a:latin typeface="Calibri" panose="020F0502020204030204" pitchFamily="34" charset="0"/>
              </a:rPr>
              <a:t>p = .022)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69" name="Textfeld 68"/>
          <p:cNvSpPr txBox="1"/>
          <p:nvPr/>
        </p:nvSpPr>
        <p:spPr>
          <a:xfrm>
            <a:off x="7431866" y="2930277"/>
            <a:ext cx="1567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latin typeface="Calibri" panose="020F0502020204030204" pitchFamily="34" charset="0"/>
              </a:rPr>
              <a:t>Proportion </a:t>
            </a:r>
            <a:r>
              <a:rPr lang="de-DE" dirty="0" err="1" smtClean="0">
                <a:latin typeface="Calibri" panose="020F0502020204030204" pitchFamily="34" charset="0"/>
              </a:rPr>
              <a:t>mediated</a:t>
            </a:r>
            <a:r>
              <a:rPr lang="de-DE" dirty="0" smtClean="0">
                <a:latin typeface="Calibri" panose="020F0502020204030204" pitchFamily="34" charset="0"/>
              </a:rPr>
              <a:t>: </a:t>
            </a:r>
          </a:p>
          <a:p>
            <a:pPr algn="ctr"/>
            <a:r>
              <a:rPr lang="de-DE" dirty="0" smtClean="0">
                <a:latin typeface="Calibri" panose="020F0502020204030204" pitchFamily="34" charset="0"/>
              </a:rPr>
              <a:t>„</a:t>
            </a:r>
            <a:r>
              <a:rPr lang="de-DE" dirty="0" err="1" smtClean="0">
                <a:latin typeface="Calibri" panose="020F0502020204030204" pitchFamily="34" charset="0"/>
              </a:rPr>
              <a:t>inconsistent</a:t>
            </a:r>
            <a:r>
              <a:rPr lang="de-DE" dirty="0" smtClean="0">
                <a:latin typeface="Calibri" panose="020F0502020204030204" pitchFamily="34" charset="0"/>
              </a:rPr>
              <a:t>“</a:t>
            </a:r>
            <a:endParaRPr lang="de-DE" dirty="0">
              <a:latin typeface="Calibri" panose="020F0502020204030204" pitchFamily="34" charset="0"/>
            </a:endParaRPr>
          </a:p>
        </p:txBody>
      </p:sp>
      <p:grpSp>
        <p:nvGrpSpPr>
          <p:cNvPr id="70" name="Gruppieren 69"/>
          <p:cNvGrpSpPr/>
          <p:nvPr/>
        </p:nvGrpSpPr>
        <p:grpSpPr>
          <a:xfrm>
            <a:off x="1084741" y="4221088"/>
            <a:ext cx="1471035" cy="807913"/>
            <a:chOff x="1084741" y="4221088"/>
            <a:chExt cx="1471035" cy="807913"/>
          </a:xfrm>
        </p:grpSpPr>
        <p:sp>
          <p:nvSpPr>
            <p:cNvPr id="71" name="Rechteck 70"/>
            <p:cNvSpPr/>
            <p:nvPr/>
          </p:nvSpPr>
          <p:spPr>
            <a:xfrm>
              <a:off x="1084741" y="4243185"/>
              <a:ext cx="1471035" cy="78581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1193071" y="4221088"/>
              <a:ext cx="1304909" cy="684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de-DE" dirty="0" smtClean="0">
                  <a:latin typeface="Calibri" panose="020F0502020204030204" pitchFamily="34" charset="0"/>
                </a:rPr>
                <a:t>UV </a:t>
              </a:r>
            </a:p>
            <a:p>
              <a:pPr lvl="0" algn="ctr"/>
              <a:r>
                <a:rPr lang="de-DE" dirty="0" smtClean="0">
                  <a:latin typeface="Calibri" panose="020F0502020204030204" pitchFamily="34" charset="0"/>
                </a:rPr>
                <a:t>Planungsmedium</a:t>
              </a:r>
              <a:endParaRPr lang="de-DE" dirty="0">
                <a:latin typeface="Calibri" panose="020F0502020204030204" pitchFamily="34" charset="0"/>
              </a:endParaRPr>
            </a:p>
            <a:p>
              <a:pPr lvl="0" algn="ctr">
                <a:spcBef>
                  <a:spcPts val="300"/>
                </a:spcBef>
              </a:pPr>
              <a:r>
                <a:rPr lang="de-DE" dirty="0" smtClean="0">
                  <a:latin typeface="Calibri" panose="020F0502020204030204" pitchFamily="34" charset="0"/>
                </a:rPr>
                <a:t>klassisch </a:t>
              </a:r>
              <a:r>
                <a:rPr lang="de-DE" dirty="0">
                  <a:latin typeface="Calibri" panose="020F0502020204030204" pitchFamily="34" charset="0"/>
                </a:rPr>
                <a:t>- </a:t>
              </a:r>
              <a:r>
                <a:rPr lang="de-DE" dirty="0" smtClean="0">
                  <a:latin typeface="Calibri" panose="020F0502020204030204" pitchFamily="34" charset="0"/>
                </a:rPr>
                <a:t>digital</a:t>
              </a:r>
              <a:endParaRPr lang="de-DE" dirty="0">
                <a:latin typeface="Calibri" panose="020F0502020204030204" pitchFamily="34" charset="0"/>
              </a:endParaRPr>
            </a:p>
          </p:txBody>
        </p:sp>
      </p:grpSp>
      <p:sp>
        <p:nvSpPr>
          <p:cNvPr id="73" name="Nach unten gekrümmter Pfeil 72"/>
          <p:cNvSpPr/>
          <p:nvPr/>
        </p:nvSpPr>
        <p:spPr>
          <a:xfrm>
            <a:off x="2596425" y="3501008"/>
            <a:ext cx="5143927" cy="698874"/>
          </a:xfrm>
          <a:prstGeom prst="curvedDownArrow">
            <a:avLst/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4" name="Textfeld 73"/>
          <p:cNvSpPr txBox="1"/>
          <p:nvPr/>
        </p:nvSpPr>
        <p:spPr>
          <a:xfrm>
            <a:off x="229679" y="2882271"/>
            <a:ext cx="2241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 smtClean="0">
                <a:latin typeface="Calibri" panose="020F0502020204030204" pitchFamily="34" charset="0"/>
              </a:rPr>
              <a:t>Methode: Bootstrap-Schätzer </a:t>
            </a:r>
            <a:br>
              <a:rPr lang="de-DE" sz="1200" dirty="0" smtClean="0">
                <a:latin typeface="Calibri" panose="020F0502020204030204" pitchFamily="34" charset="0"/>
              </a:rPr>
            </a:br>
            <a:r>
              <a:rPr lang="de-DE" sz="1200" dirty="0" smtClean="0">
                <a:latin typeface="Calibri" panose="020F0502020204030204" pitchFamily="34" charset="0"/>
              </a:rPr>
              <a:t>(10.000 Simulationen aus </a:t>
            </a:r>
            <a:r>
              <a:rPr lang="de-DE" sz="1200" dirty="0">
                <a:latin typeface="Calibri" panose="020F0502020204030204" pitchFamily="34" charset="0"/>
              </a:rPr>
              <a:t>N</a:t>
            </a:r>
            <a:r>
              <a:rPr lang="de-DE" sz="1200" dirty="0" smtClean="0">
                <a:latin typeface="Calibri" panose="020F0502020204030204" pitchFamily="34" charset="0"/>
              </a:rPr>
              <a:t>=20): </a:t>
            </a:r>
            <a:br>
              <a:rPr lang="de-DE" sz="1200" dirty="0" smtClean="0">
                <a:latin typeface="Calibri" panose="020F0502020204030204" pitchFamily="34" charset="0"/>
              </a:rPr>
            </a:br>
            <a:r>
              <a:rPr lang="de-DE" sz="1200" dirty="0" smtClean="0">
                <a:latin typeface="Calibri" panose="020F0502020204030204" pitchFamily="34" charset="0"/>
              </a:rPr>
              <a:t>ab + c‘ = c</a:t>
            </a:r>
            <a:endParaRPr lang="de-DE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92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474801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Laborexperimente an der TU Berlin: Seesimulator „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Isefjord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36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62759" y="1268760"/>
            <a:ext cx="560407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 1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(N = 20,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Medium nur zur Planung vorhanden)</a:t>
            </a:r>
          </a:p>
        </p:txBody>
      </p:sp>
      <p:cxnSp>
        <p:nvCxnSpPr>
          <p:cNvPr id="36" name="Gerade Verbindung 35"/>
          <p:cNvCxnSpPr/>
          <p:nvPr/>
        </p:nvCxnSpPr>
        <p:spPr bwMode="auto">
          <a:xfrm>
            <a:off x="0" y="6292933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feld 36"/>
          <p:cNvSpPr txBox="1"/>
          <p:nvPr/>
        </p:nvSpPr>
        <p:spPr>
          <a:xfrm>
            <a:off x="184025" y="1610216"/>
            <a:ext cx="8492431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latin typeface="Calibri" panose="020F0502020204030204" pitchFamily="34" charset="0"/>
              </a:rPr>
              <a:t>Moderierte Regressionsanalysen</a:t>
            </a:r>
            <a:r>
              <a:rPr lang="de-DE" sz="1400" dirty="0" smtClean="0">
                <a:latin typeface="Calibri" panose="020F0502020204030204" pitchFamily="34" charset="0"/>
              </a:rPr>
              <a:t>: </a:t>
            </a:r>
            <a:r>
              <a:rPr lang="de-DE" sz="1400" dirty="0">
                <a:latin typeface="Calibri" panose="020F0502020204030204" pitchFamily="34" charset="0"/>
              </a:rPr>
              <a:t>Wie beeinflusst </a:t>
            </a:r>
            <a:r>
              <a:rPr lang="de-DE" sz="1400" dirty="0" smtClean="0">
                <a:latin typeface="Calibri" panose="020F0502020204030204" pitchFamily="34" charset="0"/>
              </a:rPr>
              <a:t>die bisherige Mediennutzung den Zusammenhang zwischen Planungsmedium, initialem Routenwissen, späterer Wegfindung und finaler kognitiver Karte? </a:t>
            </a:r>
            <a:r>
              <a:rPr lang="de-DE" sz="1400" dirty="0">
                <a:latin typeface="Calibri" panose="020F0502020204030204" pitchFamily="34" charset="0"/>
              </a:rPr>
              <a:t/>
            </a:r>
            <a:br>
              <a:rPr lang="de-DE" sz="1400" dirty="0">
                <a:latin typeface="Calibri" panose="020F0502020204030204" pitchFamily="34" charset="0"/>
              </a:rPr>
            </a:br>
            <a:r>
              <a:rPr lang="de-DE" sz="1400" b="1" dirty="0">
                <a:latin typeface="Calibri" panose="020F0502020204030204" pitchFamily="34" charset="0"/>
              </a:rPr>
              <a:t>Hypothese</a:t>
            </a:r>
            <a:r>
              <a:rPr lang="de-DE" sz="1400" dirty="0">
                <a:latin typeface="Calibri" panose="020F0502020204030204" pitchFamily="34" charset="0"/>
              </a:rPr>
              <a:t>: </a:t>
            </a:r>
            <a:r>
              <a:rPr lang="de-DE" sz="1400" dirty="0">
                <a:latin typeface="Calibri" panose="020F0502020204030204" pitchFamily="34" charset="0"/>
              </a:rPr>
              <a:t>D</a:t>
            </a:r>
            <a:r>
              <a:rPr lang="de-DE" sz="1400" dirty="0" smtClean="0">
                <a:latin typeface="Calibri" panose="020F0502020204030204" pitchFamily="34" charset="0"/>
              </a:rPr>
              <a:t>er </a:t>
            </a:r>
            <a:r>
              <a:rPr lang="de-DE" sz="1400" dirty="0" smtClean="0">
                <a:latin typeface="Calibri" panose="020F0502020204030204" pitchFamily="34" charset="0"/>
              </a:rPr>
              <a:t>Zusammenhang nimmt ab bei langjähriger rein digitaler Navigation.  </a:t>
            </a:r>
            <a:endParaRPr lang="de-DE" sz="1400" dirty="0">
              <a:latin typeface="Calibri" panose="020F0502020204030204" pitchFamily="34" charset="0"/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5475665" y="4802053"/>
            <a:ext cx="1048761" cy="48866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sp>
        <p:nvSpPr>
          <p:cNvPr id="38" name="Rechteck 37"/>
          <p:cNvSpPr/>
          <p:nvPr/>
        </p:nvSpPr>
        <p:spPr>
          <a:xfrm>
            <a:off x="7491889" y="4799328"/>
            <a:ext cx="1048761" cy="48866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3212058" y="4798371"/>
            <a:ext cx="1048761" cy="488669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1034843" y="4756883"/>
            <a:ext cx="1304909" cy="684803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lvl="0" algn="ctr"/>
            <a:r>
              <a:rPr lang="de-DE" dirty="0" smtClean="0">
                <a:latin typeface="Calibri" panose="020F0502020204030204" pitchFamily="34" charset="0"/>
              </a:rPr>
              <a:t>UV </a:t>
            </a:r>
          </a:p>
          <a:p>
            <a:pPr lvl="0" algn="ctr"/>
            <a:r>
              <a:rPr lang="de-DE" dirty="0" smtClean="0">
                <a:latin typeface="Calibri" panose="020F0502020204030204" pitchFamily="34" charset="0"/>
              </a:rPr>
              <a:t>Planungsmedium</a:t>
            </a:r>
          </a:p>
          <a:p>
            <a:pPr lvl="0" algn="ctr">
              <a:spcBef>
                <a:spcPts val="300"/>
              </a:spcBef>
            </a:pPr>
            <a:r>
              <a:rPr lang="de-DE" dirty="0" smtClean="0">
                <a:latin typeface="Calibri" panose="020F0502020204030204" pitchFamily="34" charset="0"/>
              </a:rPr>
              <a:t>klassisch - digital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5712879" y="4764503"/>
            <a:ext cx="619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de-DE" dirty="0" smtClean="0">
                <a:latin typeface="Calibri" panose="020F0502020204030204" pitchFamily="34" charset="0"/>
              </a:rPr>
              <a:t>AV</a:t>
            </a:r>
          </a:p>
          <a:p>
            <a:pPr lvl="0" algn="ctr"/>
            <a:r>
              <a:rPr lang="de-DE" dirty="0" smtClean="0">
                <a:latin typeface="Calibri" panose="020F0502020204030204" pitchFamily="34" charset="0"/>
              </a:rPr>
              <a:t>Weg_2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3298168" y="4764503"/>
            <a:ext cx="781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de-DE" dirty="0" smtClean="0">
                <a:latin typeface="Calibri" panose="020F0502020204030204" pitchFamily="34" charset="0"/>
              </a:rPr>
              <a:t>AV</a:t>
            </a:r>
          </a:p>
          <a:p>
            <a:pPr lvl="0"/>
            <a:r>
              <a:rPr lang="de-DE" dirty="0" err="1">
                <a:latin typeface="Calibri" panose="020F0502020204030204" pitchFamily="34" charset="0"/>
              </a:rPr>
              <a:t>Sit.Aware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63" name="Textfeld 62"/>
          <p:cNvSpPr txBox="1"/>
          <p:nvPr/>
        </p:nvSpPr>
        <p:spPr>
          <a:xfrm>
            <a:off x="7640689" y="4764503"/>
            <a:ext cx="705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de-DE" dirty="0" smtClean="0">
                <a:latin typeface="Calibri" panose="020F0502020204030204" pitchFamily="34" charset="0"/>
              </a:rPr>
              <a:t>AV</a:t>
            </a:r>
          </a:p>
          <a:p>
            <a:pPr lvl="0" algn="ctr"/>
            <a:r>
              <a:rPr lang="de-DE" dirty="0" err="1" smtClean="0">
                <a:latin typeface="Calibri" panose="020F0502020204030204" pitchFamily="34" charset="0"/>
              </a:rPr>
              <a:t>CogMap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65" name="Pfeil nach rechts 64"/>
          <p:cNvSpPr/>
          <p:nvPr/>
        </p:nvSpPr>
        <p:spPr>
          <a:xfrm>
            <a:off x="4652218" y="4943344"/>
            <a:ext cx="360040" cy="21602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sp>
        <p:nvSpPr>
          <p:cNvPr id="66" name="Pfeil nach rechts 65"/>
          <p:cNvSpPr/>
          <p:nvPr/>
        </p:nvSpPr>
        <p:spPr>
          <a:xfrm>
            <a:off x="6812458" y="4943344"/>
            <a:ext cx="360040" cy="21602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sp>
        <p:nvSpPr>
          <p:cNvPr id="81" name="Pfeil nach rechts 80"/>
          <p:cNvSpPr/>
          <p:nvPr/>
        </p:nvSpPr>
        <p:spPr>
          <a:xfrm rot="5400000">
            <a:off x="2627784" y="4524806"/>
            <a:ext cx="360040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grpSp>
        <p:nvGrpSpPr>
          <p:cNvPr id="82" name="Gruppieren 81"/>
          <p:cNvGrpSpPr/>
          <p:nvPr/>
        </p:nvGrpSpPr>
        <p:grpSpPr>
          <a:xfrm>
            <a:off x="6060786" y="3612391"/>
            <a:ext cx="2717154" cy="523220"/>
            <a:chOff x="718077" y="3140968"/>
            <a:chExt cx="2717154" cy="523220"/>
          </a:xfrm>
        </p:grpSpPr>
        <p:sp>
          <p:nvSpPr>
            <p:cNvPr id="83" name="Rechteck 82"/>
            <p:cNvSpPr/>
            <p:nvPr/>
          </p:nvSpPr>
          <p:spPr>
            <a:xfrm>
              <a:off x="2737477" y="3429001"/>
              <a:ext cx="144000" cy="23518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feld 83"/>
                <p:cNvSpPr txBox="1"/>
                <p:nvPr/>
              </p:nvSpPr>
              <p:spPr>
                <a:xfrm>
                  <a:off x="718077" y="3140968"/>
                  <a:ext cx="271715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/>
                          </a:rPr>
                          <m:t>𝐸</m:t>
                        </m:r>
                        <m:d>
                          <m:dPr>
                            <m:ctrlPr>
                              <a:rPr lang="de-DE" sz="1400" b="0" i="1" smtClean="0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de-DE" sz="1400" b="0" i="1" smtClean="0">
                            <a:latin typeface="Cambria Math"/>
                          </a:rPr>
                          <m:t>=</m:t>
                        </m:r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𝛼</m:t>
                        </m:r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𝛽</m:t>
                        </m:r>
                        <m:sSub>
                          <m:sSubPr>
                            <m:ctrlP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𝛾</m:t>
                        </m:r>
                        <m:sSub>
                          <m:sSubPr>
                            <m:ctrlP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𝛿</m:t>
                        </m:r>
                        <m:sSub>
                          <m:sSubPr>
                            <m:ctrlP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de-DE" sz="1400" b="0" i="1" dirty="0" smtClean="0">
                    <a:latin typeface="Calibri" panose="020F0502020204030204" pitchFamily="34" charset="0"/>
                    <a:ea typeface="Cambria Math"/>
                  </a:endParaRPr>
                </a:p>
                <a:p>
                  <a:r>
                    <a:rPr lang="de-DE" sz="1400" dirty="0" smtClean="0">
                      <a:latin typeface="Calibri" panose="020F0502020204030204" pitchFamily="34" charset="0"/>
                      <a:ea typeface="Cambria Math"/>
                    </a:rPr>
                    <a:t>         </a:t>
                  </a:r>
                  <a14:m>
                    <m:oMath xmlns:m="http://schemas.openxmlformats.org/officeDocument/2006/math">
                      <m:r>
                        <a:rPr lang="de-DE" sz="1400" dirty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de-DE" sz="1400" i="1" dirty="0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i="1" dirty="0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  <m: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sSub>
                            <m:sSubPr>
                              <m:ctrlPr>
                                <a:rPr lang="de-DE" sz="1400" b="0" i="1" dirty="0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dirty="0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dirty="0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de-DE" sz="1400" b="0" i="1" dirty="0" smtClean="0">
                          <a:latin typeface="Cambria Math"/>
                          <a:ea typeface="Cambria Math"/>
                        </a:rPr>
                        <m:t>+</m:t>
                      </m:r>
                      <m:d>
                        <m:dPr>
                          <m:ctrlP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  <m: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  <m:t>𝛿</m:t>
                          </m:r>
                          <m:sSub>
                            <m:sSubPr>
                              <m:ctrlPr>
                                <a:rPr lang="de-DE" sz="1400" b="0" i="1" dirty="0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dirty="0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dirty="0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b>
                          <m: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a14:m>
                  <a:endParaRPr lang="de-DE" sz="1400" b="0" dirty="0" smtClean="0">
                    <a:latin typeface="Calibri" panose="020F0502020204030204" pitchFamily="34" charset="0"/>
                    <a:ea typeface="Cambria Math"/>
                  </a:endParaRPr>
                </a:p>
              </p:txBody>
            </p:sp>
          </mc:Choice>
          <mc:Fallback xmlns="">
            <p:sp>
              <p:nvSpPr>
                <p:cNvPr id="84" name="Textfeld 8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077" y="3140968"/>
                  <a:ext cx="2717154" cy="52322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470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7" name="Textfeld 86"/>
              <p:cNvSpPr txBox="1"/>
              <p:nvPr/>
            </p:nvSpPr>
            <p:spPr>
              <a:xfrm>
                <a:off x="2350731" y="5301208"/>
                <a:ext cx="9861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latin typeface="Calibri" panose="020F0502020204030204" pitchFamily="34" charset="0"/>
                  </a:rPr>
                  <a:t>x = </a:t>
                </a:r>
                <a:r>
                  <a:rPr lang="de-DE" dirty="0" smtClean="0">
                    <a:latin typeface="Calibri" panose="020F0502020204030204" pitchFamily="34" charset="0"/>
                  </a:rPr>
                  <a:t>Medium</a:t>
                </a:r>
                <a:endParaRPr lang="de-DE" dirty="0" smtClean="0">
                  <a:latin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de-DE" i="1">
                        <a:latin typeface="Cambria Math"/>
                      </a:rPr>
                      <m:t>𝑌</m:t>
                    </m:r>
                  </m:oMath>
                </a14:m>
                <a:r>
                  <a:rPr lang="de-DE" dirty="0" smtClean="0">
                    <a:latin typeface="Calibri" panose="020F0502020204030204" pitchFamily="34" charset="0"/>
                  </a:rPr>
                  <a:t> = </a:t>
                </a:r>
                <a:r>
                  <a:rPr lang="de-DE" dirty="0" err="1" smtClean="0">
                    <a:latin typeface="Calibri" panose="020F0502020204030204" pitchFamily="34" charset="0"/>
                  </a:rPr>
                  <a:t>SitAware</a:t>
                </a:r>
                <a:endParaRPr lang="de-DE" dirty="0" smtClean="0">
                  <a:latin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87" name="Textfeld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731" y="5301208"/>
                <a:ext cx="986168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uppieren 7"/>
          <p:cNvGrpSpPr/>
          <p:nvPr/>
        </p:nvGrpSpPr>
        <p:grpSpPr>
          <a:xfrm>
            <a:off x="259730" y="2420154"/>
            <a:ext cx="8568952" cy="1108114"/>
            <a:chOff x="323528" y="1652489"/>
            <a:chExt cx="8568952" cy="1108114"/>
          </a:xfrm>
        </p:grpSpPr>
        <p:sp>
          <p:nvSpPr>
            <p:cNvPr id="88" name="Textfeld 87"/>
            <p:cNvSpPr txBox="1"/>
            <p:nvPr/>
          </p:nvSpPr>
          <p:spPr>
            <a:xfrm rot="5400000">
              <a:off x="4605021" y="1949503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latin typeface="Calibri" panose="020F0502020204030204" pitchFamily="34" charset="0"/>
                </a:rPr>
                <a:t>=&gt;</a:t>
              </a:r>
              <a:endParaRPr lang="de-DE" dirty="0">
                <a:latin typeface="Calibri" panose="020F0502020204030204" pitchFamily="34" charset="0"/>
              </a:endParaRPr>
            </a:p>
          </p:txBody>
        </p:sp>
        <p:sp>
          <p:nvSpPr>
            <p:cNvPr id="89" name="Textfeld 88"/>
            <p:cNvSpPr txBox="1"/>
            <p:nvPr/>
          </p:nvSpPr>
          <p:spPr>
            <a:xfrm rot="5400000">
              <a:off x="6716852" y="1941293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latin typeface="Calibri" panose="020F0502020204030204" pitchFamily="34" charset="0"/>
                </a:rPr>
                <a:t>=&gt;</a:t>
              </a:r>
              <a:endParaRPr lang="de-DE" dirty="0">
                <a:latin typeface="Calibri" panose="020F0502020204030204" pitchFamily="34" charset="0"/>
              </a:endParaRPr>
            </a:p>
          </p:txBody>
        </p:sp>
        <p:sp>
          <p:nvSpPr>
            <p:cNvPr id="90" name="Rechteck 89"/>
            <p:cNvSpPr/>
            <p:nvPr/>
          </p:nvSpPr>
          <p:spPr>
            <a:xfrm>
              <a:off x="4563790" y="1684534"/>
              <a:ext cx="2266044" cy="23295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3" name="Rechteck 2"/>
            <p:cNvSpPr/>
            <p:nvPr/>
          </p:nvSpPr>
          <p:spPr>
            <a:xfrm>
              <a:off x="4635798" y="1698698"/>
              <a:ext cx="220188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 err="1">
                  <a:latin typeface="Calibri" panose="020F0502020204030204" pitchFamily="34" charset="0"/>
                </a:rPr>
                <a:t>Plotternutzung</a:t>
              </a:r>
              <a:r>
                <a:rPr lang="de-DE" dirty="0">
                  <a:latin typeface="Calibri" panose="020F0502020204030204" pitchFamily="34" charset="0"/>
                </a:rPr>
                <a:t> in Vergangenheit</a:t>
              </a:r>
            </a:p>
          </p:txBody>
        </p:sp>
        <p:sp>
          <p:nvSpPr>
            <p:cNvPr id="97" name="Rechteck 96"/>
            <p:cNvSpPr/>
            <p:nvPr/>
          </p:nvSpPr>
          <p:spPr>
            <a:xfrm>
              <a:off x="1273790" y="2114272"/>
              <a:ext cx="761868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/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	</a:t>
              </a:r>
              <a:r>
                <a:rPr lang="de-DE" dirty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                =&gt;   (Initiale Kognitive Karte)    =&gt; </a:t>
              </a:r>
              <a:r>
                <a:rPr lang="de-DE" dirty="0">
                  <a:solidFill>
                    <a:prstClr val="black"/>
                  </a:solidFill>
                  <a:latin typeface="Calibri" panose="020F0502020204030204" pitchFamily="34" charset="0"/>
                </a:rPr>
                <a:t>		</a:t>
              </a:r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                           =&gt; </a:t>
              </a:r>
              <a:r>
                <a:rPr lang="de-DE" dirty="0">
                  <a:solidFill>
                    <a:prstClr val="black"/>
                  </a:solidFill>
                  <a:latin typeface="Calibri" panose="020F0502020204030204" pitchFamily="34" charset="0"/>
                </a:rPr>
                <a:t>Finale </a:t>
              </a:r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kognitive </a:t>
              </a:r>
              <a:r>
                <a:rPr lang="de-DE" dirty="0">
                  <a:solidFill>
                    <a:prstClr val="black"/>
                  </a:solidFill>
                  <a:latin typeface="Calibri" panose="020F0502020204030204" pitchFamily="34" charset="0"/>
                </a:rPr>
                <a:t>Karte</a:t>
              </a:r>
            </a:p>
            <a:p>
              <a:pPr lvl="0" algn="l"/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Planungshandlungen                                                                              spätere Wegfindung</a:t>
              </a:r>
              <a:endParaRPr lang="de-DE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  <a:p>
              <a:pPr lvl="0" algn="l"/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	                 =&gt;   Initiales </a:t>
              </a:r>
              <a:r>
                <a:rPr lang="de-DE" dirty="0">
                  <a:solidFill>
                    <a:prstClr val="black"/>
                  </a:solidFill>
                  <a:latin typeface="Calibri" panose="020F0502020204030204" pitchFamily="34" charset="0"/>
                </a:rPr>
                <a:t>Routenwissen </a:t>
              </a:r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      =&gt;  </a:t>
              </a:r>
              <a:r>
                <a:rPr lang="de-DE" dirty="0">
                  <a:solidFill>
                    <a:prstClr val="black"/>
                  </a:solidFill>
                  <a:latin typeface="Calibri" panose="020F0502020204030204" pitchFamily="34" charset="0"/>
                </a:rPr>
                <a:t>	</a:t>
              </a:r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	                            =&gt; (Finales Routenwissen)</a:t>
              </a:r>
              <a:endParaRPr lang="de-DE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Rechteck 97"/>
            <p:cNvSpPr/>
            <p:nvPr/>
          </p:nvSpPr>
          <p:spPr>
            <a:xfrm>
              <a:off x="7020272" y="2132856"/>
              <a:ext cx="1512168" cy="23295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 panose="020F0502020204030204" pitchFamily="34" charset="0"/>
              </a:endParaRPr>
            </a:p>
          </p:txBody>
        </p:sp>
        <p:cxnSp>
          <p:nvCxnSpPr>
            <p:cNvPr id="99" name="Gerade Verbindung 98"/>
            <p:cNvCxnSpPr/>
            <p:nvPr/>
          </p:nvCxnSpPr>
          <p:spPr>
            <a:xfrm>
              <a:off x="323528" y="2711343"/>
              <a:ext cx="8568952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hteck 99"/>
            <p:cNvSpPr/>
            <p:nvPr/>
          </p:nvSpPr>
          <p:spPr>
            <a:xfrm>
              <a:off x="5206022" y="2331946"/>
              <a:ext cx="1526218" cy="23295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</a:endParaRPr>
            </a:p>
          </p:txBody>
        </p:sp>
        <p:cxnSp>
          <p:nvCxnSpPr>
            <p:cNvPr id="102" name="Gerade Verbindung 101"/>
            <p:cNvCxnSpPr/>
            <p:nvPr/>
          </p:nvCxnSpPr>
          <p:spPr>
            <a:xfrm>
              <a:off x="323528" y="1652489"/>
              <a:ext cx="8568952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Rechteck 102"/>
            <p:cNvSpPr/>
            <p:nvPr/>
          </p:nvSpPr>
          <p:spPr>
            <a:xfrm>
              <a:off x="3059832" y="2492896"/>
              <a:ext cx="1512168" cy="19452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</a:endParaRPr>
            </a:p>
          </p:txBody>
        </p:sp>
      </p:grpSp>
      <p:sp>
        <p:nvSpPr>
          <p:cNvPr id="9" name="Rechteck 8"/>
          <p:cNvSpPr/>
          <p:nvPr/>
        </p:nvSpPr>
        <p:spPr>
          <a:xfrm>
            <a:off x="242674" y="5767437"/>
            <a:ext cx="8700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Interpretation: </a:t>
            </a:r>
            <a:r>
              <a:rPr lang="de-DE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D</a:t>
            </a:r>
            <a:r>
              <a:rPr lang="de-DE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ie </a:t>
            </a:r>
            <a:r>
              <a:rPr lang="de-DE" sz="1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Planung am Tablet  </a:t>
            </a:r>
            <a:r>
              <a:rPr lang="de-DE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verschlechtert das </a:t>
            </a:r>
            <a:r>
              <a:rPr lang="de-DE" sz="1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Routenwissen </a:t>
            </a:r>
            <a:r>
              <a:rPr lang="de-DE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im Mittel um 11 Punkte</a:t>
            </a:r>
            <a:r>
              <a:rPr lang="de-DE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.</a:t>
            </a:r>
            <a:r>
              <a:rPr lang="de-DE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/>
            </a:r>
            <a:br>
              <a:rPr lang="de-DE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</a:br>
            <a:r>
              <a:rPr lang="de-DE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Dieser </a:t>
            </a:r>
            <a:r>
              <a:rPr lang="de-DE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Zusammenhang hängt nicht signifikant von der bisherigen Mediennutzung ab.</a:t>
            </a:r>
            <a:endParaRPr lang="de-DE" sz="1400" dirty="0">
              <a:latin typeface="Calibri" panose="020F0502020204030204" pitchFamily="34" charset="0"/>
            </a:endParaRPr>
          </a:p>
        </p:txBody>
      </p:sp>
      <p:sp>
        <p:nvSpPr>
          <p:cNvPr id="41" name="Pfeil nach rechts 40"/>
          <p:cNvSpPr/>
          <p:nvPr/>
        </p:nvSpPr>
        <p:spPr>
          <a:xfrm>
            <a:off x="2627784" y="4946955"/>
            <a:ext cx="360040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grpSp>
        <p:nvGrpSpPr>
          <p:cNvPr id="42" name="Gruppieren 41"/>
          <p:cNvGrpSpPr/>
          <p:nvPr/>
        </p:nvGrpSpPr>
        <p:grpSpPr>
          <a:xfrm>
            <a:off x="2267744" y="3935789"/>
            <a:ext cx="2050113" cy="471604"/>
            <a:chOff x="3138580" y="3429000"/>
            <a:chExt cx="10137903" cy="471604"/>
          </a:xfrm>
        </p:grpSpPr>
        <p:sp>
          <p:nvSpPr>
            <p:cNvPr id="43" name="Rechteck 42"/>
            <p:cNvSpPr/>
            <p:nvPr/>
          </p:nvSpPr>
          <p:spPr bwMode="auto">
            <a:xfrm>
              <a:off x="3332065" y="3429000"/>
              <a:ext cx="4435593" cy="333618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4" name="Textfeld 43"/>
                <p:cNvSpPr txBox="1"/>
                <p:nvPr/>
              </p:nvSpPr>
              <p:spPr>
                <a:xfrm>
                  <a:off x="3138580" y="3429000"/>
                  <a:ext cx="10137903" cy="471604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accent1">
                      <a:shade val="50000"/>
                    </a:schemeClr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de-DE" b="1" i="1" spc="-100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b="1" i="1" spc="-10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𝜷</m:t>
                          </m:r>
                        </m:e>
                      </m:acc>
                      <m:r>
                        <a:rPr lang="de-DE" b="1" i="1" spc="-100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de-DE" b="1" i="0" spc="-100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de-DE" b="1" i="0" spc="-100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𝟏𝟏</m:t>
                      </m:r>
                    </m:oMath>
                  </a14:m>
                  <a:r>
                    <a:rPr lang="de-DE" b="1" dirty="0" smtClean="0">
                      <a:solidFill>
                        <a:schemeClr val="tx2"/>
                      </a:solidFill>
                      <a:latin typeface="Calibri" panose="020F0502020204030204" pitchFamily="34" charset="0"/>
                    </a:rPr>
                    <a:t> </a:t>
                  </a:r>
                  <a:r>
                    <a:rPr lang="de-DE" b="1" baseline="30000" dirty="0" smtClean="0">
                      <a:solidFill>
                        <a:schemeClr val="tx2"/>
                      </a:solidFill>
                      <a:latin typeface="Calibri" panose="020F0502020204030204" pitchFamily="34" charset="0"/>
                    </a:rPr>
                    <a:t>**</a:t>
                  </a:r>
                  <a:r>
                    <a:rPr lang="de-DE" b="1" dirty="0" smtClean="0">
                      <a:solidFill>
                        <a:schemeClr val="tx2"/>
                      </a:solidFill>
                      <a:latin typeface="Calibri" panose="020F0502020204030204" pitchFamily="34" charset="0"/>
                    </a:rPr>
                    <a:t> </a:t>
                  </a:r>
                </a:p>
                <a:p>
                  <a:pPr algn="l"/>
                  <a:r>
                    <a:rPr lang="de-DE" b="1" dirty="0" smtClean="0">
                      <a:solidFill>
                        <a:schemeClr val="tx2"/>
                      </a:solidFill>
                      <a:latin typeface="Calibri" panose="020F0502020204030204" pitchFamily="34" charset="0"/>
                    </a:rPr>
                    <a:t>Kein signifikanter Moderator.</a:t>
                  </a:r>
                  <a:endParaRPr lang="de-DE" b="1" dirty="0">
                    <a:solidFill>
                      <a:schemeClr val="tx2"/>
                    </a:solidFill>
                    <a:latin typeface="Calibri" panose="020F0502020204030204" pitchFamily="34" charset="0"/>
                  </a:endParaRPr>
                </a:p>
              </p:txBody>
            </p:sp>
          </mc:Choice>
          <mc:Fallback>
            <p:sp>
              <p:nvSpPr>
                <p:cNvPr id="44" name="Textfeld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8580" y="3429000"/>
                  <a:ext cx="10137903" cy="471604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8861"/>
                  </a:stretch>
                </a:blipFill>
                <a:ln>
                  <a:solidFill>
                    <a:schemeClr val="accent1">
                      <a:shade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19274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474801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Laborexperimente an der TU Berlin: Seesimulator „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Isefjord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37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62759" y="1268760"/>
            <a:ext cx="560407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 1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(N = 20,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Medium nur zur Planung vorhanden)</a:t>
            </a:r>
          </a:p>
        </p:txBody>
      </p:sp>
      <p:cxnSp>
        <p:nvCxnSpPr>
          <p:cNvPr id="36" name="Gerade Verbindung 35"/>
          <p:cNvCxnSpPr/>
          <p:nvPr/>
        </p:nvCxnSpPr>
        <p:spPr bwMode="auto">
          <a:xfrm>
            <a:off x="0" y="6292933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feld 36"/>
          <p:cNvSpPr txBox="1"/>
          <p:nvPr/>
        </p:nvSpPr>
        <p:spPr>
          <a:xfrm>
            <a:off x="184025" y="1610216"/>
            <a:ext cx="8492431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latin typeface="Calibri" panose="020F0502020204030204" pitchFamily="34" charset="0"/>
              </a:rPr>
              <a:t>Moderierte Regressionsanalysen</a:t>
            </a:r>
            <a:r>
              <a:rPr lang="de-DE" sz="1400" dirty="0" smtClean="0">
                <a:latin typeface="Calibri" panose="020F0502020204030204" pitchFamily="34" charset="0"/>
              </a:rPr>
              <a:t>: </a:t>
            </a:r>
            <a:r>
              <a:rPr lang="de-DE" sz="1400" dirty="0">
                <a:latin typeface="Calibri" panose="020F0502020204030204" pitchFamily="34" charset="0"/>
              </a:rPr>
              <a:t>Wie beeinflusst </a:t>
            </a:r>
            <a:r>
              <a:rPr lang="de-DE" sz="1400" dirty="0" smtClean="0">
                <a:latin typeface="Calibri" panose="020F0502020204030204" pitchFamily="34" charset="0"/>
              </a:rPr>
              <a:t>die bisherige Mediennutzung den Zusammenhang zwischen Planungsmedium, initialem Routenwissen, späterer Wegfindung und finaler kognitiver Karte? </a:t>
            </a:r>
            <a:r>
              <a:rPr lang="de-DE" sz="1400" dirty="0">
                <a:latin typeface="Calibri" panose="020F0502020204030204" pitchFamily="34" charset="0"/>
              </a:rPr>
              <a:t/>
            </a:r>
            <a:br>
              <a:rPr lang="de-DE" sz="1400" dirty="0">
                <a:latin typeface="Calibri" panose="020F0502020204030204" pitchFamily="34" charset="0"/>
              </a:rPr>
            </a:br>
            <a:r>
              <a:rPr lang="de-DE" sz="1400" b="1" dirty="0">
                <a:latin typeface="Calibri" panose="020F0502020204030204" pitchFamily="34" charset="0"/>
              </a:rPr>
              <a:t>Hypothese</a:t>
            </a:r>
            <a:r>
              <a:rPr lang="de-DE" sz="1400" dirty="0">
                <a:latin typeface="Calibri" panose="020F0502020204030204" pitchFamily="34" charset="0"/>
              </a:rPr>
              <a:t>: </a:t>
            </a:r>
            <a:r>
              <a:rPr lang="de-DE" sz="1400" dirty="0">
                <a:latin typeface="Calibri" panose="020F0502020204030204" pitchFamily="34" charset="0"/>
              </a:rPr>
              <a:t>D</a:t>
            </a:r>
            <a:r>
              <a:rPr lang="de-DE" sz="1400" dirty="0" smtClean="0">
                <a:latin typeface="Calibri" panose="020F0502020204030204" pitchFamily="34" charset="0"/>
              </a:rPr>
              <a:t>er </a:t>
            </a:r>
            <a:r>
              <a:rPr lang="de-DE" sz="1400" dirty="0" smtClean="0">
                <a:latin typeface="Calibri" panose="020F0502020204030204" pitchFamily="34" charset="0"/>
              </a:rPr>
              <a:t>Zusammenhang nimmt ab bei langjähriger rein digitaler Navigation.  </a:t>
            </a:r>
            <a:endParaRPr lang="de-DE" sz="1400" dirty="0">
              <a:latin typeface="Calibri" panose="020F0502020204030204" pitchFamily="34" charset="0"/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5475665" y="4897750"/>
            <a:ext cx="1048761" cy="488669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sp>
        <p:nvSpPr>
          <p:cNvPr id="38" name="Rechteck 37"/>
          <p:cNvSpPr/>
          <p:nvPr/>
        </p:nvSpPr>
        <p:spPr>
          <a:xfrm>
            <a:off x="7491889" y="4895025"/>
            <a:ext cx="1048761" cy="48866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3212058" y="4894068"/>
            <a:ext cx="1048761" cy="488669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1129273" y="4852580"/>
            <a:ext cx="1304909" cy="68480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lvl="0" algn="ctr"/>
            <a:r>
              <a:rPr lang="de-DE" dirty="0" smtClean="0">
                <a:latin typeface="Calibri" panose="020F0502020204030204" pitchFamily="34" charset="0"/>
              </a:rPr>
              <a:t>UV </a:t>
            </a:r>
          </a:p>
          <a:p>
            <a:pPr lvl="0" algn="ctr"/>
            <a:r>
              <a:rPr lang="de-DE" dirty="0" smtClean="0">
                <a:latin typeface="Calibri" panose="020F0502020204030204" pitchFamily="34" charset="0"/>
              </a:rPr>
              <a:t>Planungsmedium</a:t>
            </a:r>
          </a:p>
          <a:p>
            <a:pPr lvl="0" algn="ctr">
              <a:spcBef>
                <a:spcPts val="300"/>
              </a:spcBef>
            </a:pPr>
            <a:r>
              <a:rPr lang="de-DE" dirty="0" smtClean="0">
                <a:latin typeface="Calibri" panose="020F0502020204030204" pitchFamily="34" charset="0"/>
              </a:rPr>
              <a:t>klassisch - digital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5712879" y="4860200"/>
            <a:ext cx="619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de-DE" dirty="0" smtClean="0">
                <a:latin typeface="Calibri" panose="020F0502020204030204" pitchFamily="34" charset="0"/>
              </a:rPr>
              <a:t>AV</a:t>
            </a:r>
          </a:p>
          <a:p>
            <a:pPr lvl="0" algn="ctr"/>
            <a:r>
              <a:rPr lang="de-DE" dirty="0" smtClean="0">
                <a:latin typeface="Calibri" panose="020F0502020204030204" pitchFamily="34" charset="0"/>
              </a:rPr>
              <a:t>Weg_2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3298168" y="4860200"/>
            <a:ext cx="781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de-DE" dirty="0" smtClean="0">
                <a:latin typeface="Calibri" panose="020F0502020204030204" pitchFamily="34" charset="0"/>
              </a:rPr>
              <a:t>AV</a:t>
            </a:r>
          </a:p>
          <a:p>
            <a:pPr lvl="0"/>
            <a:r>
              <a:rPr lang="de-DE" dirty="0" err="1">
                <a:latin typeface="Calibri" panose="020F0502020204030204" pitchFamily="34" charset="0"/>
              </a:rPr>
              <a:t>Sit.Aware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63" name="Textfeld 62"/>
          <p:cNvSpPr txBox="1"/>
          <p:nvPr/>
        </p:nvSpPr>
        <p:spPr>
          <a:xfrm>
            <a:off x="7640689" y="4860200"/>
            <a:ext cx="705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de-DE" dirty="0" smtClean="0">
                <a:latin typeface="Calibri" panose="020F0502020204030204" pitchFamily="34" charset="0"/>
              </a:rPr>
              <a:t>AV</a:t>
            </a:r>
          </a:p>
          <a:p>
            <a:pPr lvl="0" algn="ctr"/>
            <a:r>
              <a:rPr lang="de-DE" dirty="0" err="1" smtClean="0">
                <a:latin typeface="Calibri" panose="020F0502020204030204" pitchFamily="34" charset="0"/>
              </a:rPr>
              <a:t>CogMap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65" name="Pfeil nach rechts 64"/>
          <p:cNvSpPr/>
          <p:nvPr/>
        </p:nvSpPr>
        <p:spPr>
          <a:xfrm>
            <a:off x="4652218" y="5039041"/>
            <a:ext cx="360040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sp>
        <p:nvSpPr>
          <p:cNvPr id="66" name="Pfeil nach rechts 65"/>
          <p:cNvSpPr/>
          <p:nvPr/>
        </p:nvSpPr>
        <p:spPr>
          <a:xfrm>
            <a:off x="6812458" y="5039041"/>
            <a:ext cx="360040" cy="21602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sp>
        <p:nvSpPr>
          <p:cNvPr id="81" name="Pfeil nach rechts 80"/>
          <p:cNvSpPr/>
          <p:nvPr/>
        </p:nvSpPr>
        <p:spPr>
          <a:xfrm rot="5400000">
            <a:off x="4618350" y="4620503"/>
            <a:ext cx="360040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grpSp>
        <p:nvGrpSpPr>
          <p:cNvPr id="82" name="Gruppieren 81"/>
          <p:cNvGrpSpPr/>
          <p:nvPr/>
        </p:nvGrpSpPr>
        <p:grpSpPr>
          <a:xfrm>
            <a:off x="244369" y="3612391"/>
            <a:ext cx="2717154" cy="523220"/>
            <a:chOff x="718077" y="3140968"/>
            <a:chExt cx="2717154" cy="523220"/>
          </a:xfrm>
        </p:grpSpPr>
        <p:sp>
          <p:nvSpPr>
            <p:cNvPr id="83" name="Rechteck 82"/>
            <p:cNvSpPr/>
            <p:nvPr/>
          </p:nvSpPr>
          <p:spPr>
            <a:xfrm>
              <a:off x="2737477" y="3429001"/>
              <a:ext cx="144000" cy="23518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feld 83"/>
                <p:cNvSpPr txBox="1"/>
                <p:nvPr/>
              </p:nvSpPr>
              <p:spPr>
                <a:xfrm>
                  <a:off x="718077" y="3140968"/>
                  <a:ext cx="271715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/>
                          </a:rPr>
                          <m:t>𝐸</m:t>
                        </m:r>
                        <m:d>
                          <m:dPr>
                            <m:ctrlPr>
                              <a:rPr lang="de-DE" sz="1400" b="0" i="1" smtClean="0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de-DE" sz="1400" b="0" i="1" smtClean="0">
                            <a:latin typeface="Cambria Math"/>
                          </a:rPr>
                          <m:t>=</m:t>
                        </m:r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𝛼</m:t>
                        </m:r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𝛽</m:t>
                        </m:r>
                        <m:sSub>
                          <m:sSubPr>
                            <m:ctrlP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𝛾</m:t>
                        </m:r>
                        <m:sSub>
                          <m:sSubPr>
                            <m:ctrlP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𝛿</m:t>
                        </m:r>
                        <m:sSub>
                          <m:sSubPr>
                            <m:ctrlP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de-DE" sz="1400" b="0" i="1" dirty="0" smtClean="0">
                    <a:latin typeface="Calibri" panose="020F0502020204030204" pitchFamily="34" charset="0"/>
                    <a:ea typeface="Cambria Math"/>
                  </a:endParaRPr>
                </a:p>
                <a:p>
                  <a:r>
                    <a:rPr lang="de-DE" sz="1400" dirty="0" smtClean="0">
                      <a:latin typeface="Calibri" panose="020F0502020204030204" pitchFamily="34" charset="0"/>
                      <a:ea typeface="Cambria Math"/>
                    </a:rPr>
                    <a:t>         </a:t>
                  </a:r>
                  <a14:m>
                    <m:oMath xmlns:m="http://schemas.openxmlformats.org/officeDocument/2006/math">
                      <m:r>
                        <a:rPr lang="de-DE" sz="1400" dirty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de-DE" sz="1400" i="1" dirty="0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i="1" dirty="0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  <m: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sSub>
                            <m:sSubPr>
                              <m:ctrlPr>
                                <a:rPr lang="de-DE" sz="1400" b="0" i="1" dirty="0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dirty="0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dirty="0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de-DE" sz="1400" b="0" i="1" dirty="0" smtClean="0">
                          <a:latin typeface="Cambria Math"/>
                          <a:ea typeface="Cambria Math"/>
                        </a:rPr>
                        <m:t>+</m:t>
                      </m:r>
                      <m:d>
                        <m:dPr>
                          <m:ctrlP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  <m: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  <m:t>𝛿</m:t>
                          </m:r>
                          <m:sSub>
                            <m:sSubPr>
                              <m:ctrlPr>
                                <a:rPr lang="de-DE" sz="1400" b="0" i="1" dirty="0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dirty="0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dirty="0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b>
                          <m: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a14:m>
                  <a:endParaRPr lang="de-DE" sz="1400" b="0" dirty="0" smtClean="0">
                    <a:latin typeface="Calibri" panose="020F0502020204030204" pitchFamily="34" charset="0"/>
                    <a:ea typeface="Cambria Math"/>
                  </a:endParaRPr>
                </a:p>
              </p:txBody>
            </p:sp>
          </mc:Choice>
          <mc:Fallback xmlns="">
            <p:sp>
              <p:nvSpPr>
                <p:cNvPr id="84" name="Textfeld 8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077" y="3140968"/>
                  <a:ext cx="2717154" cy="52322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470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feld 86"/>
              <p:cNvSpPr txBox="1"/>
              <p:nvPr/>
            </p:nvSpPr>
            <p:spPr>
              <a:xfrm>
                <a:off x="4354965" y="5304431"/>
                <a:ext cx="86408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latin typeface="Calibri" panose="020F0502020204030204" pitchFamily="34" charset="0"/>
                  </a:rPr>
                  <a:t>x = Route</a:t>
                </a:r>
              </a:p>
              <a:p>
                <a14:m>
                  <m:oMath xmlns:m="http://schemas.openxmlformats.org/officeDocument/2006/math">
                    <m:r>
                      <a:rPr lang="de-DE" i="1">
                        <a:latin typeface="Cambria Math"/>
                      </a:rPr>
                      <m:t>𝑌</m:t>
                    </m:r>
                  </m:oMath>
                </a14:m>
                <a:r>
                  <a:rPr lang="de-DE" dirty="0" smtClean="0">
                    <a:latin typeface="Calibri" panose="020F0502020204030204" pitchFamily="34" charset="0"/>
                  </a:rPr>
                  <a:t> = Weg_2</a:t>
                </a:r>
              </a:p>
            </p:txBody>
          </p:sp>
        </mc:Choice>
        <mc:Fallback xmlns="">
          <p:sp>
            <p:nvSpPr>
              <p:cNvPr id="87" name="Textfeld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965" y="5304431"/>
                <a:ext cx="864083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hteck 8"/>
          <p:cNvSpPr/>
          <p:nvPr/>
        </p:nvSpPr>
        <p:spPr>
          <a:xfrm>
            <a:off x="242674" y="5767437"/>
            <a:ext cx="8700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Interpretation: Ohne </a:t>
            </a:r>
            <a:r>
              <a:rPr lang="de-DE" sz="14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Plotternutzung</a:t>
            </a:r>
            <a:r>
              <a:rPr lang="de-DE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de-DE" sz="1400" dirty="0">
                <a:solidFill>
                  <a:schemeClr val="tx2"/>
                </a:solidFill>
                <a:latin typeface="Calibri" panose="020F0502020204030204" pitchFamily="34" charset="0"/>
              </a:rPr>
              <a:t>verbessert jeder Punkt </a:t>
            </a:r>
            <a:r>
              <a:rPr lang="de-DE" sz="1400" b="1" dirty="0">
                <a:solidFill>
                  <a:schemeClr val="tx2"/>
                </a:solidFill>
                <a:latin typeface="Calibri" panose="020F0502020204030204" pitchFamily="34" charset="0"/>
              </a:rPr>
              <a:t>Routenwissen</a:t>
            </a:r>
            <a:r>
              <a:rPr lang="de-DE" sz="1400" dirty="0">
                <a:solidFill>
                  <a:schemeClr val="tx2"/>
                </a:solidFill>
                <a:latin typeface="Calibri" panose="020F0502020204030204" pitchFamily="34" charset="0"/>
              </a:rPr>
              <a:t> die </a:t>
            </a:r>
            <a:r>
              <a:rPr lang="de-DE" sz="1400" b="1" dirty="0">
                <a:solidFill>
                  <a:schemeClr val="tx2"/>
                </a:solidFill>
                <a:latin typeface="Calibri" panose="020F0502020204030204" pitchFamily="34" charset="0"/>
              </a:rPr>
              <a:t>Wegfindung</a:t>
            </a:r>
            <a:r>
              <a:rPr lang="de-DE" sz="1400" dirty="0">
                <a:solidFill>
                  <a:schemeClr val="tx2"/>
                </a:solidFill>
                <a:latin typeface="Calibri" panose="020F0502020204030204" pitchFamily="34" charset="0"/>
              </a:rPr>
              <a:t> um</a:t>
            </a:r>
            <a:r>
              <a:rPr lang="de-DE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3 Punkte.</a:t>
            </a:r>
            <a:br>
              <a:rPr lang="de-DE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</a:br>
            <a:r>
              <a:rPr lang="de-DE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Dieser Effekt reduziert sich aber mit </a:t>
            </a:r>
            <a:r>
              <a:rPr lang="de-DE" sz="1400" dirty="0">
                <a:solidFill>
                  <a:schemeClr val="tx2"/>
                </a:solidFill>
                <a:latin typeface="Calibri" panose="020F0502020204030204" pitchFamily="34" charset="0"/>
              </a:rPr>
              <a:t>jedem </a:t>
            </a:r>
            <a:r>
              <a:rPr lang="de-DE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Jahr der </a:t>
            </a:r>
            <a:r>
              <a:rPr lang="de-DE" sz="1400" dirty="0" err="1">
                <a:solidFill>
                  <a:schemeClr val="tx2"/>
                </a:solidFill>
                <a:latin typeface="Calibri" panose="020F0502020204030204" pitchFamily="34" charset="0"/>
              </a:rPr>
              <a:t>Plotternutzung</a:t>
            </a:r>
            <a:r>
              <a:rPr lang="de-DE" sz="1400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de-DE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um 0.2 </a:t>
            </a:r>
            <a:r>
              <a:rPr lang="de-DE" sz="1400" dirty="0">
                <a:solidFill>
                  <a:schemeClr val="tx2"/>
                </a:solidFill>
                <a:latin typeface="Calibri" panose="020F0502020204030204" pitchFamily="34" charset="0"/>
              </a:rPr>
              <a:t>Punkte. </a:t>
            </a:r>
            <a:endParaRPr lang="de-DE" sz="1400" dirty="0">
              <a:latin typeface="Calibri" panose="020F0502020204030204" pitchFamily="34" charset="0"/>
            </a:endParaRPr>
          </a:p>
        </p:txBody>
      </p:sp>
      <p:grpSp>
        <p:nvGrpSpPr>
          <p:cNvPr id="108" name="Gruppieren 107"/>
          <p:cNvGrpSpPr/>
          <p:nvPr/>
        </p:nvGrpSpPr>
        <p:grpSpPr>
          <a:xfrm>
            <a:off x="3212058" y="3684399"/>
            <a:ext cx="4399602" cy="719434"/>
            <a:chOff x="3130305" y="3429000"/>
            <a:chExt cx="4399602" cy="719434"/>
          </a:xfrm>
        </p:grpSpPr>
        <p:sp>
          <p:nvSpPr>
            <p:cNvPr id="109" name="Rechteck 108"/>
            <p:cNvSpPr/>
            <p:nvPr/>
          </p:nvSpPr>
          <p:spPr bwMode="auto">
            <a:xfrm>
              <a:off x="3138580" y="3429000"/>
              <a:ext cx="4271556" cy="719434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10" name="Gruppieren 109"/>
            <p:cNvGrpSpPr/>
            <p:nvPr/>
          </p:nvGrpSpPr>
          <p:grpSpPr>
            <a:xfrm>
              <a:off x="3130305" y="3429000"/>
              <a:ext cx="4399602" cy="719434"/>
              <a:chOff x="2267744" y="3429000"/>
              <a:chExt cx="4399602" cy="719434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11" name="Textfeld 110"/>
                  <p:cNvSpPr txBox="1"/>
                  <p:nvPr/>
                </p:nvSpPr>
                <p:spPr>
                  <a:xfrm>
                    <a:off x="2276019" y="3429000"/>
                    <a:ext cx="3185872" cy="28732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 xmlns:m="http://schemas.openxmlformats.org/officeDocument/2006/math">
                        <m:r>
                          <a:rPr lang="de-DE" b="1" i="1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𝒎</m:t>
                        </m:r>
                      </m:oMath>
                    </a14:m>
                    <a:r>
                      <a:rPr lang="de-DE" b="1" dirty="0" smtClean="0">
                        <a:solidFill>
                          <a:schemeClr val="tx2"/>
                        </a:solidFill>
                        <a:latin typeface="Calibri" panose="020F0502020204030204" pitchFamily="34" charset="0"/>
                      </a:rPr>
                      <a:t> = </a:t>
                    </a:r>
                    <a:r>
                      <a:rPr lang="de-DE" b="1" dirty="0" err="1" smtClean="0">
                        <a:solidFill>
                          <a:schemeClr val="tx2"/>
                        </a:solidFill>
                        <a:latin typeface="Calibri" panose="020F0502020204030204" pitchFamily="34" charset="0"/>
                      </a:rPr>
                      <a:t>Plotternutzung</a:t>
                    </a:r>
                    <a:r>
                      <a:rPr lang="de-DE" b="1" dirty="0" smtClean="0">
                        <a:solidFill>
                          <a:schemeClr val="tx2"/>
                        </a:solidFill>
                        <a:latin typeface="Calibri" panose="020F0502020204030204" pitchFamily="34" charset="0"/>
                      </a:rPr>
                      <a:t> (Jahre):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b="1" i="1" spc="-10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b="1" i="1" spc="-100">
                                <a:solidFill>
                                  <a:schemeClr val="tx2"/>
                                </a:solidFill>
                                <a:latin typeface="Cambria Math"/>
                                <a:ea typeface="Cambria Math"/>
                              </a:rPr>
                              <m:t>𝜹</m:t>
                            </m:r>
                          </m:e>
                        </m:acc>
                        <m:r>
                          <a:rPr lang="de-DE" b="1" i="0" spc="-100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=−</m:t>
                        </m:r>
                        <m:r>
                          <a:rPr lang="de-DE" b="1" i="0" spc="-100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𝟎</m:t>
                        </m:r>
                        <m:r>
                          <a:rPr lang="de-DE" b="1" i="0" spc="-100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.</m:t>
                        </m:r>
                        <m:r>
                          <a:rPr lang="de-DE" b="1" i="0" spc="-100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𝟐</m:t>
                        </m:r>
                        <m:r>
                          <a:rPr lang="de-DE" b="1" i="0" spc="-100" baseline="30000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∗</m:t>
                        </m:r>
                        <m:r>
                          <a:rPr lang="de-DE" b="1" i="0" spc="-100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de-DE" b="1" i="1" spc="-100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b="1" i="1" spc="-100" smtClean="0">
                                <a:solidFill>
                                  <a:schemeClr val="tx2"/>
                                </a:solidFill>
                                <a:latin typeface="Cambria Math"/>
                                <a:ea typeface="Cambria Math"/>
                              </a:rPr>
                              <m:t>𝜷</m:t>
                            </m:r>
                          </m:e>
                        </m:acc>
                        <m:r>
                          <a:rPr lang="de-DE" b="1" i="1" spc="-100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de-DE" b="1" i="1" spc="-100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𝟑</m:t>
                        </m:r>
                        <m:r>
                          <a:rPr lang="de-DE" b="1" spc="-100" baseline="3000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∗</m:t>
                        </m:r>
                        <m:r>
                          <a:rPr lang="de-DE" b="1" i="1" spc="-100" baseline="30000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∗∗</m:t>
                        </m:r>
                      </m:oMath>
                    </a14:m>
                    <a:endParaRPr lang="de-DE" b="1" spc="-100" dirty="0">
                      <a:solidFill>
                        <a:schemeClr val="tx2"/>
                      </a:solidFill>
                      <a:latin typeface="Calibri" panose="020F0502020204030204" pitchFamily="34" charset="0"/>
                    </a:endParaRPr>
                  </a:p>
                </p:txBody>
              </p:sp>
            </mc:Choice>
            <mc:Fallback>
              <p:sp>
                <p:nvSpPr>
                  <p:cNvPr id="111" name="Textfeld 1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76019" y="3429000"/>
                    <a:ext cx="3185872" cy="287323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t="-2083" b="-14583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12" name="Textfeld 111"/>
                  <p:cNvSpPr txBox="1"/>
                  <p:nvPr/>
                </p:nvSpPr>
                <p:spPr>
                  <a:xfrm>
                    <a:off x="2267744" y="3645670"/>
                    <a:ext cx="3579570" cy="2873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 xmlns:m="http://schemas.openxmlformats.org/officeDocument/2006/math">
                        <m:r>
                          <a:rPr lang="de-DE" i="1" smtClean="0">
                            <a:latin typeface="Cambria Math"/>
                            <a:ea typeface="Cambria Math"/>
                          </a:rPr>
                          <m:t>𝑚</m:t>
                        </m:r>
                      </m:oMath>
                    </a14:m>
                    <a:r>
                      <a:rPr lang="de-DE" dirty="0" smtClean="0">
                        <a:latin typeface="Calibri" panose="020F0502020204030204" pitchFamily="34" charset="0"/>
                      </a:rPr>
                      <a:t> = Seekartenabstinenz (</a:t>
                    </a:r>
                    <a:r>
                      <a:rPr lang="de-DE" dirty="0">
                        <a:latin typeface="Calibri" panose="020F0502020204030204" pitchFamily="34" charset="0"/>
                      </a:rPr>
                      <a:t>J</a:t>
                    </a:r>
                    <a:r>
                      <a:rPr lang="de-DE" dirty="0" smtClean="0">
                        <a:latin typeface="Calibri" panose="020F0502020204030204" pitchFamily="34" charset="0"/>
                      </a:rPr>
                      <a:t>ahre):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i="1" spc="-10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i="1" spc="-100">
                                <a:latin typeface="Cambria Math"/>
                                <a:ea typeface="Cambria Math"/>
                              </a:rPr>
                              <m:t>𝛿</m:t>
                            </m:r>
                          </m:e>
                        </m:acc>
                        <m:r>
                          <a:rPr lang="de-DE" b="0" i="0" spc="-100" smtClean="0">
                            <a:latin typeface="Cambria Math"/>
                            <a:ea typeface="Cambria Math"/>
                          </a:rPr>
                          <m:t>=−0.75</m:t>
                        </m:r>
                        <m:r>
                          <a:rPr lang="de-DE" b="1" spc="-100" baseline="3000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∗</m:t>
                        </m:r>
                        <m:r>
                          <a:rPr lang="de-DE" b="0" i="0" spc="-100" smtClean="0">
                            <a:latin typeface="Cambria Math"/>
                            <a:ea typeface="Cambria Math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de-DE" i="1" spc="-10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i="1" spc="-100">
                                <a:latin typeface="Cambria Math"/>
                                <a:ea typeface="Cambria Math"/>
                              </a:rPr>
                              <m:t>𝛽</m:t>
                            </m:r>
                          </m:e>
                        </m:acc>
                        <m:r>
                          <a:rPr lang="de-DE" i="1" spc="-100"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de-DE" b="0" i="1" spc="-100" smtClean="0"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de-DE" b="0" i="1" spc="-100" baseline="30000" smtClean="0">
                            <a:latin typeface="Cambria Math"/>
                            <a:ea typeface="Cambria Math"/>
                          </a:rPr>
                          <m:t>∗∗∗</m:t>
                        </m:r>
                      </m:oMath>
                    </a14:m>
                    <a:endParaRPr lang="de-DE" spc="-100" baseline="30000" dirty="0">
                      <a:latin typeface="Calibri" panose="020F0502020204030204" pitchFamily="34" charset="0"/>
                    </a:endParaRPr>
                  </a:p>
                </p:txBody>
              </p:sp>
            </mc:Choice>
            <mc:Fallback>
              <p:sp>
                <p:nvSpPr>
                  <p:cNvPr id="112" name="Textfeld 1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67744" y="3645670"/>
                    <a:ext cx="3579570" cy="287386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t="-2128" b="-17021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13" name="Textfeld 112"/>
                  <p:cNvSpPr txBox="1"/>
                  <p:nvPr/>
                </p:nvSpPr>
                <p:spPr>
                  <a:xfrm>
                    <a:off x="2267744" y="3861048"/>
                    <a:ext cx="4399602" cy="2873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 xmlns:m="http://schemas.openxmlformats.org/officeDocument/2006/math">
                        <m:r>
                          <a:rPr lang="de-DE" i="1" smtClean="0">
                            <a:latin typeface="Cambria Math"/>
                            <a:ea typeface="Cambria Math"/>
                          </a:rPr>
                          <m:t>𝑚</m:t>
                        </m:r>
                      </m:oMath>
                    </a14:m>
                    <a:r>
                      <a:rPr lang="de-DE" dirty="0" smtClean="0">
                        <a:latin typeface="Calibri" panose="020F0502020204030204" pitchFamily="34" charset="0"/>
                      </a:rPr>
                      <a:t> = aktive Seekartennutzung letzter Törn (</a:t>
                    </a:r>
                    <a:r>
                      <a:rPr lang="de-DE" dirty="0" smtClean="0">
                        <a:latin typeface="Calibri" panose="020F0502020204030204" pitchFamily="34" charset="0"/>
                      </a:rPr>
                      <a:t>0/1</a:t>
                    </a:r>
                    <a:r>
                      <a:rPr lang="de-DE" spc="-100" dirty="0" smtClean="0">
                        <a:latin typeface="Calibri" panose="020F0502020204030204" pitchFamily="34" charset="0"/>
                      </a:rPr>
                      <a:t>):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i="1" spc="-10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i="1" spc="-100">
                                <a:latin typeface="Cambria Math"/>
                                <a:ea typeface="Cambria Math"/>
                              </a:rPr>
                              <m:t>𝛿</m:t>
                            </m:r>
                          </m:e>
                        </m:acc>
                        <m:r>
                          <a:rPr lang="de-DE" b="0" i="0" spc="-100" smtClean="0"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de-DE" b="0" i="0" spc="-100" smtClean="0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de-DE" b="0" i="0" spc="-100" smtClean="0">
                            <a:latin typeface="Cambria Math"/>
                            <a:ea typeface="Cambria Math"/>
                          </a:rPr>
                          <m:t>1.5</m:t>
                        </m:r>
                        <m:r>
                          <a:rPr lang="de-DE" b="1" spc="-100" baseline="30000">
                            <a:latin typeface="Cambria Math"/>
                            <a:ea typeface="Cambria Math"/>
                          </a:rPr>
                          <m:t>∗</m:t>
                        </m:r>
                        <m:r>
                          <a:rPr lang="de-DE" spc="-100">
                            <a:latin typeface="Cambria Math"/>
                            <a:ea typeface="Cambria Math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de-DE" i="1" spc="-10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i="1" spc="-100">
                                <a:latin typeface="Cambria Math"/>
                                <a:ea typeface="Cambria Math"/>
                              </a:rPr>
                              <m:t>𝛽</m:t>
                            </m:r>
                          </m:e>
                        </m:acc>
                        <m:r>
                          <a:rPr lang="de-DE" b="0" i="1" spc="-100" smtClean="0">
                            <a:latin typeface="Cambria Math"/>
                            <a:ea typeface="Cambria Math"/>
                          </a:rPr>
                          <m:t>=0.5</m:t>
                        </m:r>
                      </m:oMath>
                    </a14:m>
                    <a:r>
                      <a:rPr lang="de-DE" spc="-100" dirty="0" smtClean="0">
                        <a:latin typeface="Calibri" panose="020F0502020204030204" pitchFamily="34" charset="0"/>
                      </a:rPr>
                      <a:t> n.s.</a:t>
                    </a:r>
                    <a:endParaRPr lang="de-DE" spc="-100" dirty="0">
                      <a:latin typeface="Calibri" panose="020F0502020204030204" pitchFamily="34" charset="0"/>
                    </a:endParaRPr>
                  </a:p>
                </p:txBody>
              </p:sp>
            </mc:Choice>
            <mc:Fallback>
              <p:sp>
                <p:nvSpPr>
                  <p:cNvPr id="113" name="Textfeld 1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67744" y="3861048"/>
                    <a:ext cx="4399602" cy="287386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t="-2128" b="-17021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1" name="Pfeil nach rechts 40"/>
          <p:cNvSpPr/>
          <p:nvPr/>
        </p:nvSpPr>
        <p:spPr>
          <a:xfrm>
            <a:off x="2627784" y="5042652"/>
            <a:ext cx="360040" cy="21602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grpSp>
        <p:nvGrpSpPr>
          <p:cNvPr id="42" name="Gruppieren 41"/>
          <p:cNvGrpSpPr/>
          <p:nvPr/>
        </p:nvGrpSpPr>
        <p:grpSpPr>
          <a:xfrm>
            <a:off x="259730" y="2420154"/>
            <a:ext cx="8568952" cy="1108114"/>
            <a:chOff x="323528" y="1652489"/>
            <a:chExt cx="8568952" cy="1108114"/>
          </a:xfrm>
        </p:grpSpPr>
        <p:sp>
          <p:nvSpPr>
            <p:cNvPr id="43" name="Textfeld 42"/>
            <p:cNvSpPr txBox="1"/>
            <p:nvPr/>
          </p:nvSpPr>
          <p:spPr>
            <a:xfrm rot="5400000">
              <a:off x="4605021" y="1949503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latin typeface="Calibri" panose="020F0502020204030204" pitchFamily="34" charset="0"/>
                </a:rPr>
                <a:t>=&gt;</a:t>
              </a:r>
              <a:endParaRPr lang="de-DE" dirty="0">
                <a:latin typeface="Calibri" panose="020F0502020204030204" pitchFamily="34" charset="0"/>
              </a:endParaRPr>
            </a:p>
          </p:txBody>
        </p:sp>
        <p:sp>
          <p:nvSpPr>
            <p:cNvPr id="44" name="Textfeld 43"/>
            <p:cNvSpPr txBox="1"/>
            <p:nvPr/>
          </p:nvSpPr>
          <p:spPr>
            <a:xfrm rot="5400000">
              <a:off x="6716852" y="1941293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latin typeface="Calibri" panose="020F0502020204030204" pitchFamily="34" charset="0"/>
                </a:rPr>
                <a:t>=&gt;</a:t>
              </a:r>
              <a:endParaRPr lang="de-DE" dirty="0">
                <a:latin typeface="Calibri" panose="020F0502020204030204" pitchFamily="34" charset="0"/>
              </a:endParaRPr>
            </a:p>
          </p:txBody>
        </p:sp>
        <p:sp>
          <p:nvSpPr>
            <p:cNvPr id="45" name="Rechteck 44"/>
            <p:cNvSpPr/>
            <p:nvPr/>
          </p:nvSpPr>
          <p:spPr>
            <a:xfrm>
              <a:off x="4563790" y="1684534"/>
              <a:ext cx="2266044" cy="23295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46" name="Rechteck 45"/>
            <p:cNvSpPr/>
            <p:nvPr/>
          </p:nvSpPr>
          <p:spPr>
            <a:xfrm>
              <a:off x="4635798" y="1698698"/>
              <a:ext cx="220188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 err="1">
                  <a:latin typeface="Calibri" panose="020F0502020204030204" pitchFamily="34" charset="0"/>
                </a:rPr>
                <a:t>Plotternutzung</a:t>
              </a:r>
              <a:r>
                <a:rPr lang="de-DE" dirty="0">
                  <a:latin typeface="Calibri" panose="020F0502020204030204" pitchFamily="34" charset="0"/>
                </a:rPr>
                <a:t> in Vergangenheit</a:t>
              </a:r>
            </a:p>
          </p:txBody>
        </p:sp>
        <p:sp>
          <p:nvSpPr>
            <p:cNvPr id="48" name="Rechteck 47"/>
            <p:cNvSpPr/>
            <p:nvPr/>
          </p:nvSpPr>
          <p:spPr>
            <a:xfrm>
              <a:off x="1273790" y="2114272"/>
              <a:ext cx="761868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/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	</a:t>
              </a:r>
              <a:r>
                <a:rPr lang="de-DE" dirty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                =&gt;   (Initiale Kognitive Karte)    =&gt; </a:t>
              </a:r>
              <a:r>
                <a:rPr lang="de-DE" dirty="0">
                  <a:solidFill>
                    <a:prstClr val="black"/>
                  </a:solidFill>
                  <a:latin typeface="Calibri" panose="020F0502020204030204" pitchFamily="34" charset="0"/>
                </a:rPr>
                <a:t>		</a:t>
              </a:r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                           =&gt; </a:t>
              </a:r>
              <a:r>
                <a:rPr lang="de-DE" dirty="0">
                  <a:solidFill>
                    <a:prstClr val="black"/>
                  </a:solidFill>
                  <a:latin typeface="Calibri" panose="020F0502020204030204" pitchFamily="34" charset="0"/>
                </a:rPr>
                <a:t>Finale </a:t>
              </a:r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kognitive </a:t>
              </a:r>
              <a:r>
                <a:rPr lang="de-DE" dirty="0">
                  <a:solidFill>
                    <a:prstClr val="black"/>
                  </a:solidFill>
                  <a:latin typeface="Calibri" panose="020F0502020204030204" pitchFamily="34" charset="0"/>
                </a:rPr>
                <a:t>Karte</a:t>
              </a:r>
            </a:p>
            <a:p>
              <a:pPr lvl="0" algn="l"/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Planungshandlungen                                                                              spätere Wegfindung</a:t>
              </a:r>
              <a:endParaRPr lang="de-DE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  <a:p>
              <a:pPr lvl="0" algn="l"/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	                 =&gt;   Initiales </a:t>
              </a:r>
              <a:r>
                <a:rPr lang="de-DE" dirty="0">
                  <a:solidFill>
                    <a:prstClr val="black"/>
                  </a:solidFill>
                  <a:latin typeface="Calibri" panose="020F0502020204030204" pitchFamily="34" charset="0"/>
                </a:rPr>
                <a:t>Routenwissen </a:t>
              </a:r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      =&gt;  </a:t>
              </a:r>
              <a:r>
                <a:rPr lang="de-DE" dirty="0">
                  <a:solidFill>
                    <a:prstClr val="black"/>
                  </a:solidFill>
                  <a:latin typeface="Calibri" panose="020F0502020204030204" pitchFamily="34" charset="0"/>
                </a:rPr>
                <a:t>	</a:t>
              </a:r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	                            =&gt; (Finales Routenwissen)</a:t>
              </a:r>
              <a:endParaRPr lang="de-DE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Rechteck 48"/>
            <p:cNvSpPr/>
            <p:nvPr/>
          </p:nvSpPr>
          <p:spPr>
            <a:xfrm>
              <a:off x="7020272" y="2132856"/>
              <a:ext cx="1512168" cy="23295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 panose="020F0502020204030204" pitchFamily="34" charset="0"/>
              </a:endParaRPr>
            </a:p>
          </p:txBody>
        </p:sp>
        <p:cxnSp>
          <p:nvCxnSpPr>
            <p:cNvPr id="50" name="Gerade Verbindung 49"/>
            <p:cNvCxnSpPr/>
            <p:nvPr/>
          </p:nvCxnSpPr>
          <p:spPr>
            <a:xfrm>
              <a:off x="323528" y="2711343"/>
              <a:ext cx="8568952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hteck 50"/>
            <p:cNvSpPr/>
            <p:nvPr/>
          </p:nvSpPr>
          <p:spPr>
            <a:xfrm>
              <a:off x="5206022" y="2331946"/>
              <a:ext cx="1526218" cy="23295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</a:endParaRPr>
            </a:p>
          </p:txBody>
        </p:sp>
        <p:cxnSp>
          <p:nvCxnSpPr>
            <p:cNvPr id="53" name="Gerade Verbindung 52"/>
            <p:cNvCxnSpPr/>
            <p:nvPr/>
          </p:nvCxnSpPr>
          <p:spPr>
            <a:xfrm>
              <a:off x="323528" y="1652489"/>
              <a:ext cx="8568952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hteck 53"/>
            <p:cNvSpPr/>
            <p:nvPr/>
          </p:nvSpPr>
          <p:spPr>
            <a:xfrm>
              <a:off x="3059832" y="2492896"/>
              <a:ext cx="1512168" cy="19452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075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474801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Laborexperimente an der TU Berlin: Seesimulator „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Isefjord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38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62759" y="1268760"/>
            <a:ext cx="560407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 1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(N = 20,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Medium nur zur Planung vorhanden)</a:t>
            </a:r>
          </a:p>
        </p:txBody>
      </p:sp>
      <p:cxnSp>
        <p:nvCxnSpPr>
          <p:cNvPr id="36" name="Gerade Verbindung 35"/>
          <p:cNvCxnSpPr/>
          <p:nvPr/>
        </p:nvCxnSpPr>
        <p:spPr bwMode="auto">
          <a:xfrm>
            <a:off x="0" y="6292933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feld 36"/>
          <p:cNvSpPr txBox="1"/>
          <p:nvPr/>
        </p:nvSpPr>
        <p:spPr>
          <a:xfrm>
            <a:off x="184025" y="1610216"/>
            <a:ext cx="8492431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latin typeface="Calibri" panose="020F0502020204030204" pitchFamily="34" charset="0"/>
              </a:rPr>
              <a:t>Moderierte Regressionsanalysen</a:t>
            </a:r>
            <a:r>
              <a:rPr lang="de-DE" sz="1400" dirty="0" smtClean="0">
                <a:latin typeface="Calibri" panose="020F0502020204030204" pitchFamily="34" charset="0"/>
              </a:rPr>
              <a:t>: </a:t>
            </a:r>
            <a:r>
              <a:rPr lang="de-DE" sz="1400" dirty="0">
                <a:latin typeface="Calibri" panose="020F0502020204030204" pitchFamily="34" charset="0"/>
              </a:rPr>
              <a:t>Wie beeinflusst </a:t>
            </a:r>
            <a:r>
              <a:rPr lang="de-DE" sz="1400" dirty="0" smtClean="0">
                <a:latin typeface="Calibri" panose="020F0502020204030204" pitchFamily="34" charset="0"/>
              </a:rPr>
              <a:t>die bisherige Mediennutzung den Zusammenhang zwischen Planungsmedium, initialem Routenwissen, späterer Wegfindung und finaler kognitiver Karte? </a:t>
            </a:r>
            <a:r>
              <a:rPr lang="de-DE" sz="1400" dirty="0">
                <a:latin typeface="Calibri" panose="020F0502020204030204" pitchFamily="34" charset="0"/>
              </a:rPr>
              <a:t/>
            </a:r>
            <a:br>
              <a:rPr lang="de-DE" sz="1400" dirty="0">
                <a:latin typeface="Calibri" panose="020F0502020204030204" pitchFamily="34" charset="0"/>
              </a:rPr>
            </a:br>
            <a:r>
              <a:rPr lang="de-DE" sz="1400" b="1" dirty="0">
                <a:latin typeface="Calibri" panose="020F0502020204030204" pitchFamily="34" charset="0"/>
              </a:rPr>
              <a:t>Hypothese</a:t>
            </a:r>
            <a:r>
              <a:rPr lang="de-DE" sz="1400" dirty="0">
                <a:latin typeface="Calibri" panose="020F0502020204030204" pitchFamily="34" charset="0"/>
              </a:rPr>
              <a:t>: </a:t>
            </a:r>
            <a:r>
              <a:rPr lang="de-DE" sz="1400" dirty="0">
                <a:latin typeface="Calibri" panose="020F0502020204030204" pitchFamily="34" charset="0"/>
              </a:rPr>
              <a:t>D</a:t>
            </a:r>
            <a:r>
              <a:rPr lang="de-DE" sz="1400" dirty="0" smtClean="0">
                <a:latin typeface="Calibri" panose="020F0502020204030204" pitchFamily="34" charset="0"/>
              </a:rPr>
              <a:t>er </a:t>
            </a:r>
            <a:r>
              <a:rPr lang="de-DE" sz="1400" dirty="0" smtClean="0">
                <a:latin typeface="Calibri" panose="020F0502020204030204" pitchFamily="34" charset="0"/>
              </a:rPr>
              <a:t>Zusammenhang nimmt ab bei langjähriger rein digitaler Navigation.  </a:t>
            </a:r>
            <a:endParaRPr lang="de-DE" sz="1400" dirty="0">
              <a:latin typeface="Calibri" panose="020F0502020204030204" pitchFamily="34" charset="0"/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5475665" y="4897750"/>
            <a:ext cx="1048761" cy="488669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sp>
        <p:nvSpPr>
          <p:cNvPr id="38" name="Rechteck 37"/>
          <p:cNvSpPr/>
          <p:nvPr/>
        </p:nvSpPr>
        <p:spPr>
          <a:xfrm>
            <a:off x="7491889" y="4895025"/>
            <a:ext cx="1048761" cy="48866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3212058" y="4894068"/>
            <a:ext cx="1048761" cy="488669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1129273" y="4852580"/>
            <a:ext cx="1304909" cy="68480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lvl="0" algn="ctr"/>
            <a:r>
              <a:rPr lang="de-DE" dirty="0" smtClean="0">
                <a:latin typeface="Calibri" panose="020F0502020204030204" pitchFamily="34" charset="0"/>
              </a:rPr>
              <a:t>UV </a:t>
            </a:r>
          </a:p>
          <a:p>
            <a:pPr lvl="0" algn="ctr"/>
            <a:r>
              <a:rPr lang="de-DE" dirty="0" smtClean="0">
                <a:latin typeface="Calibri" panose="020F0502020204030204" pitchFamily="34" charset="0"/>
              </a:rPr>
              <a:t>Planungsmedium</a:t>
            </a:r>
          </a:p>
          <a:p>
            <a:pPr lvl="0" algn="ctr">
              <a:spcBef>
                <a:spcPts val="300"/>
              </a:spcBef>
            </a:pPr>
            <a:r>
              <a:rPr lang="de-DE" dirty="0" smtClean="0">
                <a:latin typeface="Calibri" panose="020F0502020204030204" pitchFamily="34" charset="0"/>
              </a:rPr>
              <a:t>klassisch - digital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5712879" y="4860200"/>
            <a:ext cx="619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de-DE" dirty="0" smtClean="0">
                <a:latin typeface="Calibri" panose="020F0502020204030204" pitchFamily="34" charset="0"/>
              </a:rPr>
              <a:t>AV</a:t>
            </a:r>
          </a:p>
          <a:p>
            <a:pPr lvl="0" algn="ctr"/>
            <a:r>
              <a:rPr lang="de-DE" dirty="0" smtClean="0">
                <a:latin typeface="Calibri" panose="020F0502020204030204" pitchFamily="34" charset="0"/>
              </a:rPr>
              <a:t>Weg_2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3298168" y="4860200"/>
            <a:ext cx="781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de-DE" dirty="0" smtClean="0">
                <a:latin typeface="Calibri" panose="020F0502020204030204" pitchFamily="34" charset="0"/>
              </a:rPr>
              <a:t>AV</a:t>
            </a:r>
          </a:p>
          <a:p>
            <a:pPr lvl="0"/>
            <a:r>
              <a:rPr lang="de-DE" dirty="0" err="1">
                <a:latin typeface="Calibri" panose="020F0502020204030204" pitchFamily="34" charset="0"/>
              </a:rPr>
              <a:t>Sit.Aware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63" name="Textfeld 62"/>
          <p:cNvSpPr txBox="1"/>
          <p:nvPr/>
        </p:nvSpPr>
        <p:spPr>
          <a:xfrm>
            <a:off x="7640689" y="4860200"/>
            <a:ext cx="705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de-DE" dirty="0" smtClean="0">
                <a:latin typeface="Calibri" panose="020F0502020204030204" pitchFamily="34" charset="0"/>
              </a:rPr>
              <a:t>AV</a:t>
            </a:r>
          </a:p>
          <a:p>
            <a:pPr lvl="0" algn="ctr"/>
            <a:r>
              <a:rPr lang="de-DE" dirty="0" err="1" smtClean="0">
                <a:latin typeface="Calibri" panose="020F0502020204030204" pitchFamily="34" charset="0"/>
              </a:rPr>
              <a:t>CogMap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65" name="Pfeil nach rechts 64"/>
          <p:cNvSpPr/>
          <p:nvPr/>
        </p:nvSpPr>
        <p:spPr>
          <a:xfrm>
            <a:off x="4652218" y="5039041"/>
            <a:ext cx="360040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sp>
        <p:nvSpPr>
          <p:cNvPr id="66" name="Pfeil nach rechts 65"/>
          <p:cNvSpPr/>
          <p:nvPr/>
        </p:nvSpPr>
        <p:spPr>
          <a:xfrm>
            <a:off x="6812458" y="5039041"/>
            <a:ext cx="360040" cy="21602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sp>
        <p:nvSpPr>
          <p:cNvPr id="81" name="Pfeil nach rechts 80"/>
          <p:cNvSpPr/>
          <p:nvPr/>
        </p:nvSpPr>
        <p:spPr>
          <a:xfrm rot="5400000">
            <a:off x="4618350" y="4620503"/>
            <a:ext cx="360040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grpSp>
        <p:nvGrpSpPr>
          <p:cNvPr id="82" name="Gruppieren 81"/>
          <p:cNvGrpSpPr/>
          <p:nvPr/>
        </p:nvGrpSpPr>
        <p:grpSpPr>
          <a:xfrm>
            <a:off x="244369" y="3612391"/>
            <a:ext cx="2717154" cy="523220"/>
            <a:chOff x="718077" y="3140968"/>
            <a:chExt cx="2717154" cy="523220"/>
          </a:xfrm>
        </p:grpSpPr>
        <p:sp>
          <p:nvSpPr>
            <p:cNvPr id="83" name="Rechteck 82"/>
            <p:cNvSpPr/>
            <p:nvPr/>
          </p:nvSpPr>
          <p:spPr>
            <a:xfrm>
              <a:off x="2737477" y="3429001"/>
              <a:ext cx="144000" cy="23518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feld 83"/>
                <p:cNvSpPr txBox="1"/>
                <p:nvPr/>
              </p:nvSpPr>
              <p:spPr>
                <a:xfrm>
                  <a:off x="718077" y="3140968"/>
                  <a:ext cx="271715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/>
                          </a:rPr>
                          <m:t>𝐸</m:t>
                        </m:r>
                        <m:d>
                          <m:dPr>
                            <m:ctrlPr>
                              <a:rPr lang="de-DE" sz="1400" b="0" i="1" smtClean="0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de-DE" sz="1400" b="0" i="1" smtClean="0">
                            <a:latin typeface="Cambria Math"/>
                          </a:rPr>
                          <m:t>=</m:t>
                        </m:r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𝛼</m:t>
                        </m:r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𝛽</m:t>
                        </m:r>
                        <m:sSub>
                          <m:sSubPr>
                            <m:ctrlP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𝛾</m:t>
                        </m:r>
                        <m:sSub>
                          <m:sSubPr>
                            <m:ctrlP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𝛿</m:t>
                        </m:r>
                        <m:sSub>
                          <m:sSubPr>
                            <m:ctrlP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de-DE" sz="1400" b="0" i="1" dirty="0" smtClean="0">
                    <a:latin typeface="Calibri" panose="020F0502020204030204" pitchFamily="34" charset="0"/>
                    <a:ea typeface="Cambria Math"/>
                  </a:endParaRPr>
                </a:p>
                <a:p>
                  <a:r>
                    <a:rPr lang="de-DE" sz="1400" dirty="0" smtClean="0">
                      <a:latin typeface="Calibri" panose="020F0502020204030204" pitchFamily="34" charset="0"/>
                      <a:ea typeface="Cambria Math"/>
                    </a:rPr>
                    <a:t>         </a:t>
                  </a:r>
                  <a14:m>
                    <m:oMath xmlns:m="http://schemas.openxmlformats.org/officeDocument/2006/math">
                      <m:r>
                        <a:rPr lang="de-DE" sz="1400" dirty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de-DE" sz="1400" i="1" dirty="0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i="1" dirty="0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  <m: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sSub>
                            <m:sSubPr>
                              <m:ctrlPr>
                                <a:rPr lang="de-DE" sz="1400" b="0" i="1" dirty="0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dirty="0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dirty="0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de-DE" sz="1400" b="0" i="1" dirty="0" smtClean="0">
                          <a:latin typeface="Cambria Math"/>
                          <a:ea typeface="Cambria Math"/>
                        </a:rPr>
                        <m:t>+</m:t>
                      </m:r>
                      <m:d>
                        <m:dPr>
                          <m:ctrlP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  <m: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  <m:t>𝛿</m:t>
                          </m:r>
                          <m:sSub>
                            <m:sSubPr>
                              <m:ctrlPr>
                                <a:rPr lang="de-DE" sz="1400" b="0" i="1" dirty="0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dirty="0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dirty="0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b>
                          <m: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a14:m>
                  <a:endParaRPr lang="de-DE" sz="1400" b="0" dirty="0" smtClean="0">
                    <a:latin typeface="Calibri" panose="020F0502020204030204" pitchFamily="34" charset="0"/>
                    <a:ea typeface="Cambria Math"/>
                  </a:endParaRPr>
                </a:p>
              </p:txBody>
            </p:sp>
          </mc:Choice>
          <mc:Fallback xmlns="">
            <p:sp>
              <p:nvSpPr>
                <p:cNvPr id="84" name="Textfeld 8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077" y="3140968"/>
                  <a:ext cx="2717154" cy="52322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470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feld 86"/>
              <p:cNvSpPr txBox="1"/>
              <p:nvPr/>
            </p:nvSpPr>
            <p:spPr>
              <a:xfrm>
                <a:off x="4354965" y="5304431"/>
                <a:ext cx="86408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latin typeface="Calibri" panose="020F0502020204030204" pitchFamily="34" charset="0"/>
                  </a:rPr>
                  <a:t>x = Route</a:t>
                </a:r>
              </a:p>
              <a:p>
                <a14:m>
                  <m:oMath xmlns:m="http://schemas.openxmlformats.org/officeDocument/2006/math">
                    <m:r>
                      <a:rPr lang="de-DE" i="1">
                        <a:latin typeface="Cambria Math"/>
                      </a:rPr>
                      <m:t>𝑌</m:t>
                    </m:r>
                  </m:oMath>
                </a14:m>
                <a:r>
                  <a:rPr lang="de-DE" dirty="0" smtClean="0">
                    <a:latin typeface="Calibri" panose="020F0502020204030204" pitchFamily="34" charset="0"/>
                  </a:rPr>
                  <a:t> = Weg_2</a:t>
                </a:r>
              </a:p>
            </p:txBody>
          </p:sp>
        </mc:Choice>
        <mc:Fallback xmlns="">
          <p:sp>
            <p:nvSpPr>
              <p:cNvPr id="87" name="Textfeld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965" y="5304431"/>
                <a:ext cx="864083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hteck 8"/>
          <p:cNvSpPr/>
          <p:nvPr/>
        </p:nvSpPr>
        <p:spPr>
          <a:xfrm>
            <a:off x="242674" y="5767437"/>
            <a:ext cx="8700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Interpretation: Bei Seekartennutzung bis heute verbessert </a:t>
            </a:r>
            <a:r>
              <a:rPr lang="de-DE" sz="1400" dirty="0">
                <a:solidFill>
                  <a:schemeClr val="tx2"/>
                </a:solidFill>
                <a:latin typeface="Calibri" panose="020F0502020204030204" pitchFamily="34" charset="0"/>
              </a:rPr>
              <a:t>jeder Punkt </a:t>
            </a:r>
            <a:r>
              <a:rPr lang="de-DE" sz="1400" b="1" dirty="0">
                <a:solidFill>
                  <a:schemeClr val="tx2"/>
                </a:solidFill>
                <a:latin typeface="Calibri" panose="020F0502020204030204" pitchFamily="34" charset="0"/>
              </a:rPr>
              <a:t>Routenwissen</a:t>
            </a:r>
            <a:r>
              <a:rPr lang="de-DE" sz="1400" dirty="0">
                <a:solidFill>
                  <a:schemeClr val="tx2"/>
                </a:solidFill>
                <a:latin typeface="Calibri" panose="020F0502020204030204" pitchFamily="34" charset="0"/>
              </a:rPr>
              <a:t> die </a:t>
            </a:r>
            <a:r>
              <a:rPr lang="de-DE" sz="1400" b="1" dirty="0">
                <a:solidFill>
                  <a:schemeClr val="tx2"/>
                </a:solidFill>
                <a:latin typeface="Calibri" panose="020F0502020204030204" pitchFamily="34" charset="0"/>
              </a:rPr>
              <a:t>Wegfindung</a:t>
            </a:r>
            <a:r>
              <a:rPr lang="de-DE" sz="1400" dirty="0">
                <a:solidFill>
                  <a:schemeClr val="tx2"/>
                </a:solidFill>
                <a:latin typeface="Calibri" panose="020F0502020204030204" pitchFamily="34" charset="0"/>
              </a:rPr>
              <a:t> um</a:t>
            </a:r>
            <a:r>
              <a:rPr lang="de-DE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2 Punkte. Dieser </a:t>
            </a:r>
            <a:r>
              <a:rPr lang="de-DE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Zusammenhang </a:t>
            </a:r>
            <a:r>
              <a:rPr lang="de-DE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reduziert sich aber mit </a:t>
            </a:r>
            <a:r>
              <a:rPr lang="de-DE" sz="1400" dirty="0">
                <a:solidFill>
                  <a:schemeClr val="tx2"/>
                </a:solidFill>
                <a:latin typeface="Calibri" panose="020F0502020204030204" pitchFamily="34" charset="0"/>
              </a:rPr>
              <a:t>jedem </a:t>
            </a:r>
            <a:r>
              <a:rPr lang="de-DE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Jahr ohne Seekarte um 0.75 </a:t>
            </a:r>
            <a:r>
              <a:rPr lang="de-DE" sz="1400" dirty="0">
                <a:solidFill>
                  <a:schemeClr val="tx2"/>
                </a:solidFill>
                <a:latin typeface="Calibri" panose="020F0502020204030204" pitchFamily="34" charset="0"/>
              </a:rPr>
              <a:t>Punkte. </a:t>
            </a:r>
            <a:endParaRPr lang="de-DE" sz="1400" dirty="0">
              <a:latin typeface="Calibri" panose="020F0502020204030204" pitchFamily="34" charset="0"/>
            </a:endParaRPr>
          </a:p>
        </p:txBody>
      </p:sp>
      <p:grpSp>
        <p:nvGrpSpPr>
          <p:cNvPr id="41" name="Gruppieren 40"/>
          <p:cNvGrpSpPr/>
          <p:nvPr/>
        </p:nvGrpSpPr>
        <p:grpSpPr>
          <a:xfrm>
            <a:off x="3212058" y="3684399"/>
            <a:ext cx="4585679" cy="719434"/>
            <a:chOff x="3130305" y="3429000"/>
            <a:chExt cx="4585679" cy="719434"/>
          </a:xfrm>
        </p:grpSpPr>
        <p:sp>
          <p:nvSpPr>
            <p:cNvPr id="49" name="Rechteck 48"/>
            <p:cNvSpPr/>
            <p:nvPr/>
          </p:nvSpPr>
          <p:spPr bwMode="auto">
            <a:xfrm>
              <a:off x="3138580" y="3429000"/>
              <a:ext cx="4271556" cy="719434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grpSp>
          <p:nvGrpSpPr>
            <p:cNvPr id="50" name="Gruppieren 49"/>
            <p:cNvGrpSpPr/>
            <p:nvPr/>
          </p:nvGrpSpPr>
          <p:grpSpPr>
            <a:xfrm>
              <a:off x="3130305" y="3429000"/>
              <a:ext cx="4585679" cy="719371"/>
              <a:chOff x="2267744" y="3429000"/>
              <a:chExt cx="4585679" cy="719371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1" name="Textfeld 50"/>
                  <p:cNvSpPr txBox="1"/>
                  <p:nvPr/>
                </p:nvSpPr>
                <p:spPr>
                  <a:xfrm>
                    <a:off x="2276019" y="3429000"/>
                    <a:ext cx="3185872" cy="28732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oMath>
                    </a14:m>
                    <a:r>
                      <a:rPr lang="de-D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 = </a:t>
                    </a:r>
                    <a:r>
                      <a:rPr lang="de-DE" dirty="0" err="1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Plotternutzung</a:t>
                    </a:r>
                    <a:r>
                      <a:rPr lang="de-D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 (Jahre):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i="1" spc="-10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b="0" i="1" spc="-10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𝛿</m:t>
                            </m:r>
                          </m:e>
                        </m:acc>
                        <m:r>
                          <a:rPr lang="de-DE" b="0" i="0" spc="-10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=−0.2</m:t>
                        </m:r>
                        <m:r>
                          <a:rPr lang="de-DE" b="0" i="0" spc="-100" baseline="3000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∗</m:t>
                        </m:r>
                        <m:r>
                          <a:rPr lang="de-DE" b="0" i="0" spc="-10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de-DE" i="1" spc="-10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b="0" i="1" spc="-100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𝛽</m:t>
                            </m:r>
                          </m:e>
                        </m:acc>
                        <m:r>
                          <a:rPr lang="de-DE" b="0" i="1" spc="-10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=3</m:t>
                        </m:r>
                        <m:r>
                          <a:rPr lang="de-DE" b="0" spc="-100" baseline="3000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∗</m:t>
                        </m:r>
                        <m:r>
                          <a:rPr lang="de-DE" b="0" i="1" spc="-100" baseline="3000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∗∗</m:t>
                        </m:r>
                      </m:oMath>
                    </a14:m>
                    <a:endParaRPr lang="de-DE" spc="-10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</mc:Choice>
            <mc:Fallback>
              <p:sp>
                <p:nvSpPr>
                  <p:cNvPr id="51" name="Textfeld 5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76019" y="3429000"/>
                    <a:ext cx="3185872" cy="287323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t="-2083" b="-14583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3" name="Textfeld 52"/>
                  <p:cNvSpPr txBox="1"/>
                  <p:nvPr/>
                </p:nvSpPr>
                <p:spPr>
                  <a:xfrm>
                    <a:off x="2267744" y="3645670"/>
                    <a:ext cx="3579570" cy="2873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 xmlns:m="http://schemas.openxmlformats.org/officeDocument/2006/math">
                        <m:r>
                          <a:rPr lang="de-DE" b="1" i="1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𝒎</m:t>
                        </m:r>
                      </m:oMath>
                    </a14:m>
                    <a:r>
                      <a:rPr lang="de-DE" b="1" dirty="0" smtClean="0">
                        <a:solidFill>
                          <a:schemeClr val="tx2"/>
                        </a:solidFill>
                        <a:latin typeface="Calibri" panose="020F0502020204030204" pitchFamily="34" charset="0"/>
                      </a:rPr>
                      <a:t> = Seekartenabstinenz (</a:t>
                    </a:r>
                    <a:r>
                      <a:rPr lang="de-DE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</a:rPr>
                      <a:t>J</a:t>
                    </a:r>
                    <a:r>
                      <a:rPr lang="de-DE" b="1" dirty="0" smtClean="0">
                        <a:solidFill>
                          <a:schemeClr val="tx2"/>
                        </a:solidFill>
                        <a:latin typeface="Calibri" panose="020F0502020204030204" pitchFamily="34" charset="0"/>
                      </a:rPr>
                      <a:t>ahre):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b="1" i="1" spc="-10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b="1" i="1" spc="-100">
                                <a:solidFill>
                                  <a:schemeClr val="tx2"/>
                                </a:solidFill>
                                <a:latin typeface="Cambria Math"/>
                                <a:ea typeface="Cambria Math"/>
                              </a:rPr>
                              <m:t>𝜹</m:t>
                            </m:r>
                          </m:e>
                        </m:acc>
                        <m:r>
                          <a:rPr lang="de-DE" b="1" i="0" spc="-100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=−</m:t>
                        </m:r>
                        <m:r>
                          <a:rPr lang="de-DE" b="1" i="0" spc="-100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𝟎</m:t>
                        </m:r>
                        <m:r>
                          <a:rPr lang="de-DE" b="1" i="0" spc="-100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.</m:t>
                        </m:r>
                        <m:r>
                          <a:rPr lang="de-DE" b="1" i="0" spc="-100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𝟕𝟓</m:t>
                        </m:r>
                        <m:r>
                          <a:rPr lang="de-DE" b="1" spc="-100" baseline="30000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∗</m:t>
                        </m:r>
                        <m:r>
                          <a:rPr lang="de-DE" b="1" i="0" spc="-100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de-DE" b="1" i="1" spc="-10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b="1" i="1" spc="-100">
                                <a:solidFill>
                                  <a:schemeClr val="tx2"/>
                                </a:solidFill>
                                <a:latin typeface="Cambria Math"/>
                                <a:ea typeface="Cambria Math"/>
                              </a:rPr>
                              <m:t>𝜷</m:t>
                            </m:r>
                          </m:e>
                        </m:acc>
                        <m:r>
                          <a:rPr lang="de-DE" b="1" i="1" spc="-10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de-DE" b="1" i="1" spc="-100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𝟐</m:t>
                        </m:r>
                        <m:r>
                          <a:rPr lang="de-DE" b="1" i="1" spc="-100" baseline="30000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∗∗∗</m:t>
                        </m:r>
                      </m:oMath>
                    </a14:m>
                    <a:endParaRPr lang="de-DE" b="1" spc="-100" baseline="30000" dirty="0">
                      <a:solidFill>
                        <a:schemeClr val="tx2"/>
                      </a:solidFill>
                      <a:latin typeface="Calibri" panose="020F0502020204030204" pitchFamily="34" charset="0"/>
                    </a:endParaRPr>
                  </a:p>
                </p:txBody>
              </p:sp>
            </mc:Choice>
            <mc:Fallback>
              <p:sp>
                <p:nvSpPr>
                  <p:cNvPr id="53" name="Textfeld 5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67744" y="3645670"/>
                    <a:ext cx="3579570" cy="287386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t="-2128" b="-17021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4" name="Textfeld 53"/>
                  <p:cNvSpPr txBox="1"/>
                  <p:nvPr/>
                </p:nvSpPr>
                <p:spPr>
                  <a:xfrm>
                    <a:off x="2267744" y="3861048"/>
                    <a:ext cx="4585679" cy="28732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oMath>
                    </a14:m>
                    <a:r>
                      <a:rPr lang="de-D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 = aktive Seekartennutzung letzter Törn (</a:t>
                    </a:r>
                    <a:r>
                      <a:rPr lang="de-D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0/1</a:t>
                    </a:r>
                    <a:r>
                      <a:rPr lang="de-DE" spc="-1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):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i="1" spc="-10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b="0" i="1" spc="-10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𝛿</m:t>
                            </m:r>
                          </m:e>
                        </m:acc>
                        <m:r>
                          <a:rPr lang="de-DE" b="0" i="0" spc="-10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de-DE" b="0" i="0" spc="-10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de-DE" b="0" i="0" spc="-10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1.5</m:t>
                        </m:r>
                        <m:r>
                          <a:rPr lang="de-DE" b="0" spc="-100" baseline="3000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∗</m:t>
                        </m:r>
                        <m:r>
                          <a:rPr lang="de-DE" b="0" spc="-10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de-DE" i="1" spc="-10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b="0" i="1" spc="-10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𝛽</m:t>
                            </m:r>
                          </m:e>
                        </m:acc>
                        <m:r>
                          <a:rPr lang="de-DE" b="0" i="1" spc="-10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=0.5</m:t>
                        </m:r>
                      </m:oMath>
                    </a14:m>
                    <a:r>
                      <a:rPr lang="de-DE" spc="-1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 n.s.</a:t>
                    </a:r>
                    <a:endParaRPr lang="de-DE" spc="-10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</mc:Choice>
            <mc:Fallback>
              <p:sp>
                <p:nvSpPr>
                  <p:cNvPr id="54" name="Textfeld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67744" y="3861048"/>
                    <a:ext cx="4585679" cy="287323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t="-2128" b="-17021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56" name="Pfeil nach rechts 55"/>
          <p:cNvSpPr/>
          <p:nvPr/>
        </p:nvSpPr>
        <p:spPr>
          <a:xfrm>
            <a:off x="2627784" y="5042652"/>
            <a:ext cx="360040" cy="21602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grpSp>
        <p:nvGrpSpPr>
          <p:cNvPr id="57" name="Gruppieren 56"/>
          <p:cNvGrpSpPr/>
          <p:nvPr/>
        </p:nvGrpSpPr>
        <p:grpSpPr>
          <a:xfrm>
            <a:off x="259730" y="2420154"/>
            <a:ext cx="8568952" cy="1108114"/>
            <a:chOff x="323528" y="1652489"/>
            <a:chExt cx="8568952" cy="1108114"/>
          </a:xfrm>
        </p:grpSpPr>
        <p:sp>
          <p:nvSpPr>
            <p:cNvPr id="58" name="Textfeld 57"/>
            <p:cNvSpPr txBox="1"/>
            <p:nvPr/>
          </p:nvSpPr>
          <p:spPr>
            <a:xfrm rot="5400000">
              <a:off x="4605021" y="1949503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latin typeface="Calibri" panose="020F0502020204030204" pitchFamily="34" charset="0"/>
                </a:rPr>
                <a:t>=&gt;</a:t>
              </a:r>
              <a:endParaRPr lang="de-DE" dirty="0">
                <a:latin typeface="Calibri" panose="020F0502020204030204" pitchFamily="34" charset="0"/>
              </a:endParaRPr>
            </a:p>
          </p:txBody>
        </p:sp>
        <p:sp>
          <p:nvSpPr>
            <p:cNvPr id="59" name="Textfeld 58"/>
            <p:cNvSpPr txBox="1"/>
            <p:nvPr/>
          </p:nvSpPr>
          <p:spPr>
            <a:xfrm rot="5400000">
              <a:off x="6716852" y="1941293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latin typeface="Calibri" panose="020F0502020204030204" pitchFamily="34" charset="0"/>
                </a:rPr>
                <a:t>=&gt;</a:t>
              </a:r>
              <a:endParaRPr lang="de-DE" dirty="0">
                <a:latin typeface="Calibri" panose="020F0502020204030204" pitchFamily="34" charset="0"/>
              </a:endParaRPr>
            </a:p>
          </p:txBody>
        </p:sp>
        <p:sp>
          <p:nvSpPr>
            <p:cNvPr id="60" name="Rechteck 59"/>
            <p:cNvSpPr/>
            <p:nvPr/>
          </p:nvSpPr>
          <p:spPr>
            <a:xfrm>
              <a:off x="4563790" y="1684534"/>
              <a:ext cx="2266044" cy="23295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61" name="Rechteck 60"/>
            <p:cNvSpPr/>
            <p:nvPr/>
          </p:nvSpPr>
          <p:spPr>
            <a:xfrm>
              <a:off x="4635798" y="1698698"/>
              <a:ext cx="220188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 err="1">
                  <a:latin typeface="Calibri" panose="020F0502020204030204" pitchFamily="34" charset="0"/>
                </a:rPr>
                <a:t>Plotternutzung</a:t>
              </a:r>
              <a:r>
                <a:rPr lang="de-DE" dirty="0">
                  <a:latin typeface="Calibri" panose="020F0502020204030204" pitchFamily="34" charset="0"/>
                </a:rPr>
                <a:t> in Vergangenheit</a:t>
              </a:r>
            </a:p>
          </p:txBody>
        </p:sp>
        <p:sp>
          <p:nvSpPr>
            <p:cNvPr id="62" name="Rechteck 61"/>
            <p:cNvSpPr/>
            <p:nvPr/>
          </p:nvSpPr>
          <p:spPr>
            <a:xfrm>
              <a:off x="1273790" y="2114272"/>
              <a:ext cx="761868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/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	</a:t>
              </a:r>
              <a:r>
                <a:rPr lang="de-DE" dirty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                =&gt;   (Initiale Kognitive Karte)    =&gt; </a:t>
              </a:r>
              <a:r>
                <a:rPr lang="de-DE" dirty="0">
                  <a:solidFill>
                    <a:prstClr val="black"/>
                  </a:solidFill>
                  <a:latin typeface="Calibri" panose="020F0502020204030204" pitchFamily="34" charset="0"/>
                </a:rPr>
                <a:t>		</a:t>
              </a:r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                           =&gt; </a:t>
              </a:r>
              <a:r>
                <a:rPr lang="de-DE" dirty="0">
                  <a:solidFill>
                    <a:prstClr val="black"/>
                  </a:solidFill>
                  <a:latin typeface="Calibri" panose="020F0502020204030204" pitchFamily="34" charset="0"/>
                </a:rPr>
                <a:t>Finale </a:t>
              </a:r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kognitive </a:t>
              </a:r>
              <a:r>
                <a:rPr lang="de-DE" dirty="0">
                  <a:solidFill>
                    <a:prstClr val="black"/>
                  </a:solidFill>
                  <a:latin typeface="Calibri" panose="020F0502020204030204" pitchFamily="34" charset="0"/>
                </a:rPr>
                <a:t>Karte</a:t>
              </a:r>
            </a:p>
            <a:p>
              <a:pPr lvl="0" algn="l"/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Planungshandlungen                                                                              spätere Wegfindung</a:t>
              </a:r>
              <a:endParaRPr lang="de-DE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  <a:p>
              <a:pPr lvl="0" algn="l"/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	                 =&gt;   Initiales </a:t>
              </a:r>
              <a:r>
                <a:rPr lang="de-DE" dirty="0">
                  <a:solidFill>
                    <a:prstClr val="black"/>
                  </a:solidFill>
                  <a:latin typeface="Calibri" panose="020F0502020204030204" pitchFamily="34" charset="0"/>
                </a:rPr>
                <a:t>Routenwissen </a:t>
              </a:r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      =&gt;  </a:t>
              </a:r>
              <a:r>
                <a:rPr lang="de-DE" dirty="0">
                  <a:solidFill>
                    <a:prstClr val="black"/>
                  </a:solidFill>
                  <a:latin typeface="Calibri" panose="020F0502020204030204" pitchFamily="34" charset="0"/>
                </a:rPr>
                <a:t>	</a:t>
              </a:r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	                            =&gt; (Finales Routenwissen)</a:t>
              </a:r>
              <a:endParaRPr lang="de-DE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Rechteck 63"/>
            <p:cNvSpPr/>
            <p:nvPr/>
          </p:nvSpPr>
          <p:spPr>
            <a:xfrm>
              <a:off x="7020272" y="2132856"/>
              <a:ext cx="1512168" cy="23295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 panose="020F0502020204030204" pitchFamily="34" charset="0"/>
              </a:endParaRPr>
            </a:p>
          </p:txBody>
        </p:sp>
        <p:cxnSp>
          <p:nvCxnSpPr>
            <p:cNvPr id="67" name="Gerade Verbindung 66"/>
            <p:cNvCxnSpPr/>
            <p:nvPr/>
          </p:nvCxnSpPr>
          <p:spPr>
            <a:xfrm>
              <a:off x="323528" y="2711343"/>
              <a:ext cx="8568952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hteck 67"/>
            <p:cNvSpPr/>
            <p:nvPr/>
          </p:nvSpPr>
          <p:spPr>
            <a:xfrm>
              <a:off x="5206022" y="2331946"/>
              <a:ext cx="1526218" cy="23295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</a:endParaRPr>
            </a:p>
          </p:txBody>
        </p:sp>
        <p:cxnSp>
          <p:nvCxnSpPr>
            <p:cNvPr id="69" name="Gerade Verbindung 68"/>
            <p:cNvCxnSpPr/>
            <p:nvPr/>
          </p:nvCxnSpPr>
          <p:spPr>
            <a:xfrm>
              <a:off x="323528" y="1652489"/>
              <a:ext cx="8568952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hteck 69"/>
            <p:cNvSpPr/>
            <p:nvPr/>
          </p:nvSpPr>
          <p:spPr>
            <a:xfrm>
              <a:off x="3059832" y="2492896"/>
              <a:ext cx="1512168" cy="19452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607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474801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Laborexperimente an der TU Berlin: Seesimulator „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Isefjord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39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62759" y="1268760"/>
            <a:ext cx="560407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 1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(N = 20,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Medium nur zur Planung vorhanden)</a:t>
            </a:r>
          </a:p>
        </p:txBody>
      </p:sp>
      <p:cxnSp>
        <p:nvCxnSpPr>
          <p:cNvPr id="36" name="Gerade Verbindung 35"/>
          <p:cNvCxnSpPr/>
          <p:nvPr/>
        </p:nvCxnSpPr>
        <p:spPr bwMode="auto">
          <a:xfrm>
            <a:off x="0" y="6292933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feld 36"/>
          <p:cNvSpPr txBox="1"/>
          <p:nvPr/>
        </p:nvSpPr>
        <p:spPr>
          <a:xfrm>
            <a:off x="184025" y="1610216"/>
            <a:ext cx="8492431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latin typeface="Calibri" panose="020F0502020204030204" pitchFamily="34" charset="0"/>
              </a:rPr>
              <a:t>Moderierte Regressionsanalysen</a:t>
            </a:r>
            <a:r>
              <a:rPr lang="de-DE" sz="1400" dirty="0" smtClean="0">
                <a:latin typeface="Calibri" panose="020F0502020204030204" pitchFamily="34" charset="0"/>
              </a:rPr>
              <a:t>: </a:t>
            </a:r>
            <a:r>
              <a:rPr lang="de-DE" sz="1400" dirty="0">
                <a:latin typeface="Calibri" panose="020F0502020204030204" pitchFamily="34" charset="0"/>
              </a:rPr>
              <a:t>Wie beeinflusst </a:t>
            </a:r>
            <a:r>
              <a:rPr lang="de-DE" sz="1400" dirty="0" smtClean="0">
                <a:latin typeface="Calibri" panose="020F0502020204030204" pitchFamily="34" charset="0"/>
              </a:rPr>
              <a:t>die bisherige Mediennutzung den Zusammenhang zwischen Planungsmedium, initialem Routenwissen, späterer Wegfindung und finaler kognitiver Karte? </a:t>
            </a:r>
            <a:r>
              <a:rPr lang="de-DE" sz="1400" dirty="0">
                <a:latin typeface="Calibri" panose="020F0502020204030204" pitchFamily="34" charset="0"/>
              </a:rPr>
              <a:t/>
            </a:r>
            <a:br>
              <a:rPr lang="de-DE" sz="1400" dirty="0">
                <a:latin typeface="Calibri" panose="020F0502020204030204" pitchFamily="34" charset="0"/>
              </a:rPr>
            </a:br>
            <a:r>
              <a:rPr lang="de-DE" sz="1400" b="1" dirty="0">
                <a:latin typeface="Calibri" panose="020F0502020204030204" pitchFamily="34" charset="0"/>
              </a:rPr>
              <a:t>Hypothese</a:t>
            </a:r>
            <a:r>
              <a:rPr lang="de-DE" sz="1400" dirty="0">
                <a:latin typeface="Calibri" panose="020F0502020204030204" pitchFamily="34" charset="0"/>
              </a:rPr>
              <a:t>: </a:t>
            </a:r>
            <a:r>
              <a:rPr lang="de-DE" sz="1400" dirty="0">
                <a:latin typeface="Calibri" panose="020F0502020204030204" pitchFamily="34" charset="0"/>
              </a:rPr>
              <a:t>D</a:t>
            </a:r>
            <a:r>
              <a:rPr lang="de-DE" sz="1400" dirty="0" smtClean="0">
                <a:latin typeface="Calibri" panose="020F0502020204030204" pitchFamily="34" charset="0"/>
              </a:rPr>
              <a:t>er </a:t>
            </a:r>
            <a:r>
              <a:rPr lang="de-DE" sz="1400" dirty="0" smtClean="0">
                <a:latin typeface="Calibri" panose="020F0502020204030204" pitchFamily="34" charset="0"/>
              </a:rPr>
              <a:t>Zusammenhang nimmt ab bei langjähriger rein digitaler Navigation.  </a:t>
            </a:r>
            <a:endParaRPr lang="de-DE" sz="1400" dirty="0">
              <a:latin typeface="Calibri" panose="020F0502020204030204" pitchFamily="34" charset="0"/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5475665" y="4897750"/>
            <a:ext cx="1048761" cy="488669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sp>
        <p:nvSpPr>
          <p:cNvPr id="38" name="Rechteck 37"/>
          <p:cNvSpPr/>
          <p:nvPr/>
        </p:nvSpPr>
        <p:spPr>
          <a:xfrm>
            <a:off x="7491889" y="4895025"/>
            <a:ext cx="1048761" cy="48866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3212058" y="4894068"/>
            <a:ext cx="1048761" cy="488669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1129273" y="4852580"/>
            <a:ext cx="1304909" cy="68480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lvl="0" algn="ctr"/>
            <a:r>
              <a:rPr lang="de-DE" dirty="0" smtClean="0">
                <a:latin typeface="Calibri" panose="020F0502020204030204" pitchFamily="34" charset="0"/>
              </a:rPr>
              <a:t>UV </a:t>
            </a:r>
          </a:p>
          <a:p>
            <a:pPr lvl="0" algn="ctr"/>
            <a:r>
              <a:rPr lang="de-DE" dirty="0" smtClean="0">
                <a:latin typeface="Calibri" panose="020F0502020204030204" pitchFamily="34" charset="0"/>
              </a:rPr>
              <a:t>Planungsmedium</a:t>
            </a:r>
          </a:p>
          <a:p>
            <a:pPr lvl="0" algn="ctr">
              <a:spcBef>
                <a:spcPts val="300"/>
              </a:spcBef>
            </a:pPr>
            <a:r>
              <a:rPr lang="de-DE" dirty="0" smtClean="0">
                <a:latin typeface="Calibri" panose="020F0502020204030204" pitchFamily="34" charset="0"/>
              </a:rPr>
              <a:t>klassisch - digital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5712879" y="4860200"/>
            <a:ext cx="619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de-DE" dirty="0" smtClean="0">
                <a:latin typeface="Calibri" panose="020F0502020204030204" pitchFamily="34" charset="0"/>
              </a:rPr>
              <a:t>AV</a:t>
            </a:r>
          </a:p>
          <a:p>
            <a:pPr lvl="0" algn="ctr"/>
            <a:r>
              <a:rPr lang="de-DE" dirty="0" smtClean="0">
                <a:latin typeface="Calibri" panose="020F0502020204030204" pitchFamily="34" charset="0"/>
              </a:rPr>
              <a:t>Weg_2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3298168" y="4860200"/>
            <a:ext cx="781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de-DE" dirty="0" smtClean="0">
                <a:latin typeface="Calibri" panose="020F0502020204030204" pitchFamily="34" charset="0"/>
              </a:rPr>
              <a:t>AV</a:t>
            </a:r>
          </a:p>
          <a:p>
            <a:pPr lvl="0"/>
            <a:r>
              <a:rPr lang="de-DE" dirty="0" err="1">
                <a:latin typeface="Calibri" panose="020F0502020204030204" pitchFamily="34" charset="0"/>
              </a:rPr>
              <a:t>Sit.Aware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63" name="Textfeld 62"/>
          <p:cNvSpPr txBox="1"/>
          <p:nvPr/>
        </p:nvSpPr>
        <p:spPr>
          <a:xfrm>
            <a:off x="7640689" y="4860200"/>
            <a:ext cx="705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de-DE" dirty="0" smtClean="0">
                <a:latin typeface="Calibri" panose="020F0502020204030204" pitchFamily="34" charset="0"/>
              </a:rPr>
              <a:t>AV</a:t>
            </a:r>
          </a:p>
          <a:p>
            <a:pPr lvl="0" algn="ctr"/>
            <a:r>
              <a:rPr lang="de-DE" dirty="0" err="1" smtClean="0">
                <a:latin typeface="Calibri" panose="020F0502020204030204" pitchFamily="34" charset="0"/>
              </a:rPr>
              <a:t>CogMap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65" name="Pfeil nach rechts 64"/>
          <p:cNvSpPr/>
          <p:nvPr/>
        </p:nvSpPr>
        <p:spPr>
          <a:xfrm>
            <a:off x="4652218" y="5039041"/>
            <a:ext cx="360040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sp>
        <p:nvSpPr>
          <p:cNvPr id="66" name="Pfeil nach rechts 65"/>
          <p:cNvSpPr/>
          <p:nvPr/>
        </p:nvSpPr>
        <p:spPr>
          <a:xfrm>
            <a:off x="6812458" y="5039041"/>
            <a:ext cx="360040" cy="21602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sp>
        <p:nvSpPr>
          <p:cNvPr id="81" name="Pfeil nach rechts 80"/>
          <p:cNvSpPr/>
          <p:nvPr/>
        </p:nvSpPr>
        <p:spPr>
          <a:xfrm rot="5400000">
            <a:off x="4618350" y="4620503"/>
            <a:ext cx="360040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grpSp>
        <p:nvGrpSpPr>
          <p:cNvPr id="82" name="Gruppieren 81"/>
          <p:cNvGrpSpPr/>
          <p:nvPr/>
        </p:nvGrpSpPr>
        <p:grpSpPr>
          <a:xfrm>
            <a:off x="244369" y="3612391"/>
            <a:ext cx="2717154" cy="523220"/>
            <a:chOff x="718077" y="3140968"/>
            <a:chExt cx="2717154" cy="523220"/>
          </a:xfrm>
        </p:grpSpPr>
        <p:sp>
          <p:nvSpPr>
            <p:cNvPr id="83" name="Rechteck 82"/>
            <p:cNvSpPr/>
            <p:nvPr/>
          </p:nvSpPr>
          <p:spPr>
            <a:xfrm>
              <a:off x="2737477" y="3429001"/>
              <a:ext cx="144000" cy="23518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feld 83"/>
                <p:cNvSpPr txBox="1"/>
                <p:nvPr/>
              </p:nvSpPr>
              <p:spPr>
                <a:xfrm>
                  <a:off x="718077" y="3140968"/>
                  <a:ext cx="271715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/>
                          </a:rPr>
                          <m:t>𝐸</m:t>
                        </m:r>
                        <m:d>
                          <m:dPr>
                            <m:ctrlPr>
                              <a:rPr lang="de-DE" sz="1400" b="0" i="1" smtClean="0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de-DE" sz="1400" b="0" i="1" smtClean="0">
                            <a:latin typeface="Cambria Math"/>
                          </a:rPr>
                          <m:t>=</m:t>
                        </m:r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𝛼</m:t>
                        </m:r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𝛽</m:t>
                        </m:r>
                        <m:sSub>
                          <m:sSubPr>
                            <m:ctrlP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𝛾</m:t>
                        </m:r>
                        <m:sSub>
                          <m:sSubPr>
                            <m:ctrlP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𝛿</m:t>
                        </m:r>
                        <m:sSub>
                          <m:sSubPr>
                            <m:ctrlP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de-DE" sz="1400" b="0" i="1" dirty="0" smtClean="0">
                    <a:latin typeface="Calibri" panose="020F0502020204030204" pitchFamily="34" charset="0"/>
                    <a:ea typeface="Cambria Math"/>
                  </a:endParaRPr>
                </a:p>
                <a:p>
                  <a:r>
                    <a:rPr lang="de-DE" sz="1400" dirty="0" smtClean="0">
                      <a:latin typeface="Calibri" panose="020F0502020204030204" pitchFamily="34" charset="0"/>
                      <a:ea typeface="Cambria Math"/>
                    </a:rPr>
                    <a:t>         </a:t>
                  </a:r>
                  <a14:m>
                    <m:oMath xmlns:m="http://schemas.openxmlformats.org/officeDocument/2006/math">
                      <m:r>
                        <a:rPr lang="de-DE" sz="1400" dirty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de-DE" sz="1400" i="1" dirty="0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i="1" dirty="0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  <m: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sSub>
                            <m:sSubPr>
                              <m:ctrlPr>
                                <a:rPr lang="de-DE" sz="1400" b="0" i="1" dirty="0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dirty="0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dirty="0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de-DE" sz="1400" b="0" i="1" dirty="0" smtClean="0">
                          <a:latin typeface="Cambria Math"/>
                          <a:ea typeface="Cambria Math"/>
                        </a:rPr>
                        <m:t>+</m:t>
                      </m:r>
                      <m:d>
                        <m:dPr>
                          <m:ctrlP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  <m: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  <m:t>𝛿</m:t>
                          </m:r>
                          <m:sSub>
                            <m:sSubPr>
                              <m:ctrlPr>
                                <a:rPr lang="de-DE" sz="1400" b="0" i="1" dirty="0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dirty="0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dirty="0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b>
                          <m: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a14:m>
                  <a:endParaRPr lang="de-DE" sz="1400" b="0" dirty="0" smtClean="0">
                    <a:latin typeface="Calibri" panose="020F0502020204030204" pitchFamily="34" charset="0"/>
                    <a:ea typeface="Cambria Math"/>
                  </a:endParaRPr>
                </a:p>
              </p:txBody>
            </p:sp>
          </mc:Choice>
          <mc:Fallback xmlns="">
            <p:sp>
              <p:nvSpPr>
                <p:cNvPr id="84" name="Textfeld 8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077" y="3140968"/>
                  <a:ext cx="2717154" cy="523220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470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feld 86"/>
              <p:cNvSpPr txBox="1"/>
              <p:nvPr/>
            </p:nvSpPr>
            <p:spPr>
              <a:xfrm>
                <a:off x="4354965" y="5304431"/>
                <a:ext cx="86408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latin typeface="Calibri" panose="020F0502020204030204" pitchFamily="34" charset="0"/>
                  </a:rPr>
                  <a:t>x = Route</a:t>
                </a:r>
              </a:p>
              <a:p>
                <a14:m>
                  <m:oMath xmlns:m="http://schemas.openxmlformats.org/officeDocument/2006/math">
                    <m:r>
                      <a:rPr lang="de-DE" i="1">
                        <a:latin typeface="Cambria Math"/>
                      </a:rPr>
                      <m:t>𝑌</m:t>
                    </m:r>
                  </m:oMath>
                </a14:m>
                <a:r>
                  <a:rPr lang="de-DE" dirty="0" smtClean="0">
                    <a:latin typeface="Calibri" panose="020F0502020204030204" pitchFamily="34" charset="0"/>
                  </a:rPr>
                  <a:t> = Weg_2</a:t>
                </a:r>
              </a:p>
            </p:txBody>
          </p:sp>
        </mc:Choice>
        <mc:Fallback xmlns="">
          <p:sp>
            <p:nvSpPr>
              <p:cNvPr id="87" name="Textfeld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965" y="5304431"/>
                <a:ext cx="864083" cy="461665"/>
              </a:xfrm>
              <a:prstGeom prst="rect">
                <a:avLst/>
              </a:prstGeom>
              <a:blipFill rotWithShape="1">
                <a:blip r:embed="rId7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hteck 8"/>
          <p:cNvSpPr/>
          <p:nvPr/>
        </p:nvSpPr>
        <p:spPr>
          <a:xfrm>
            <a:off x="242674" y="5767437"/>
            <a:ext cx="8901326" cy="535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Interpretation: Ohne aktive Seekartennutzung auf dem letzten Törn verbessert das </a:t>
            </a:r>
            <a:r>
              <a:rPr lang="de-DE" sz="1400" b="1" dirty="0">
                <a:solidFill>
                  <a:schemeClr val="tx2"/>
                </a:solidFill>
                <a:latin typeface="Calibri" panose="020F0502020204030204" pitchFamily="34" charset="0"/>
              </a:rPr>
              <a:t>Routenwissen</a:t>
            </a:r>
            <a:r>
              <a:rPr lang="de-DE" sz="1400" dirty="0">
                <a:solidFill>
                  <a:schemeClr val="tx2"/>
                </a:solidFill>
                <a:latin typeface="Calibri" panose="020F0502020204030204" pitchFamily="34" charset="0"/>
              </a:rPr>
              <a:t> die </a:t>
            </a:r>
            <a:r>
              <a:rPr lang="de-DE" sz="1400" b="1" dirty="0">
                <a:solidFill>
                  <a:schemeClr val="tx2"/>
                </a:solidFill>
                <a:latin typeface="Calibri" panose="020F0502020204030204" pitchFamily="34" charset="0"/>
              </a:rPr>
              <a:t>Wegfindung</a:t>
            </a:r>
            <a:r>
              <a:rPr lang="de-DE" sz="1400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de-DE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nicht signifikant, mit aktiver Seekartennutzung hingegen um 1.5 </a:t>
            </a:r>
            <a:r>
              <a:rPr lang="de-DE" sz="1400" dirty="0">
                <a:solidFill>
                  <a:schemeClr val="tx2"/>
                </a:solidFill>
                <a:latin typeface="Calibri" panose="020F0502020204030204" pitchFamily="34" charset="0"/>
              </a:rPr>
              <a:t>Punkte. </a:t>
            </a:r>
            <a:endParaRPr lang="de-DE" sz="1400" dirty="0">
              <a:latin typeface="Calibri" panose="020F0502020204030204" pitchFamily="34" charset="0"/>
            </a:endParaRPr>
          </a:p>
        </p:txBody>
      </p:sp>
      <p:grpSp>
        <p:nvGrpSpPr>
          <p:cNvPr id="41" name="Gruppieren 40"/>
          <p:cNvGrpSpPr/>
          <p:nvPr/>
        </p:nvGrpSpPr>
        <p:grpSpPr>
          <a:xfrm>
            <a:off x="3212058" y="3684399"/>
            <a:ext cx="4585679" cy="719434"/>
            <a:chOff x="3130305" y="3429000"/>
            <a:chExt cx="4585679" cy="719434"/>
          </a:xfrm>
        </p:grpSpPr>
        <p:sp>
          <p:nvSpPr>
            <p:cNvPr id="42" name="Rechteck 41"/>
            <p:cNvSpPr/>
            <p:nvPr/>
          </p:nvSpPr>
          <p:spPr bwMode="auto">
            <a:xfrm>
              <a:off x="3138580" y="3429000"/>
              <a:ext cx="4577404" cy="719434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grpSp>
          <p:nvGrpSpPr>
            <p:cNvPr id="43" name="Gruppieren 42"/>
            <p:cNvGrpSpPr/>
            <p:nvPr/>
          </p:nvGrpSpPr>
          <p:grpSpPr>
            <a:xfrm>
              <a:off x="3130305" y="3429000"/>
              <a:ext cx="4585679" cy="719371"/>
              <a:chOff x="2267744" y="3429000"/>
              <a:chExt cx="4585679" cy="719371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4" name="Textfeld 43"/>
                  <p:cNvSpPr txBox="1"/>
                  <p:nvPr/>
                </p:nvSpPr>
                <p:spPr>
                  <a:xfrm>
                    <a:off x="2276019" y="3429000"/>
                    <a:ext cx="3185872" cy="28732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oMath>
                    </a14:m>
                    <a:r>
                      <a:rPr lang="de-D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 = </a:t>
                    </a:r>
                    <a:r>
                      <a:rPr lang="de-DE" dirty="0" err="1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Plotternutzung</a:t>
                    </a:r>
                    <a:r>
                      <a:rPr lang="de-D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 (Jahre):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i="1" spc="-10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b="0" i="1" spc="-10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𝛿</m:t>
                            </m:r>
                          </m:e>
                        </m:acc>
                        <m:r>
                          <a:rPr lang="de-DE" b="0" i="0" spc="-10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=−0.2</m:t>
                        </m:r>
                        <m:r>
                          <a:rPr lang="de-DE" b="0" i="0" spc="-100" baseline="3000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∗</m:t>
                        </m:r>
                        <m:r>
                          <a:rPr lang="de-DE" b="0" i="0" spc="-10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de-DE" i="1" spc="-10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b="0" i="1" spc="-100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𝛽</m:t>
                            </m:r>
                          </m:e>
                        </m:acc>
                        <m:r>
                          <a:rPr lang="de-DE" b="0" i="1" spc="-10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=3</m:t>
                        </m:r>
                        <m:r>
                          <a:rPr lang="de-DE" b="0" spc="-100" baseline="3000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∗</m:t>
                        </m:r>
                        <m:r>
                          <a:rPr lang="de-DE" b="0" i="1" spc="-100" baseline="3000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∗∗</m:t>
                        </m:r>
                      </m:oMath>
                    </a14:m>
                    <a:endParaRPr lang="de-DE" spc="-10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</mc:Choice>
            <mc:Fallback>
              <p:sp>
                <p:nvSpPr>
                  <p:cNvPr id="44" name="Textfeld 4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76019" y="3429000"/>
                    <a:ext cx="3185872" cy="287323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 t="-2083" b="-14583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5" name="Textfeld 44"/>
                  <p:cNvSpPr txBox="1"/>
                  <p:nvPr/>
                </p:nvSpPr>
                <p:spPr>
                  <a:xfrm>
                    <a:off x="2267744" y="3645670"/>
                    <a:ext cx="3579570" cy="2873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oMath>
                    </a14:m>
                    <a:r>
                      <a:rPr lang="de-D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 = Seekartenabstinenz (</a:t>
                    </a:r>
                    <a:r>
                      <a:rPr lang="de-D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J</a:t>
                    </a:r>
                    <a:r>
                      <a:rPr lang="de-D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ahre):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i="1" spc="-10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b="0" i="1" spc="-10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𝛿</m:t>
                            </m:r>
                          </m:e>
                        </m:acc>
                        <m:r>
                          <a:rPr lang="de-DE" b="0" i="0" spc="-10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=−0.75</m:t>
                        </m:r>
                        <m:r>
                          <a:rPr lang="de-DE" b="0" spc="-100" baseline="3000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∗</m:t>
                        </m:r>
                        <m:r>
                          <a:rPr lang="de-DE" b="0" i="0" spc="-10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de-DE" i="1" spc="-10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b="0" i="1" spc="-10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𝛽</m:t>
                            </m:r>
                          </m:e>
                        </m:acc>
                        <m:r>
                          <a:rPr lang="de-DE" b="0" i="1" spc="-10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de-DE" b="0" i="1" spc="-10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de-DE" b="0" i="1" spc="-100" baseline="3000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∗∗∗</m:t>
                        </m:r>
                      </m:oMath>
                    </a14:m>
                    <a:endParaRPr lang="de-DE" spc="-100" baseline="30000" dirty="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</p:txBody>
              </p:sp>
            </mc:Choice>
            <mc:Fallback>
              <p:sp>
                <p:nvSpPr>
                  <p:cNvPr id="45" name="Textfeld 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67744" y="3645670"/>
                    <a:ext cx="3579570" cy="287386"/>
                  </a:xfrm>
                  <a:prstGeom prst="rect">
                    <a:avLst/>
                  </a:prstGeom>
                  <a:blipFill rotWithShape="1">
                    <a:blip r:embed="rId9"/>
                    <a:stretch>
                      <a:fillRect t="-2128" b="-17021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6" name="Textfeld 45"/>
                  <p:cNvSpPr txBox="1"/>
                  <p:nvPr/>
                </p:nvSpPr>
                <p:spPr>
                  <a:xfrm>
                    <a:off x="2267744" y="3861048"/>
                    <a:ext cx="4585679" cy="28732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 xmlns:m="http://schemas.openxmlformats.org/officeDocument/2006/math">
                        <m:r>
                          <a:rPr lang="de-DE" b="1" i="1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𝒎</m:t>
                        </m:r>
                      </m:oMath>
                    </a14:m>
                    <a:r>
                      <a:rPr lang="de-DE" b="1" dirty="0" smtClean="0">
                        <a:solidFill>
                          <a:schemeClr val="tx2"/>
                        </a:solidFill>
                        <a:latin typeface="Calibri" panose="020F0502020204030204" pitchFamily="34" charset="0"/>
                      </a:rPr>
                      <a:t> = aktive Seekartennutzung letzter Törn (</a:t>
                    </a:r>
                    <a:r>
                      <a:rPr lang="de-DE" b="1" dirty="0" smtClean="0">
                        <a:solidFill>
                          <a:schemeClr val="tx2"/>
                        </a:solidFill>
                        <a:latin typeface="Calibri" panose="020F0502020204030204" pitchFamily="34" charset="0"/>
                      </a:rPr>
                      <a:t>0/1</a:t>
                    </a:r>
                    <a:r>
                      <a:rPr lang="de-DE" b="1" spc="-100" dirty="0" smtClean="0">
                        <a:solidFill>
                          <a:schemeClr val="tx2"/>
                        </a:solidFill>
                        <a:latin typeface="Calibri" panose="020F0502020204030204" pitchFamily="34" charset="0"/>
                      </a:rPr>
                      <a:t>):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b="1" i="1" spc="-10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b="1" i="1" spc="-100">
                                <a:solidFill>
                                  <a:schemeClr val="tx2"/>
                                </a:solidFill>
                                <a:latin typeface="Cambria Math"/>
                                <a:ea typeface="Cambria Math"/>
                              </a:rPr>
                              <m:t>𝜹</m:t>
                            </m:r>
                          </m:e>
                        </m:acc>
                        <m:r>
                          <a:rPr lang="de-DE" b="1" i="0" spc="-100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de-DE" b="1" i="0" spc="-100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de-DE" b="1" i="0" spc="-100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𝟏</m:t>
                        </m:r>
                        <m:r>
                          <a:rPr lang="de-DE" b="1" i="0" spc="-100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.</m:t>
                        </m:r>
                        <m:r>
                          <a:rPr lang="de-DE" b="1" i="0" spc="-100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𝟓</m:t>
                        </m:r>
                        <m:r>
                          <a:rPr lang="de-DE" b="1" spc="-100" baseline="3000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∗</m:t>
                        </m:r>
                        <m:r>
                          <a:rPr lang="de-DE" b="1" spc="-10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de-DE" b="1" i="1" spc="-10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b="1" i="1" spc="-100">
                                <a:solidFill>
                                  <a:schemeClr val="tx2"/>
                                </a:solidFill>
                                <a:latin typeface="Cambria Math"/>
                                <a:ea typeface="Cambria Math"/>
                              </a:rPr>
                              <m:t>𝜷</m:t>
                            </m:r>
                          </m:e>
                        </m:acc>
                        <m:r>
                          <a:rPr lang="de-DE" b="1" i="1" spc="-100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de-DE" b="1" i="1" spc="-100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𝟎</m:t>
                        </m:r>
                        <m:r>
                          <a:rPr lang="de-DE" b="1" i="1" spc="-100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.</m:t>
                        </m:r>
                        <m:r>
                          <a:rPr lang="de-DE" b="1" i="1" spc="-100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𝟓</m:t>
                        </m:r>
                      </m:oMath>
                    </a14:m>
                    <a:r>
                      <a:rPr lang="de-DE" b="1" spc="-100" dirty="0" smtClean="0">
                        <a:solidFill>
                          <a:schemeClr val="tx2"/>
                        </a:solidFill>
                        <a:latin typeface="Calibri" panose="020F0502020204030204" pitchFamily="34" charset="0"/>
                      </a:rPr>
                      <a:t>  n.s.</a:t>
                    </a:r>
                    <a:endParaRPr lang="de-DE" b="1" spc="-100" dirty="0">
                      <a:solidFill>
                        <a:schemeClr val="tx2"/>
                      </a:solidFill>
                      <a:latin typeface="Calibri" panose="020F0502020204030204" pitchFamily="34" charset="0"/>
                    </a:endParaRPr>
                  </a:p>
                </p:txBody>
              </p:sp>
            </mc:Choice>
            <mc:Fallback>
              <p:sp>
                <p:nvSpPr>
                  <p:cNvPr id="46" name="Textfeld 4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67744" y="3861048"/>
                    <a:ext cx="4585679" cy="287323"/>
                  </a:xfrm>
                  <a:prstGeom prst="rect">
                    <a:avLst/>
                  </a:prstGeom>
                  <a:blipFill rotWithShape="1">
                    <a:blip r:embed="rId10"/>
                    <a:stretch>
                      <a:fillRect t="-2128" b="-17021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8" name="Pfeil nach rechts 47"/>
          <p:cNvSpPr/>
          <p:nvPr/>
        </p:nvSpPr>
        <p:spPr>
          <a:xfrm>
            <a:off x="2627784" y="5042652"/>
            <a:ext cx="360040" cy="21602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grpSp>
        <p:nvGrpSpPr>
          <p:cNvPr id="49" name="Gruppieren 48"/>
          <p:cNvGrpSpPr/>
          <p:nvPr/>
        </p:nvGrpSpPr>
        <p:grpSpPr>
          <a:xfrm>
            <a:off x="259730" y="2420154"/>
            <a:ext cx="8568952" cy="1108114"/>
            <a:chOff x="323528" y="1652489"/>
            <a:chExt cx="8568952" cy="1108114"/>
          </a:xfrm>
        </p:grpSpPr>
        <p:sp>
          <p:nvSpPr>
            <p:cNvPr id="50" name="Textfeld 49"/>
            <p:cNvSpPr txBox="1"/>
            <p:nvPr/>
          </p:nvSpPr>
          <p:spPr>
            <a:xfrm rot="5400000">
              <a:off x="4605021" y="1949503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latin typeface="Calibri" panose="020F0502020204030204" pitchFamily="34" charset="0"/>
                </a:rPr>
                <a:t>=&gt;</a:t>
              </a:r>
              <a:endParaRPr lang="de-DE" dirty="0">
                <a:latin typeface="Calibri" panose="020F0502020204030204" pitchFamily="34" charset="0"/>
              </a:endParaRPr>
            </a:p>
          </p:txBody>
        </p:sp>
        <p:sp>
          <p:nvSpPr>
            <p:cNvPr id="51" name="Textfeld 50"/>
            <p:cNvSpPr txBox="1"/>
            <p:nvPr/>
          </p:nvSpPr>
          <p:spPr>
            <a:xfrm rot="5400000">
              <a:off x="6716852" y="1941293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latin typeface="Calibri" panose="020F0502020204030204" pitchFamily="34" charset="0"/>
                </a:rPr>
                <a:t>=&gt;</a:t>
              </a:r>
              <a:endParaRPr lang="de-DE" dirty="0">
                <a:latin typeface="Calibri" panose="020F0502020204030204" pitchFamily="34" charset="0"/>
              </a:endParaRPr>
            </a:p>
          </p:txBody>
        </p:sp>
        <p:sp>
          <p:nvSpPr>
            <p:cNvPr id="53" name="Rechteck 52"/>
            <p:cNvSpPr/>
            <p:nvPr/>
          </p:nvSpPr>
          <p:spPr>
            <a:xfrm>
              <a:off x="4563790" y="1684534"/>
              <a:ext cx="2266044" cy="23295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54" name="Rechteck 53"/>
            <p:cNvSpPr/>
            <p:nvPr/>
          </p:nvSpPr>
          <p:spPr>
            <a:xfrm>
              <a:off x="4635798" y="1698698"/>
              <a:ext cx="220188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 err="1">
                  <a:latin typeface="Calibri" panose="020F0502020204030204" pitchFamily="34" charset="0"/>
                </a:rPr>
                <a:t>Plotternutzung</a:t>
              </a:r>
              <a:r>
                <a:rPr lang="de-DE" dirty="0">
                  <a:latin typeface="Calibri" panose="020F0502020204030204" pitchFamily="34" charset="0"/>
                </a:rPr>
                <a:t> in Vergangenheit</a:t>
              </a:r>
            </a:p>
          </p:txBody>
        </p:sp>
        <p:sp>
          <p:nvSpPr>
            <p:cNvPr id="56" name="Rechteck 55"/>
            <p:cNvSpPr/>
            <p:nvPr/>
          </p:nvSpPr>
          <p:spPr>
            <a:xfrm>
              <a:off x="1273790" y="2114272"/>
              <a:ext cx="761868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/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	</a:t>
              </a:r>
              <a:r>
                <a:rPr lang="de-DE" dirty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                =&gt;   (Initiale Kognitive Karte)    =&gt; </a:t>
              </a:r>
              <a:r>
                <a:rPr lang="de-DE" dirty="0">
                  <a:solidFill>
                    <a:prstClr val="black"/>
                  </a:solidFill>
                  <a:latin typeface="Calibri" panose="020F0502020204030204" pitchFamily="34" charset="0"/>
                </a:rPr>
                <a:t>		</a:t>
              </a:r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                           =&gt; </a:t>
              </a:r>
              <a:r>
                <a:rPr lang="de-DE" dirty="0">
                  <a:solidFill>
                    <a:prstClr val="black"/>
                  </a:solidFill>
                  <a:latin typeface="Calibri" panose="020F0502020204030204" pitchFamily="34" charset="0"/>
                </a:rPr>
                <a:t>Finale </a:t>
              </a:r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kognitive </a:t>
              </a:r>
              <a:r>
                <a:rPr lang="de-DE" dirty="0">
                  <a:solidFill>
                    <a:prstClr val="black"/>
                  </a:solidFill>
                  <a:latin typeface="Calibri" panose="020F0502020204030204" pitchFamily="34" charset="0"/>
                </a:rPr>
                <a:t>Karte</a:t>
              </a:r>
            </a:p>
            <a:p>
              <a:pPr lvl="0" algn="l"/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Planungshandlungen                                                                              spätere Wegfindung</a:t>
              </a:r>
              <a:endParaRPr lang="de-DE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  <a:p>
              <a:pPr lvl="0" algn="l"/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	                 =&gt;   Initiales </a:t>
              </a:r>
              <a:r>
                <a:rPr lang="de-DE" dirty="0">
                  <a:solidFill>
                    <a:prstClr val="black"/>
                  </a:solidFill>
                  <a:latin typeface="Calibri" panose="020F0502020204030204" pitchFamily="34" charset="0"/>
                </a:rPr>
                <a:t>Routenwissen </a:t>
              </a:r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      =&gt;  </a:t>
              </a:r>
              <a:r>
                <a:rPr lang="de-DE" dirty="0">
                  <a:solidFill>
                    <a:prstClr val="black"/>
                  </a:solidFill>
                  <a:latin typeface="Calibri" panose="020F0502020204030204" pitchFamily="34" charset="0"/>
                </a:rPr>
                <a:t>	</a:t>
              </a:r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	                            =&gt; (Finales Routenwissen)</a:t>
              </a:r>
              <a:endParaRPr lang="de-DE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Rechteck 56"/>
            <p:cNvSpPr/>
            <p:nvPr/>
          </p:nvSpPr>
          <p:spPr>
            <a:xfrm>
              <a:off x="7020272" y="2132856"/>
              <a:ext cx="1512168" cy="23295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 panose="020F0502020204030204" pitchFamily="34" charset="0"/>
              </a:endParaRPr>
            </a:p>
          </p:txBody>
        </p:sp>
        <p:cxnSp>
          <p:nvCxnSpPr>
            <p:cNvPr id="58" name="Gerade Verbindung 57"/>
            <p:cNvCxnSpPr/>
            <p:nvPr/>
          </p:nvCxnSpPr>
          <p:spPr>
            <a:xfrm>
              <a:off x="323528" y="2711343"/>
              <a:ext cx="8568952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hteck 58"/>
            <p:cNvSpPr/>
            <p:nvPr/>
          </p:nvSpPr>
          <p:spPr>
            <a:xfrm>
              <a:off x="5206022" y="2331946"/>
              <a:ext cx="1526218" cy="23295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</a:endParaRPr>
            </a:p>
          </p:txBody>
        </p:sp>
        <p:cxnSp>
          <p:nvCxnSpPr>
            <p:cNvPr id="60" name="Gerade Verbindung 59"/>
            <p:cNvCxnSpPr/>
            <p:nvPr/>
          </p:nvCxnSpPr>
          <p:spPr>
            <a:xfrm>
              <a:off x="323528" y="1652489"/>
              <a:ext cx="8568952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hteck 60"/>
            <p:cNvSpPr/>
            <p:nvPr/>
          </p:nvSpPr>
          <p:spPr>
            <a:xfrm>
              <a:off x="3059832" y="2492896"/>
              <a:ext cx="1512168" cy="19452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075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322" y="348765"/>
            <a:ext cx="1377753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/>
              <a:t>Seite </a:t>
            </a:r>
            <a:fld id="{7416BCC7-6A22-40D2-B559-0CE2D9AB5FE9}" type="slidenum">
              <a:rPr lang="de-DE" altLang="de-DE" b="1"/>
              <a:pPr/>
              <a:t>4</a:t>
            </a:fld>
            <a:endParaRPr lang="de-DE" altLang="de-DE" b="1" dirty="0"/>
          </a:p>
        </p:txBody>
      </p:sp>
      <p:sp>
        <p:nvSpPr>
          <p:cNvPr id="17" name="Rechteck 16"/>
          <p:cNvSpPr/>
          <p:nvPr/>
        </p:nvSpPr>
        <p:spPr>
          <a:xfrm>
            <a:off x="1619672" y="2780928"/>
            <a:ext cx="6912768" cy="19870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de-DE" sz="1800" dirty="0" smtClean="0">
                <a:latin typeface="Calibri" panose="020F0502020204030204" pitchFamily="34" charset="0"/>
              </a:rPr>
              <a:t>Human-</a:t>
            </a:r>
            <a:r>
              <a:rPr lang="de-DE" sz="1800" dirty="0" err="1" smtClean="0">
                <a:latin typeface="Calibri" panose="020F0502020204030204" pitchFamily="34" charset="0"/>
              </a:rPr>
              <a:t>Factors</a:t>
            </a:r>
            <a:r>
              <a:rPr lang="de-DE" sz="1800" dirty="0" smtClean="0">
                <a:latin typeface="Calibri" panose="020F0502020204030204" pitchFamily="34" charset="0"/>
              </a:rPr>
              <a:t>-Forschung zu digitaler Navigation im Straßenverkehr:</a:t>
            </a:r>
          </a:p>
          <a:p>
            <a:pPr marL="742950" lvl="1" indent="-28575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Calibri" panose="020F0502020204030204" pitchFamily="34" charset="0"/>
              </a:rPr>
              <a:t>Verbesserte Wegfindung, reduziertes Raumwissen</a:t>
            </a:r>
            <a:br>
              <a:rPr lang="de-DE" sz="1800" dirty="0" smtClean="0">
                <a:latin typeface="Calibri" panose="020F0502020204030204" pitchFamily="34" charset="0"/>
              </a:rPr>
            </a:br>
            <a:r>
              <a:rPr lang="de-DE" sz="1800" dirty="0" smtClean="0">
                <a:latin typeface="Calibri" panose="020F0502020204030204" pitchFamily="34" charset="0"/>
              </a:rPr>
              <a:t>(Burnett &amp; Lee, 2005; Münzer, Zimmer &amp; Baus, 2012)</a:t>
            </a:r>
          </a:p>
          <a:p>
            <a:pPr marL="742950" lvl="1" indent="-28575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Calibri" panose="020F0502020204030204" pitchFamily="34" charset="0"/>
              </a:rPr>
              <a:t>„</a:t>
            </a:r>
            <a:r>
              <a:rPr lang="de-DE" sz="1800" dirty="0" err="1" smtClean="0">
                <a:latin typeface="Calibri" panose="020F0502020204030204" pitchFamily="34" charset="0"/>
              </a:rPr>
              <a:t>north-up</a:t>
            </a:r>
            <a:r>
              <a:rPr lang="de-DE" sz="1800" dirty="0" smtClean="0">
                <a:latin typeface="Calibri" panose="020F0502020204030204" pitchFamily="34" charset="0"/>
              </a:rPr>
              <a:t>“ =&gt; besserer Erwerb von Raumwissen</a:t>
            </a:r>
            <a:br>
              <a:rPr lang="de-DE" sz="1800" dirty="0" smtClean="0">
                <a:latin typeface="Calibri" panose="020F0502020204030204" pitchFamily="34" charset="0"/>
              </a:rPr>
            </a:br>
            <a:r>
              <a:rPr lang="de-DE" sz="1800" dirty="0" smtClean="0">
                <a:latin typeface="Calibri" panose="020F0502020204030204" pitchFamily="34" charset="0"/>
              </a:rPr>
              <a:t>„</a:t>
            </a:r>
            <a:r>
              <a:rPr lang="de-DE" sz="1800" dirty="0" err="1" smtClean="0">
                <a:latin typeface="Calibri" panose="020F0502020204030204" pitchFamily="34" charset="0"/>
              </a:rPr>
              <a:t>course-up</a:t>
            </a:r>
            <a:r>
              <a:rPr lang="de-DE" sz="1800" dirty="0" smtClean="0">
                <a:latin typeface="Calibri" panose="020F0502020204030204" pitchFamily="34" charset="0"/>
              </a:rPr>
              <a:t>“ =&gt; schnellere Entscheidungen bei Wegfindung</a:t>
            </a:r>
            <a:br>
              <a:rPr lang="de-DE" sz="1800" dirty="0" smtClean="0">
                <a:latin typeface="Calibri" panose="020F0502020204030204" pitchFamily="34" charset="0"/>
              </a:rPr>
            </a:br>
            <a:r>
              <a:rPr lang="de-DE" sz="1800" dirty="0" smtClean="0">
                <a:latin typeface="Calibri" panose="020F0502020204030204" pitchFamily="34" charset="0"/>
              </a:rPr>
              <a:t>(</a:t>
            </a:r>
            <a:r>
              <a:rPr lang="de-DE" sz="1800" dirty="0" err="1" smtClean="0">
                <a:latin typeface="Calibri" panose="020F0502020204030204" pitchFamily="34" charset="0"/>
              </a:rPr>
              <a:t>Rizzardo</a:t>
            </a:r>
            <a:r>
              <a:rPr lang="de-DE" sz="1800" dirty="0" smtClean="0">
                <a:latin typeface="Calibri" panose="020F0502020204030204" pitchFamily="34" charset="0"/>
              </a:rPr>
              <a:t> &amp; </a:t>
            </a:r>
            <a:r>
              <a:rPr lang="de-DE" sz="1800" dirty="0" err="1" smtClean="0">
                <a:latin typeface="Calibri" panose="020F0502020204030204" pitchFamily="34" charset="0"/>
              </a:rPr>
              <a:t>Colle</a:t>
            </a:r>
            <a:r>
              <a:rPr lang="de-DE" sz="1800" dirty="0" smtClean="0">
                <a:latin typeface="Calibri" panose="020F0502020204030204" pitchFamily="34" charset="0"/>
              </a:rPr>
              <a:t>, 2013)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39751" y="559987"/>
            <a:ext cx="835272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altLang="de-DE" sz="1800" kern="0" cap="small" dirty="0" smtClean="0">
                <a:latin typeface="Calibri" panose="020F0502020204030204" pitchFamily="34" charset="0"/>
                <a:cs typeface="Calibri" panose="020F0502020204030204" pitchFamily="34" charset="0"/>
              </a:rPr>
              <a:t>Navigation auf See mit klassischen und digitalen Medien –</a:t>
            </a:r>
            <a:br>
              <a:rPr lang="de-DE" altLang="de-DE" sz="1800" kern="0" cap="small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1800" kern="0" cap="small" dirty="0" smtClean="0">
                <a:solidFill>
                  <a:srgbClr val="C50E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 Forschungsprojekt</a:t>
            </a:r>
            <a:endParaRPr lang="de-DE" altLang="de-DE" sz="1800" kern="0" cap="smal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2199307" y="5360750"/>
            <a:ext cx="467694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  <a:cs typeface="Calibri" panose="020F0502020204030204" pitchFamily="34" charset="0"/>
              </a:rPr>
              <a:t>=&gt;   Projekt</a:t>
            </a:r>
            <a:r>
              <a:rPr lang="de-DE" altLang="de-DE" sz="1800" kern="0" cap="small" dirty="0" smtClean="0"/>
              <a:t> </a:t>
            </a:r>
            <a:r>
              <a:rPr lang="de-DE" altLang="de-DE" sz="1800" kern="0" cap="small" dirty="0" err="1" smtClean="0"/>
              <a:t>ANeMoS</a:t>
            </a:r>
            <a:r>
              <a:rPr lang="de-DE" altLang="de-DE" sz="1800" kern="0" dirty="0"/>
              <a:t/>
            </a:r>
            <a:br>
              <a:rPr lang="de-DE" altLang="de-DE" sz="1800" kern="0" dirty="0"/>
            </a:br>
            <a:r>
              <a:rPr lang="de-DE" altLang="de-DE" sz="1800" kern="0" dirty="0" smtClean="0"/>
              <a:t>      </a:t>
            </a:r>
            <a:r>
              <a:rPr lang="de-DE" alt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nalyzing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Impact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Ne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edia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de-DE" alt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ailboats</a:t>
            </a:r>
            <a:endParaRPr lang="de-DE" altLang="de-DE" sz="1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15294" y="1628800"/>
            <a:ext cx="129400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b="1" i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Warum ?</a:t>
            </a:r>
            <a:endParaRPr lang="de-DE" sz="2400" b="1" i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1619672" y="1628800"/>
            <a:ext cx="6466920" cy="103970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lvl="1" algn="l">
              <a:lnSpc>
                <a:spcPct val="114000"/>
              </a:lnSpc>
            </a:pPr>
            <a:r>
              <a:rPr lang="de-DE" sz="1800" dirty="0" smtClean="0">
                <a:latin typeface="Calibri" panose="020F0502020204030204" pitchFamily="34" charset="0"/>
              </a:rPr>
              <a:t>Kognitionspsychologische Grundlagenforschung:</a:t>
            </a:r>
          </a:p>
          <a:p>
            <a:pPr marL="742950" lvl="1" indent="-28575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Calibri" panose="020F0502020204030204" pitchFamily="34" charset="0"/>
              </a:rPr>
              <a:t>Räumliches Lernen (Siegel &amp; White, 1975): </a:t>
            </a:r>
            <a:br>
              <a:rPr lang="de-DE" sz="1800" dirty="0" smtClean="0">
                <a:latin typeface="Calibri" panose="020F0502020204030204" pitchFamily="34" charset="0"/>
              </a:rPr>
            </a:br>
            <a:r>
              <a:rPr lang="de-DE" sz="1800" dirty="0" smtClean="0">
                <a:latin typeface="Calibri" panose="020F0502020204030204" pitchFamily="34" charset="0"/>
              </a:rPr>
              <a:t>Landmarkenwissen – </a:t>
            </a:r>
            <a:r>
              <a:rPr lang="de-DE" sz="1800" dirty="0">
                <a:latin typeface="Calibri" panose="020F0502020204030204" pitchFamily="34" charset="0"/>
              </a:rPr>
              <a:t>Routenwissen –  </a:t>
            </a:r>
            <a:r>
              <a:rPr lang="de-DE" sz="1800" dirty="0" smtClean="0">
                <a:latin typeface="Calibri" panose="020F0502020204030204" pitchFamily="34" charset="0"/>
              </a:rPr>
              <a:t>Überblickswissen</a:t>
            </a:r>
          </a:p>
        </p:txBody>
      </p:sp>
      <p:sp>
        <p:nvSpPr>
          <p:cNvPr id="19" name="Rechteck 18"/>
          <p:cNvSpPr/>
          <p:nvPr/>
        </p:nvSpPr>
        <p:spPr>
          <a:xfrm>
            <a:off x="1619671" y="4953436"/>
            <a:ext cx="6993403" cy="40812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lvl="1" algn="l">
              <a:lnSpc>
                <a:spcPct val="114000"/>
              </a:lnSpc>
            </a:pPr>
            <a:r>
              <a:rPr lang="de-DE" sz="1800" dirty="0" smtClean="0">
                <a:latin typeface="Calibri" panose="020F0502020204030204" pitchFamily="34" charset="0"/>
              </a:rPr>
              <a:t>Forschungslücke: Räumliche Fähigkeiten und digitale Navigation auf See</a:t>
            </a:r>
          </a:p>
        </p:txBody>
      </p:sp>
      <p:sp>
        <p:nvSpPr>
          <p:cNvPr id="21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909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6" grpId="0"/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5644390" y="4031486"/>
            <a:ext cx="3167149" cy="333618"/>
            <a:chOff x="3138580" y="3429000"/>
            <a:chExt cx="4324422" cy="333618"/>
          </a:xfrm>
        </p:grpSpPr>
        <p:sp>
          <p:nvSpPr>
            <p:cNvPr id="6" name="Rechteck 5"/>
            <p:cNvSpPr/>
            <p:nvPr/>
          </p:nvSpPr>
          <p:spPr bwMode="auto">
            <a:xfrm>
              <a:off x="3138580" y="3429000"/>
              <a:ext cx="4139980" cy="333618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Textfeld 3"/>
                <p:cNvSpPr txBox="1"/>
                <p:nvPr/>
              </p:nvSpPr>
              <p:spPr>
                <a:xfrm>
                  <a:off x="3138580" y="3429000"/>
                  <a:ext cx="4324422" cy="2873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r>
                        <a:rPr lang="de-DE" b="1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𝒎</m:t>
                      </m:r>
                    </m:oMath>
                  </a14:m>
                  <a:r>
                    <a:rPr lang="de-DE" b="1" dirty="0" smtClean="0">
                      <a:solidFill>
                        <a:schemeClr val="tx2"/>
                      </a:solidFill>
                      <a:latin typeface="Calibri" panose="020F0502020204030204" pitchFamily="34" charset="0"/>
                    </a:rPr>
                    <a:t> = </a:t>
                  </a:r>
                  <a:r>
                    <a:rPr lang="de-DE" b="1" dirty="0" err="1" smtClean="0">
                      <a:solidFill>
                        <a:schemeClr val="tx2"/>
                      </a:solidFill>
                      <a:latin typeface="Calibri" panose="020F0502020204030204" pitchFamily="34" charset="0"/>
                    </a:rPr>
                    <a:t>Plotternutzung</a:t>
                  </a:r>
                  <a:r>
                    <a:rPr lang="de-DE" b="1" dirty="0" smtClean="0">
                      <a:solidFill>
                        <a:schemeClr val="tx2"/>
                      </a:solidFill>
                      <a:latin typeface="Calibri" panose="020F0502020204030204" pitchFamily="34" charset="0"/>
                    </a:rPr>
                    <a:t> (Jahre):</a:t>
                  </a:r>
                  <a:r>
                    <a:rPr lang="de-DE" b="1" spc="-100" dirty="0" smtClean="0">
                      <a:solidFill>
                        <a:schemeClr val="tx2"/>
                      </a:solidFill>
                      <a:latin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de-DE" b="1" i="1" spc="-10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b="1" i="1" spc="-10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𝜹</m:t>
                          </m:r>
                        </m:e>
                      </m:acc>
                      <m:r>
                        <a:rPr lang="de-DE" b="1" i="0" spc="-100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de-DE" b="1" i="0" spc="-100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𝟎</m:t>
                      </m:r>
                      <m:r>
                        <a:rPr lang="de-DE" b="1" i="0" spc="-100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de-DE" b="1" i="0" spc="-100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𝟏</m:t>
                      </m:r>
                      <m:r>
                        <a:rPr lang="de-DE" b="1" spc="-100" baseline="3000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∗</m:t>
                      </m:r>
                      <m:r>
                        <a:rPr lang="de-DE" b="1" i="0" spc="-100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de-DE" b="1" i="1" spc="-10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b="1" i="1" spc="-10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𝜷</m:t>
                          </m:r>
                        </m:e>
                      </m:acc>
                      <m:r>
                        <a:rPr lang="de-DE" b="1" i="1" spc="-100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de-DE" b="1" i="1" spc="-100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𝟏</m:t>
                      </m:r>
                      <m:r>
                        <a:rPr lang="de-DE" b="1" spc="-100" baseline="3000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∗</m:t>
                      </m:r>
                      <m:r>
                        <a:rPr lang="de-DE" b="1" i="0" spc="-100" baseline="30000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∗</m:t>
                      </m:r>
                    </m:oMath>
                  </a14:m>
                  <a:r>
                    <a:rPr lang="de-DE" b="1" dirty="0" smtClean="0">
                      <a:solidFill>
                        <a:schemeClr val="tx2"/>
                      </a:solidFill>
                      <a:latin typeface="Calibri" panose="020F0502020204030204" pitchFamily="34" charset="0"/>
                    </a:rPr>
                    <a:t> </a:t>
                  </a:r>
                  <a:endParaRPr lang="de-DE" b="1" dirty="0">
                    <a:solidFill>
                      <a:schemeClr val="tx2"/>
                    </a:solidFill>
                    <a:latin typeface="Calibri" panose="020F0502020204030204" pitchFamily="34" charset="0"/>
                  </a:endParaRPr>
                </a:p>
              </p:txBody>
            </p:sp>
          </mc:Choice>
          <mc:Fallback>
            <p:sp>
              <p:nvSpPr>
                <p:cNvPr id="4" name="Textfeld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8580" y="3429000"/>
                  <a:ext cx="4324422" cy="287323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2128" b="-17021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474801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Navigieren</a:t>
            </a:r>
            <a:endParaRPr lang="de-DE" altLang="de-DE" sz="1800" kern="0" cap="small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Laborexperimente an der TU Berlin: Seesimulator „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Isefjord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40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62759" y="1268760"/>
            <a:ext cx="560407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 1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(N = 20,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Medium nur zur Planung vorhanden)</a:t>
            </a:r>
          </a:p>
        </p:txBody>
      </p:sp>
      <p:cxnSp>
        <p:nvCxnSpPr>
          <p:cNvPr id="36" name="Gerade Verbindung 35"/>
          <p:cNvCxnSpPr/>
          <p:nvPr/>
        </p:nvCxnSpPr>
        <p:spPr bwMode="auto">
          <a:xfrm>
            <a:off x="0" y="6292933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feld 36"/>
          <p:cNvSpPr txBox="1"/>
          <p:nvPr/>
        </p:nvSpPr>
        <p:spPr>
          <a:xfrm>
            <a:off x="184025" y="1610216"/>
            <a:ext cx="8492431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latin typeface="Calibri" panose="020F0502020204030204" pitchFamily="34" charset="0"/>
              </a:rPr>
              <a:t>Moderierte Regressionsanalysen</a:t>
            </a:r>
            <a:r>
              <a:rPr lang="de-DE" sz="1400" dirty="0" smtClean="0">
                <a:latin typeface="Calibri" panose="020F0502020204030204" pitchFamily="34" charset="0"/>
              </a:rPr>
              <a:t>: </a:t>
            </a:r>
            <a:r>
              <a:rPr lang="de-DE" sz="1400" dirty="0">
                <a:latin typeface="Calibri" panose="020F0502020204030204" pitchFamily="34" charset="0"/>
              </a:rPr>
              <a:t>Wie beeinflusst </a:t>
            </a:r>
            <a:r>
              <a:rPr lang="de-DE" sz="1400" dirty="0" smtClean="0">
                <a:latin typeface="Calibri" panose="020F0502020204030204" pitchFamily="34" charset="0"/>
              </a:rPr>
              <a:t>die bisherige Mediennutzung den Zusammenhang zwischen Planungsmedium, initialem Routenwissen, späterer Wegfindung und finaler kognitiver Karte? </a:t>
            </a:r>
            <a:r>
              <a:rPr lang="de-DE" sz="1400" dirty="0">
                <a:latin typeface="Calibri" panose="020F0502020204030204" pitchFamily="34" charset="0"/>
              </a:rPr>
              <a:t/>
            </a:r>
            <a:br>
              <a:rPr lang="de-DE" sz="1400" dirty="0">
                <a:latin typeface="Calibri" panose="020F0502020204030204" pitchFamily="34" charset="0"/>
              </a:rPr>
            </a:br>
            <a:r>
              <a:rPr lang="de-DE" sz="1400" b="1" dirty="0">
                <a:latin typeface="Calibri" panose="020F0502020204030204" pitchFamily="34" charset="0"/>
              </a:rPr>
              <a:t>Hypothese</a:t>
            </a:r>
            <a:r>
              <a:rPr lang="de-DE" sz="1400" dirty="0">
                <a:latin typeface="Calibri" panose="020F0502020204030204" pitchFamily="34" charset="0"/>
              </a:rPr>
              <a:t>: </a:t>
            </a:r>
            <a:r>
              <a:rPr lang="de-DE" sz="1400" dirty="0" smtClean="0">
                <a:latin typeface="Calibri" panose="020F0502020204030204" pitchFamily="34" charset="0"/>
              </a:rPr>
              <a:t>der Zusammenhang nimmt ab bei langjähriger rein digitaler Navigation.  </a:t>
            </a:r>
            <a:endParaRPr lang="de-DE" sz="1400" dirty="0">
              <a:latin typeface="Calibri" panose="020F0502020204030204" pitchFamily="34" charset="0"/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5475665" y="4897750"/>
            <a:ext cx="1048761" cy="488669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sp>
        <p:nvSpPr>
          <p:cNvPr id="38" name="Rechteck 37"/>
          <p:cNvSpPr/>
          <p:nvPr/>
        </p:nvSpPr>
        <p:spPr>
          <a:xfrm>
            <a:off x="7491889" y="4895025"/>
            <a:ext cx="1048761" cy="488669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3212058" y="4894068"/>
            <a:ext cx="1048761" cy="48866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1129273" y="4852580"/>
            <a:ext cx="1304909" cy="68480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lvl="0" algn="ctr"/>
            <a:r>
              <a:rPr lang="de-DE" dirty="0" smtClean="0">
                <a:latin typeface="Calibri" panose="020F0502020204030204" pitchFamily="34" charset="0"/>
              </a:rPr>
              <a:t>UV </a:t>
            </a:r>
          </a:p>
          <a:p>
            <a:pPr lvl="0" algn="ctr"/>
            <a:r>
              <a:rPr lang="de-DE" dirty="0" smtClean="0">
                <a:latin typeface="Calibri" panose="020F0502020204030204" pitchFamily="34" charset="0"/>
              </a:rPr>
              <a:t>Planungsmedium</a:t>
            </a:r>
          </a:p>
          <a:p>
            <a:pPr lvl="0" algn="ctr">
              <a:spcBef>
                <a:spcPts val="300"/>
              </a:spcBef>
            </a:pPr>
            <a:r>
              <a:rPr lang="de-DE" dirty="0" smtClean="0">
                <a:latin typeface="Calibri" panose="020F0502020204030204" pitchFamily="34" charset="0"/>
              </a:rPr>
              <a:t>klassisch - digital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5712879" y="4860200"/>
            <a:ext cx="619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de-DE" dirty="0" smtClean="0">
                <a:latin typeface="Calibri" panose="020F0502020204030204" pitchFamily="34" charset="0"/>
              </a:rPr>
              <a:t>AV</a:t>
            </a:r>
          </a:p>
          <a:p>
            <a:pPr lvl="0" algn="ctr"/>
            <a:r>
              <a:rPr lang="de-DE" dirty="0" smtClean="0">
                <a:latin typeface="Calibri" panose="020F0502020204030204" pitchFamily="34" charset="0"/>
              </a:rPr>
              <a:t>Weg_2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3298168" y="4860200"/>
            <a:ext cx="781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de-DE" dirty="0" smtClean="0">
                <a:latin typeface="Calibri" panose="020F0502020204030204" pitchFamily="34" charset="0"/>
              </a:rPr>
              <a:t>AV</a:t>
            </a:r>
          </a:p>
          <a:p>
            <a:pPr lvl="0"/>
            <a:r>
              <a:rPr lang="de-DE" dirty="0" err="1">
                <a:latin typeface="Calibri" panose="020F0502020204030204" pitchFamily="34" charset="0"/>
              </a:rPr>
              <a:t>Sit.Aware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63" name="Textfeld 62"/>
          <p:cNvSpPr txBox="1"/>
          <p:nvPr/>
        </p:nvSpPr>
        <p:spPr>
          <a:xfrm>
            <a:off x="7640689" y="4860200"/>
            <a:ext cx="705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de-DE" dirty="0" smtClean="0">
                <a:latin typeface="Calibri" panose="020F0502020204030204" pitchFamily="34" charset="0"/>
              </a:rPr>
              <a:t>AV</a:t>
            </a:r>
          </a:p>
          <a:p>
            <a:pPr lvl="0" algn="ctr"/>
            <a:r>
              <a:rPr lang="de-DE" dirty="0" err="1" smtClean="0">
                <a:latin typeface="Calibri" panose="020F0502020204030204" pitchFamily="34" charset="0"/>
              </a:rPr>
              <a:t>CogMap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65" name="Pfeil nach rechts 64"/>
          <p:cNvSpPr/>
          <p:nvPr/>
        </p:nvSpPr>
        <p:spPr>
          <a:xfrm>
            <a:off x="4652218" y="5039041"/>
            <a:ext cx="360040" cy="21602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sp>
        <p:nvSpPr>
          <p:cNvPr id="66" name="Pfeil nach rechts 65"/>
          <p:cNvSpPr/>
          <p:nvPr/>
        </p:nvSpPr>
        <p:spPr>
          <a:xfrm>
            <a:off x="6812458" y="5039041"/>
            <a:ext cx="360040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sp>
        <p:nvSpPr>
          <p:cNvPr id="81" name="Pfeil nach rechts 80"/>
          <p:cNvSpPr/>
          <p:nvPr/>
        </p:nvSpPr>
        <p:spPr>
          <a:xfrm rot="5400000">
            <a:off x="6804248" y="4620503"/>
            <a:ext cx="360040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grpSp>
        <p:nvGrpSpPr>
          <p:cNvPr id="82" name="Gruppieren 81"/>
          <p:cNvGrpSpPr/>
          <p:nvPr/>
        </p:nvGrpSpPr>
        <p:grpSpPr>
          <a:xfrm>
            <a:off x="244369" y="3612391"/>
            <a:ext cx="2717154" cy="523220"/>
            <a:chOff x="718077" y="3140968"/>
            <a:chExt cx="2717154" cy="523220"/>
          </a:xfrm>
        </p:grpSpPr>
        <p:sp>
          <p:nvSpPr>
            <p:cNvPr id="83" name="Rechteck 82"/>
            <p:cNvSpPr/>
            <p:nvPr/>
          </p:nvSpPr>
          <p:spPr>
            <a:xfrm>
              <a:off x="2737477" y="3429001"/>
              <a:ext cx="144000" cy="23518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feld 83"/>
                <p:cNvSpPr txBox="1"/>
                <p:nvPr/>
              </p:nvSpPr>
              <p:spPr>
                <a:xfrm>
                  <a:off x="718077" y="3140968"/>
                  <a:ext cx="271715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/>
                          </a:rPr>
                          <m:t>𝐸</m:t>
                        </m:r>
                        <m:d>
                          <m:dPr>
                            <m:ctrlPr>
                              <a:rPr lang="de-DE" sz="1400" b="0" i="1" smtClean="0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de-DE" sz="1400" b="0" i="1" smtClean="0">
                            <a:latin typeface="Cambria Math"/>
                          </a:rPr>
                          <m:t>=</m:t>
                        </m:r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𝛼</m:t>
                        </m:r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𝛽</m:t>
                        </m:r>
                        <m:sSub>
                          <m:sSubPr>
                            <m:ctrlP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𝛾</m:t>
                        </m:r>
                        <m:sSub>
                          <m:sSubPr>
                            <m:ctrlP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𝛿</m:t>
                        </m:r>
                        <m:sSub>
                          <m:sSubPr>
                            <m:ctrlP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de-DE" sz="1400" b="0" i="1" dirty="0" smtClean="0">
                    <a:latin typeface="Calibri" panose="020F0502020204030204" pitchFamily="34" charset="0"/>
                    <a:ea typeface="Cambria Math"/>
                  </a:endParaRPr>
                </a:p>
                <a:p>
                  <a:r>
                    <a:rPr lang="de-DE" sz="1400" dirty="0" smtClean="0">
                      <a:latin typeface="Calibri" panose="020F0502020204030204" pitchFamily="34" charset="0"/>
                      <a:ea typeface="Cambria Math"/>
                    </a:rPr>
                    <a:t>         </a:t>
                  </a:r>
                  <a14:m>
                    <m:oMath xmlns:m="http://schemas.openxmlformats.org/officeDocument/2006/math">
                      <m:r>
                        <a:rPr lang="de-DE" sz="1400" dirty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de-DE" sz="1400" i="1" dirty="0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i="1" dirty="0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  <m: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sSub>
                            <m:sSubPr>
                              <m:ctrlPr>
                                <a:rPr lang="de-DE" sz="1400" b="0" i="1" dirty="0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dirty="0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dirty="0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de-DE" sz="1400" b="0" i="1" dirty="0" smtClean="0">
                          <a:latin typeface="Cambria Math"/>
                          <a:ea typeface="Cambria Math"/>
                        </a:rPr>
                        <m:t>+</m:t>
                      </m:r>
                      <m:d>
                        <m:dPr>
                          <m:ctrlP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  <m: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  <m:t>𝛿</m:t>
                          </m:r>
                          <m:sSub>
                            <m:sSubPr>
                              <m:ctrlPr>
                                <a:rPr lang="de-DE" sz="1400" b="0" i="1" dirty="0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dirty="0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dirty="0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b>
                          <m:r>
                            <a:rPr lang="de-DE" sz="1400" b="0" i="1" dirty="0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a14:m>
                  <a:endParaRPr lang="de-DE" sz="1400" b="0" dirty="0" smtClean="0">
                    <a:latin typeface="Calibri" panose="020F0502020204030204" pitchFamily="34" charset="0"/>
                    <a:ea typeface="Cambria Math"/>
                  </a:endParaRPr>
                </a:p>
              </p:txBody>
            </p:sp>
          </mc:Choice>
          <mc:Fallback xmlns="">
            <p:sp>
              <p:nvSpPr>
                <p:cNvPr id="84" name="Textfeld 8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077" y="3140968"/>
                  <a:ext cx="2717154" cy="52322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470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feld 40"/>
              <p:cNvSpPr txBox="1"/>
              <p:nvPr/>
            </p:nvSpPr>
            <p:spPr>
              <a:xfrm>
                <a:off x="6490905" y="5299973"/>
                <a:ext cx="9498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latin typeface="Calibri" panose="020F0502020204030204" pitchFamily="34" charset="0"/>
                  </a:rPr>
                  <a:t>x = Weg_2</a:t>
                </a:r>
              </a:p>
              <a:p>
                <a14:m>
                  <m:oMath xmlns:m="http://schemas.openxmlformats.org/officeDocument/2006/math">
                    <m:r>
                      <a:rPr lang="de-DE" i="1">
                        <a:latin typeface="Cambria Math"/>
                      </a:rPr>
                      <m:t>𝑌</m:t>
                    </m:r>
                  </m:oMath>
                </a14:m>
                <a:r>
                  <a:rPr lang="de-DE" dirty="0" smtClean="0">
                    <a:latin typeface="Calibri" panose="020F0502020204030204" pitchFamily="34" charset="0"/>
                  </a:rPr>
                  <a:t> = </a:t>
                </a:r>
                <a:r>
                  <a:rPr lang="de-DE" dirty="0" err="1" smtClean="0">
                    <a:latin typeface="Calibri" panose="020F0502020204030204" pitchFamily="34" charset="0"/>
                  </a:rPr>
                  <a:t>CogMap</a:t>
                </a:r>
                <a:endParaRPr lang="de-DE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1" name="Textfeld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0905" y="5299973"/>
                <a:ext cx="949875" cy="461665"/>
              </a:xfrm>
              <a:prstGeom prst="rect">
                <a:avLst/>
              </a:prstGeom>
              <a:blipFill rotWithShape="1">
                <a:blip r:embed="rId5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hteck 41"/>
          <p:cNvSpPr/>
          <p:nvPr/>
        </p:nvSpPr>
        <p:spPr>
          <a:xfrm>
            <a:off x="242674" y="5767437"/>
            <a:ext cx="8700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Interpretation: Ohne </a:t>
            </a:r>
            <a:r>
              <a:rPr lang="de-DE" sz="14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Plotternutzung</a:t>
            </a:r>
            <a:r>
              <a:rPr lang="de-DE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de-DE" sz="1400" dirty="0">
                <a:solidFill>
                  <a:schemeClr val="tx2"/>
                </a:solidFill>
                <a:latin typeface="Calibri" panose="020F0502020204030204" pitchFamily="34" charset="0"/>
              </a:rPr>
              <a:t>verbessert jeder Punkt </a:t>
            </a:r>
            <a:r>
              <a:rPr lang="de-DE" sz="1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Wegfindung</a:t>
            </a:r>
            <a:r>
              <a:rPr lang="de-DE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die </a:t>
            </a:r>
            <a:r>
              <a:rPr lang="de-DE" sz="1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finale kognitive Karte </a:t>
            </a:r>
            <a:r>
              <a:rPr lang="de-DE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um 1 Punkt. </a:t>
            </a:r>
            <a:r>
              <a:rPr lang="de-DE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/>
            </a:r>
            <a:br>
              <a:rPr lang="de-DE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</a:br>
            <a:r>
              <a:rPr lang="de-DE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Dieser Zusammenhang </a:t>
            </a:r>
            <a:r>
              <a:rPr lang="de-DE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reduziert sich </a:t>
            </a:r>
            <a:r>
              <a:rPr lang="de-DE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mit </a:t>
            </a:r>
            <a:r>
              <a:rPr lang="de-DE" sz="1400" dirty="0">
                <a:solidFill>
                  <a:schemeClr val="tx2"/>
                </a:solidFill>
                <a:latin typeface="Calibri" panose="020F0502020204030204" pitchFamily="34" charset="0"/>
              </a:rPr>
              <a:t>jedem </a:t>
            </a:r>
            <a:r>
              <a:rPr lang="de-DE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Jahr der </a:t>
            </a:r>
            <a:r>
              <a:rPr lang="de-DE" sz="1400" dirty="0" err="1">
                <a:solidFill>
                  <a:schemeClr val="tx2"/>
                </a:solidFill>
                <a:latin typeface="Calibri" panose="020F0502020204030204" pitchFamily="34" charset="0"/>
              </a:rPr>
              <a:t>Plotternutzung</a:t>
            </a:r>
            <a:r>
              <a:rPr lang="de-DE" sz="1400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de-DE" sz="1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um 0.1 Punkt. </a:t>
            </a:r>
            <a:endParaRPr lang="de-DE" sz="1400" dirty="0">
              <a:latin typeface="Calibri" panose="020F0502020204030204" pitchFamily="34" charset="0"/>
            </a:endParaRPr>
          </a:p>
        </p:txBody>
      </p:sp>
      <p:sp>
        <p:nvSpPr>
          <p:cNvPr id="39" name="Pfeil nach rechts 38"/>
          <p:cNvSpPr/>
          <p:nvPr/>
        </p:nvSpPr>
        <p:spPr>
          <a:xfrm>
            <a:off x="2627784" y="5042652"/>
            <a:ext cx="360040" cy="21602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anose="020F0502020204030204" pitchFamily="34" charset="0"/>
            </a:endParaRPr>
          </a:p>
        </p:txBody>
      </p:sp>
      <p:grpSp>
        <p:nvGrpSpPr>
          <p:cNvPr id="43" name="Gruppieren 42"/>
          <p:cNvGrpSpPr/>
          <p:nvPr/>
        </p:nvGrpSpPr>
        <p:grpSpPr>
          <a:xfrm>
            <a:off x="259730" y="2420154"/>
            <a:ext cx="8568952" cy="1108114"/>
            <a:chOff x="323528" y="1652489"/>
            <a:chExt cx="8568952" cy="1108114"/>
          </a:xfrm>
        </p:grpSpPr>
        <p:sp>
          <p:nvSpPr>
            <p:cNvPr id="44" name="Textfeld 43"/>
            <p:cNvSpPr txBox="1"/>
            <p:nvPr/>
          </p:nvSpPr>
          <p:spPr>
            <a:xfrm rot="5400000">
              <a:off x="4605021" y="1949503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latin typeface="Calibri" panose="020F0502020204030204" pitchFamily="34" charset="0"/>
                </a:rPr>
                <a:t>=&gt;</a:t>
              </a:r>
              <a:endParaRPr lang="de-DE" dirty="0">
                <a:latin typeface="Calibri" panose="020F0502020204030204" pitchFamily="34" charset="0"/>
              </a:endParaRPr>
            </a:p>
          </p:txBody>
        </p:sp>
        <p:sp>
          <p:nvSpPr>
            <p:cNvPr id="45" name="Textfeld 44"/>
            <p:cNvSpPr txBox="1"/>
            <p:nvPr/>
          </p:nvSpPr>
          <p:spPr>
            <a:xfrm rot="5400000">
              <a:off x="6716852" y="1941293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latin typeface="Calibri" panose="020F0502020204030204" pitchFamily="34" charset="0"/>
                </a:rPr>
                <a:t>=&gt;</a:t>
              </a:r>
              <a:endParaRPr lang="de-DE" dirty="0">
                <a:latin typeface="Calibri" panose="020F0502020204030204" pitchFamily="34" charset="0"/>
              </a:endParaRPr>
            </a:p>
          </p:txBody>
        </p:sp>
        <p:sp>
          <p:nvSpPr>
            <p:cNvPr id="46" name="Rechteck 45"/>
            <p:cNvSpPr/>
            <p:nvPr/>
          </p:nvSpPr>
          <p:spPr>
            <a:xfrm>
              <a:off x="4563790" y="1684534"/>
              <a:ext cx="2266044" cy="23295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48" name="Rechteck 47"/>
            <p:cNvSpPr/>
            <p:nvPr/>
          </p:nvSpPr>
          <p:spPr>
            <a:xfrm>
              <a:off x="4635798" y="1698698"/>
              <a:ext cx="220188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 err="1">
                  <a:latin typeface="Calibri" panose="020F0502020204030204" pitchFamily="34" charset="0"/>
                </a:rPr>
                <a:t>Plotternutzung</a:t>
              </a:r>
              <a:r>
                <a:rPr lang="de-DE" dirty="0">
                  <a:latin typeface="Calibri" panose="020F0502020204030204" pitchFamily="34" charset="0"/>
                </a:rPr>
                <a:t> in Vergangenheit</a:t>
              </a:r>
            </a:p>
          </p:txBody>
        </p:sp>
        <p:sp>
          <p:nvSpPr>
            <p:cNvPr id="49" name="Rechteck 48"/>
            <p:cNvSpPr/>
            <p:nvPr/>
          </p:nvSpPr>
          <p:spPr>
            <a:xfrm>
              <a:off x="1273790" y="2114272"/>
              <a:ext cx="761868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/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	</a:t>
              </a:r>
              <a:r>
                <a:rPr lang="de-DE" dirty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                =&gt;   (Initiale Kognitive Karte)    =&gt; </a:t>
              </a:r>
              <a:r>
                <a:rPr lang="de-DE" dirty="0">
                  <a:solidFill>
                    <a:prstClr val="black"/>
                  </a:solidFill>
                  <a:latin typeface="Calibri" panose="020F0502020204030204" pitchFamily="34" charset="0"/>
                </a:rPr>
                <a:t>		</a:t>
              </a:r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                           =&gt; </a:t>
              </a:r>
              <a:r>
                <a:rPr lang="de-DE" dirty="0">
                  <a:solidFill>
                    <a:prstClr val="black"/>
                  </a:solidFill>
                  <a:latin typeface="Calibri" panose="020F0502020204030204" pitchFamily="34" charset="0"/>
                </a:rPr>
                <a:t>Finale </a:t>
              </a:r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kognitive </a:t>
              </a:r>
              <a:r>
                <a:rPr lang="de-DE" dirty="0">
                  <a:solidFill>
                    <a:prstClr val="black"/>
                  </a:solidFill>
                  <a:latin typeface="Calibri" panose="020F0502020204030204" pitchFamily="34" charset="0"/>
                </a:rPr>
                <a:t>Karte</a:t>
              </a:r>
            </a:p>
            <a:p>
              <a:pPr lvl="0" algn="l"/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Planungshandlungen                                                                              spätere Wegfindung</a:t>
              </a:r>
              <a:endParaRPr lang="de-DE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  <a:p>
              <a:pPr lvl="0" algn="l"/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	                 =&gt;   Initiales </a:t>
              </a:r>
              <a:r>
                <a:rPr lang="de-DE" dirty="0">
                  <a:solidFill>
                    <a:prstClr val="black"/>
                  </a:solidFill>
                  <a:latin typeface="Calibri" panose="020F0502020204030204" pitchFamily="34" charset="0"/>
                </a:rPr>
                <a:t>Routenwissen </a:t>
              </a:r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      =&gt;  </a:t>
              </a:r>
              <a:r>
                <a:rPr lang="de-DE" dirty="0">
                  <a:solidFill>
                    <a:prstClr val="black"/>
                  </a:solidFill>
                  <a:latin typeface="Calibri" panose="020F0502020204030204" pitchFamily="34" charset="0"/>
                </a:rPr>
                <a:t>	</a:t>
              </a:r>
              <a:r>
                <a:rPr lang="de-DE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	                            =&gt; (Finales Routenwissen)</a:t>
              </a:r>
              <a:endParaRPr lang="de-DE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Rechteck 49"/>
            <p:cNvSpPr/>
            <p:nvPr/>
          </p:nvSpPr>
          <p:spPr>
            <a:xfrm>
              <a:off x="7020272" y="2132856"/>
              <a:ext cx="1512168" cy="23295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 panose="020F0502020204030204" pitchFamily="34" charset="0"/>
              </a:endParaRPr>
            </a:p>
          </p:txBody>
        </p:sp>
        <p:cxnSp>
          <p:nvCxnSpPr>
            <p:cNvPr id="51" name="Gerade Verbindung 50"/>
            <p:cNvCxnSpPr/>
            <p:nvPr/>
          </p:nvCxnSpPr>
          <p:spPr>
            <a:xfrm>
              <a:off x="323528" y="2711343"/>
              <a:ext cx="8568952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hteck 52"/>
            <p:cNvSpPr/>
            <p:nvPr/>
          </p:nvSpPr>
          <p:spPr>
            <a:xfrm>
              <a:off x="5206022" y="2331946"/>
              <a:ext cx="1526218" cy="23295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</a:endParaRPr>
            </a:p>
          </p:txBody>
        </p:sp>
        <p:cxnSp>
          <p:nvCxnSpPr>
            <p:cNvPr id="54" name="Gerade Verbindung 53"/>
            <p:cNvCxnSpPr/>
            <p:nvPr/>
          </p:nvCxnSpPr>
          <p:spPr>
            <a:xfrm>
              <a:off x="323528" y="1652489"/>
              <a:ext cx="8568952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hteck 55"/>
            <p:cNvSpPr/>
            <p:nvPr/>
          </p:nvSpPr>
          <p:spPr>
            <a:xfrm>
              <a:off x="3059832" y="2492896"/>
              <a:ext cx="1512168" cy="19452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765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41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6033" y="548680"/>
            <a:ext cx="8061325" cy="72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2: Raumorientierung beim </a:t>
            </a:r>
            <a:r>
              <a:rPr lang="de-DE" altLang="de-DE" sz="1800" kern="0" cap="small" dirty="0" smtClean="0">
                <a:latin typeface="Calibri" panose="020F0502020204030204" pitchFamily="34" charset="0"/>
              </a:rPr>
              <a:t>Navigieren</a:t>
            </a: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800" b="1" kern="0" dirty="0" smtClean="0">
                <a:latin typeface="Calibri" panose="020F0502020204030204" pitchFamily="34" charset="0"/>
              </a:rPr>
              <a:t>Zusammenfassung</a:t>
            </a:r>
            <a:endParaRPr lang="de-DE" altLang="de-DE" sz="1800" b="1" kern="0" dirty="0">
              <a:latin typeface="Calibri" panose="020F0502020204030204" pitchFamily="34" charset="0"/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177802" y="1634987"/>
            <a:ext cx="72363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endParaRPr lang="de-DE" sz="1800" b="1" dirty="0" smtClean="0">
              <a:latin typeface="Calibri" panose="020F0502020204030204" pitchFamily="34" charset="0"/>
            </a:endParaRPr>
          </a:p>
        </p:txBody>
      </p:sp>
      <p:sp>
        <p:nvSpPr>
          <p:cNvPr id="17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79511" y="1412776"/>
            <a:ext cx="896448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Feldexperiment auf See: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Die anschließende kognitive Karte ist nach digitaler Navigation schlechter als nach klassischer.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Das Situationsbewusstsein  ist, gemittelt über beide Navigationsmedien, bei solchen Personen besser, </a:t>
            </a:r>
            <a:br>
              <a:rPr lang="de-DE" sz="1400" dirty="0" smtClean="0">
                <a:latin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</a:rPr>
              <a:t>die viel Erfahrung auf See haben, bisher regelmäßig die Papierkarte nutzen und zusätzlich bisher aktiv einen Plotter.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Das Situationsbewusstsein profitiert aktuell vom Plotter (</a:t>
            </a:r>
            <a:r>
              <a:rPr lang="de-DE" sz="1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digitale GPS-gestützte Informationen ) nur bei solchen Personen, die langjährige Papierkartenerfahrung haben und diese auf ihrem letzten Törn aktiv genutzt haben.</a:t>
            </a:r>
            <a:endParaRPr lang="de-DE" sz="1400" dirty="0" smtClean="0">
              <a:latin typeface="Calibri" panose="020F0502020204030204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79512" y="3717032"/>
            <a:ext cx="8964488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4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Simulatorexperimente</a:t>
            </a:r>
            <a:r>
              <a:rPr lang="de-DE" sz="1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: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Routenplanung am Tablet beeinträchtigt das Routenwissen unterwegs und die spätere Wegfindung.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Mediatoranalysen: </a:t>
            </a:r>
            <a:br>
              <a:rPr lang="de-DE" sz="1400" dirty="0" smtClean="0">
                <a:latin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</a:rPr>
              <a:t>Das schlechtere Routenwissen beeinträchtigt (vermutlich) kausal die spätere Wegfindung. Diese wiederum verschlechtert die abschließende kognitive Karte. Daneben scheint die </a:t>
            </a:r>
            <a:r>
              <a:rPr lang="de-DE" sz="1400" dirty="0">
                <a:latin typeface="Calibri" panose="020F0502020204030204" pitchFamily="34" charset="0"/>
              </a:rPr>
              <a:t>Routenplanung am Tablet </a:t>
            </a:r>
            <a:r>
              <a:rPr lang="de-DE" sz="1400" dirty="0" smtClean="0">
                <a:latin typeface="Calibri" panose="020F0502020204030204" pitchFamily="34" charset="0"/>
              </a:rPr>
              <a:t> unmittelbar günstig auf die kognitive Karte zu wirken (wg. Rasterkarte?), so dass sie einen negativen und einen positiven Einfluss erfährt.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</a:rPr>
              <a:t>Moderierte Regressionsanalysen: </a:t>
            </a:r>
            <a:br>
              <a:rPr lang="de-DE" sz="1400" dirty="0" smtClean="0">
                <a:latin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</a:rPr>
              <a:t>Der Zusammenhang zwischen Routenwissen., Wegfindung und kognitiver Karte wird um so schwächer, je länger die Person schon digital navigiert und keine Seekarte mehr benutzt hat. Aktive Seekartennutzung bewahrt ihn. </a:t>
            </a:r>
          </a:p>
        </p:txBody>
      </p:sp>
      <p:sp>
        <p:nvSpPr>
          <p:cNvPr id="24" name="Rechteck 23"/>
          <p:cNvSpPr/>
          <p:nvPr/>
        </p:nvSpPr>
        <p:spPr>
          <a:xfrm>
            <a:off x="179512" y="5928014"/>
            <a:ext cx="83357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l">
              <a:buFont typeface="Wingdings" panose="05000000000000000000" pitchFamily="2" charset="2"/>
              <a:buChar char="Ø"/>
            </a:pPr>
            <a:r>
              <a:rPr lang="de-DE" sz="1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Langjährige </a:t>
            </a:r>
            <a:r>
              <a:rPr lang="de-DE" sz="1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rein digitale Navigation scheint die Wahrnehmung auf See grundlegend zu verändern. </a:t>
            </a:r>
          </a:p>
        </p:txBody>
      </p:sp>
      <p:sp>
        <p:nvSpPr>
          <p:cNvPr id="26" name="Rechteck 25"/>
          <p:cNvSpPr/>
          <p:nvPr/>
        </p:nvSpPr>
        <p:spPr>
          <a:xfrm>
            <a:off x="179512" y="2996952"/>
            <a:ext cx="7844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l">
              <a:buFont typeface="Wingdings" panose="05000000000000000000" pitchFamily="2" charset="2"/>
              <a:buChar char="Ø"/>
            </a:pPr>
            <a:r>
              <a:rPr lang="de-DE" sz="1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GPS-gestützte digitale Information kann das Situationsbewusstsein verbessern.</a:t>
            </a:r>
            <a:br>
              <a:rPr lang="de-DE" sz="1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 </a:t>
            </a:r>
            <a:r>
              <a:rPr lang="de-DE" sz="1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nur noch digital navigiert, entzieht </a:t>
            </a:r>
            <a:r>
              <a:rPr lang="de-DE" sz="1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diesem „Bewusstsein</a:t>
            </a:r>
            <a:r>
              <a:rPr lang="de-DE" sz="1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 </a:t>
            </a:r>
            <a:r>
              <a:rPr lang="de-DE" sz="1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aber die </a:t>
            </a:r>
            <a:r>
              <a:rPr lang="de-DE" sz="1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Grundlage.</a:t>
            </a:r>
          </a:p>
        </p:txBody>
      </p:sp>
    </p:spTree>
    <p:extLst>
      <p:ext uri="{BB962C8B-B14F-4D97-AF65-F5344CB8AC3E}">
        <p14:creationId xmlns:p14="http://schemas.microsoft.com/office/powerpoint/2010/main" val="308790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/>
              <a:t>Seite </a:t>
            </a:r>
            <a:fld id="{7416BCC7-6A22-40D2-B559-0CE2D9AB5FE9}" type="slidenum">
              <a:rPr lang="de-DE" altLang="de-DE" b="1"/>
              <a:pPr/>
              <a:t>42</a:t>
            </a:fld>
            <a:endParaRPr lang="de-DE" altLang="de-DE" b="1" dirty="0"/>
          </a:p>
        </p:txBody>
      </p:sp>
      <p:sp>
        <p:nvSpPr>
          <p:cNvPr id="19" name="Textfeld 18"/>
          <p:cNvSpPr txBox="1"/>
          <p:nvPr/>
        </p:nvSpPr>
        <p:spPr>
          <a:xfrm>
            <a:off x="474814" y="1803881"/>
            <a:ext cx="8892480" cy="40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43050" lvl="3" indent="-171450" algn="l">
              <a:lnSpc>
                <a:spcPct val="114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de-DE" sz="18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de-DE" sz="1800" cap="small" dirty="0" smtClean="0">
                <a:solidFill>
                  <a:srgbClr val="C00000"/>
                </a:solidFill>
                <a:latin typeface="Calibri" panose="020F0502020204030204" pitchFamily="34" charset="0"/>
              </a:rPr>
              <a:t>Nutzungsempfehlungen für die Sportschiffer</a:t>
            </a:r>
            <a:endParaRPr lang="de-DE" sz="1800" cap="small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543123" y="575803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  <a:cs typeface="Calibri" panose="020F0502020204030204" pitchFamily="34" charset="0"/>
              </a:rPr>
              <a:t>Forschungsprojekt</a:t>
            </a:r>
            <a:r>
              <a:rPr lang="de-DE" altLang="de-DE" sz="1800" kern="0" cap="small" dirty="0" smtClean="0"/>
              <a:t> </a:t>
            </a:r>
            <a:r>
              <a:rPr lang="de-DE" altLang="de-DE" sz="1800" kern="0" cap="small" dirty="0" err="1" smtClean="0"/>
              <a:t>ANeMoS</a:t>
            </a:r>
            <a:r>
              <a:rPr lang="de-DE" altLang="de-DE" sz="1800" kern="0" dirty="0" smtClean="0"/>
              <a:t/>
            </a:r>
            <a:br>
              <a:rPr lang="de-DE" altLang="de-DE" sz="1800" kern="0" dirty="0" smtClean="0"/>
            </a:br>
            <a:r>
              <a:rPr lang="de-DE" alt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nalyzing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Impact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Ne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edia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de-DE" alt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ailboats</a:t>
            </a:r>
            <a:endParaRPr lang="de-DE" altLang="de-DE" sz="1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98885" y="2379945"/>
            <a:ext cx="8411986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Nutzen Sie Plotter oder Tablet als Ergänzung zur Papierkarte, nicht als Ersatz.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Wenn Ihnen an einer guten Raumvorstellung (kognitive Karte) und Situationsbewusstsein gelegen ist: </a:t>
            </a:r>
          </a:p>
          <a:p>
            <a:pPr marL="742950" lvl="1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Stecken Sie Ihre Kurse vor Fahrtantritt auf der Seekarte ab und nutzen Sie den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lotter unterwegs </a:t>
            </a:r>
            <a:b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(z.B. jeweils den nächsten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Wegpunkt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setzen), oder</a:t>
            </a:r>
          </a:p>
          <a:p>
            <a:pPr marL="742950" lvl="1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Planen Sie Ihre Route vor Fahrtantritt auf dem Plotter mit parallelem Abgleich auf der Papierkarte.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Idee: Einmal pro Saison ganz ohne digitale Hilfe fahren („out-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-loop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“).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Hüten Sie sich vor übersteigertem Technikvertrauen (GPS-Ungenauigkeiten, falsche Tiefenangaben).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467545" y="4653136"/>
            <a:ext cx="8899749" cy="1037769"/>
            <a:chOff x="467544" y="3837827"/>
            <a:chExt cx="8899749" cy="778327"/>
          </a:xfrm>
        </p:grpSpPr>
        <p:sp>
          <p:nvSpPr>
            <p:cNvPr id="12" name="Textfeld 11"/>
            <p:cNvSpPr txBox="1"/>
            <p:nvPr/>
          </p:nvSpPr>
          <p:spPr>
            <a:xfrm>
              <a:off x="467544" y="3837827"/>
              <a:ext cx="8899749" cy="306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43050" lvl="3" indent="-171450" algn="l">
                <a:lnSpc>
                  <a:spcPct val="114000"/>
                </a:lnSpc>
                <a:spcBef>
                  <a:spcPts val="600"/>
                </a:spcBef>
                <a:buFont typeface="Wingdings" pitchFamily="2" charset="2"/>
                <a:buChar char="Ø"/>
              </a:pPr>
              <a:r>
                <a:rPr lang="de-DE" sz="1800" dirty="0" smtClean="0">
                  <a:solidFill>
                    <a:srgbClr val="008000"/>
                  </a:solidFill>
                  <a:latin typeface="Calibri" panose="020F0502020204030204" pitchFamily="34" charset="0"/>
                </a:rPr>
                <a:t> </a:t>
              </a:r>
              <a:r>
                <a:rPr lang="de-DE" sz="1800" cap="small" dirty="0" smtClean="0">
                  <a:solidFill>
                    <a:srgbClr val="008000"/>
                  </a:solidFill>
                  <a:latin typeface="Calibri" panose="020F0502020204030204" pitchFamily="34" charset="0"/>
                </a:rPr>
                <a:t>Gestaltungsempfehlungen für die Hersteller</a:t>
              </a:r>
              <a:endParaRPr lang="de-DE" sz="1800" cap="small" dirty="0">
                <a:solidFill>
                  <a:srgbClr val="008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" name="Textfeld 2"/>
            <p:cNvSpPr txBox="1"/>
            <p:nvPr/>
          </p:nvSpPr>
          <p:spPr>
            <a:xfrm>
              <a:off x="474814" y="4223739"/>
              <a:ext cx="8489673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Müller, M., Jung, D. &amp; Müller-Plath, G. (2016). Gestaltungsrichtlinie für maritime Navigationsanwendungen. </a:t>
              </a:r>
              <a:br>
                <a:rPr lang="de-DE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de-DE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Technische Universität </a:t>
              </a:r>
              <a:r>
                <a:rPr lang="de-DE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r>
                <a:rPr lang="de-DE" sz="1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erlin.</a:t>
              </a:r>
              <a:endParaRPr lang="de-DE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504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8" descr="Raymarine eS75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501" y="1545806"/>
            <a:ext cx="2022492" cy="202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/>
              <a:t>Seite </a:t>
            </a:r>
            <a:fld id="{7416BCC7-6A22-40D2-B559-0CE2D9AB5FE9}" type="slidenum">
              <a:rPr lang="de-DE" altLang="de-DE" b="1"/>
              <a:pPr/>
              <a:t>43</a:t>
            </a:fld>
            <a:endParaRPr lang="de-DE" altLang="de-DE" b="1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543123" y="575803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  <a:cs typeface="Calibri" panose="020F0502020204030204" pitchFamily="34" charset="0"/>
              </a:rPr>
              <a:t>Forschungsprojekt</a:t>
            </a:r>
            <a:r>
              <a:rPr lang="de-DE" altLang="de-DE" sz="1800" kern="0" cap="small" dirty="0" smtClean="0"/>
              <a:t> </a:t>
            </a:r>
            <a:r>
              <a:rPr lang="de-DE" altLang="de-DE" sz="1800" kern="0" cap="small" dirty="0" err="1" smtClean="0"/>
              <a:t>ANeMoS</a:t>
            </a:r>
            <a:r>
              <a:rPr lang="de-DE" altLang="de-DE" sz="1800" kern="0" dirty="0" smtClean="0"/>
              <a:t/>
            </a:r>
            <a:br>
              <a:rPr lang="de-DE" altLang="de-DE" sz="1800" kern="0" dirty="0" smtClean="0"/>
            </a:br>
            <a:r>
              <a:rPr lang="de-DE" alt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nalyzing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Impact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Ne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edia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de-DE" alt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ailboats</a:t>
            </a:r>
            <a:endParaRPr lang="de-DE" altLang="de-DE" sz="1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612108" y="1415629"/>
            <a:ext cx="4166863" cy="48004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de-DE" b="1" dirty="0" smtClean="0">
                <a:solidFill>
                  <a:schemeClr val="tx2"/>
                </a:solidFill>
                <a:latin typeface="Calibri" panose="020F0502020204030204" pitchFamily="34" charset="0"/>
                <a:cs typeface="Microsoft Sans Serif" pitchFamily="34" charset="0"/>
              </a:rPr>
              <a:t>Studentische Teilnehmer</a:t>
            </a:r>
          </a:p>
          <a:p>
            <a:pPr algn="l">
              <a:lnSpc>
                <a:spcPct val="114000"/>
              </a:lnSpc>
              <a:spcBef>
                <a:spcPts val="600"/>
              </a:spcBef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SS 2015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	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Imke 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Bewersdorf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 (Seminar PNM)</a:t>
            </a:r>
          </a:p>
          <a:p>
            <a:pPr algn="l">
              <a:lnSpc>
                <a:spcPct val="114000"/>
              </a:lnSpc>
            </a:pP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	</a:t>
            </a:r>
            <a:r>
              <a:rPr lang="de-DE" b="1" dirty="0">
                <a:latin typeface="Calibri" panose="020F0502020204030204" pitchFamily="34" charset="0"/>
                <a:cs typeface="Microsoft Sans Serif" pitchFamily="34" charset="0"/>
              </a:rPr>
              <a:t>David Jung (Masterarbeit Usability)</a:t>
            </a:r>
            <a:br>
              <a:rPr lang="de-DE" b="1" dirty="0">
                <a:latin typeface="Calibri" panose="020F0502020204030204" pitchFamily="34" charset="0"/>
                <a:cs typeface="Microsoft Sans Serif" pitchFamily="34" charset="0"/>
              </a:rPr>
            </a:b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	Xenia Maier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 (Seminar 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PNM)</a:t>
            </a:r>
            <a:endParaRPr lang="de-DE" dirty="0">
              <a:latin typeface="Calibri" panose="020F0502020204030204" pitchFamily="34" charset="0"/>
              <a:cs typeface="Microsoft Sans Serif" pitchFamily="34" charset="0"/>
            </a:endParaRPr>
          </a:p>
          <a:p>
            <a:pPr algn="l">
              <a:lnSpc>
                <a:spcPct val="114000"/>
              </a:lnSpc>
            </a:pP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	Benjamin Müller (ohne Prüfungsleistung)</a:t>
            </a:r>
          </a:p>
          <a:p>
            <a:pPr algn="l">
              <a:lnSpc>
                <a:spcPct val="114000"/>
              </a:lnSpc>
            </a:pP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	</a:t>
            </a:r>
            <a:r>
              <a:rPr lang="de-DE" b="1" dirty="0">
                <a:latin typeface="Calibri" panose="020F0502020204030204" pitchFamily="34" charset="0"/>
                <a:cs typeface="Microsoft Sans Serif" pitchFamily="34" charset="0"/>
              </a:rPr>
              <a:t>Julian Ohm (Masterarbeit Experimente auf See)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	Markus Pellhammer (Seminar PNM)</a:t>
            </a:r>
          </a:p>
          <a:p>
            <a:pPr algn="l">
              <a:lnSpc>
                <a:spcPct val="114000"/>
              </a:lnSpc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	Kristin 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Seigies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 (Testtheorie)</a:t>
            </a:r>
          </a:p>
          <a:p>
            <a:pPr algn="l">
              <a:lnSpc>
                <a:spcPct val="114000"/>
              </a:lnSpc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	Lennart 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Schorling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 (Seminar 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PNM)</a:t>
            </a:r>
          </a:p>
          <a:p>
            <a:pPr algn="l">
              <a:lnSpc>
                <a:spcPct val="114000"/>
              </a:lnSpc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	Michael 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Weng (Seminar PNM) </a:t>
            </a:r>
            <a:endParaRPr lang="de-DE" dirty="0" smtClean="0">
              <a:latin typeface="Calibri" panose="020F0502020204030204" pitchFamily="34" charset="0"/>
              <a:cs typeface="Microsoft Sans Serif" pitchFamily="34" charset="0"/>
            </a:endParaRPr>
          </a:p>
          <a:p>
            <a:pPr algn="l">
              <a:lnSpc>
                <a:spcPct val="114000"/>
              </a:lnSpc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WS 2015/16	Bertram 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Sändig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 (Seminar PNM)</a:t>
            </a:r>
            <a:endParaRPr lang="de-DE" dirty="0" smtClean="0">
              <a:latin typeface="Calibri" panose="020F0502020204030204" pitchFamily="34" charset="0"/>
              <a:cs typeface="Microsoft Sans Serif" pitchFamily="34" charset="0"/>
            </a:endParaRPr>
          </a:p>
          <a:p>
            <a:pPr algn="l">
              <a:lnSpc>
                <a:spcPct val="114000"/>
              </a:lnSpc>
            </a:pP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	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Ronja Schott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 (Seminar PNM)</a:t>
            </a:r>
            <a:endParaRPr lang="de-DE" dirty="0" smtClean="0">
              <a:latin typeface="Calibri" panose="020F0502020204030204" pitchFamily="34" charset="0"/>
              <a:cs typeface="Microsoft Sans Serif" pitchFamily="34" charset="0"/>
            </a:endParaRPr>
          </a:p>
          <a:p>
            <a:pPr algn="l">
              <a:lnSpc>
                <a:spcPct val="114000"/>
              </a:lnSpc>
            </a:pP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	Marcel Schumacher (Seminar PNM)</a:t>
            </a:r>
            <a:endParaRPr lang="de-DE" dirty="0" smtClean="0">
              <a:latin typeface="Calibri" panose="020F0502020204030204" pitchFamily="34" charset="0"/>
              <a:cs typeface="Microsoft Sans Serif" pitchFamily="34" charset="0"/>
            </a:endParaRPr>
          </a:p>
          <a:p>
            <a:pPr algn="l">
              <a:lnSpc>
                <a:spcPct val="114000"/>
              </a:lnSpc>
            </a:pP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	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Anna 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Somieski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 (Seminar PNM)</a:t>
            </a:r>
            <a:endParaRPr lang="de-DE" dirty="0" smtClean="0">
              <a:latin typeface="Calibri" panose="020F0502020204030204" pitchFamily="34" charset="0"/>
              <a:cs typeface="Microsoft Sans Serif" pitchFamily="34" charset="0"/>
            </a:endParaRPr>
          </a:p>
          <a:p>
            <a:pPr algn="l">
              <a:lnSpc>
                <a:spcPct val="114000"/>
              </a:lnSpc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SS 2016	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Sina Gierig (Seminar PNM)</a:t>
            </a:r>
            <a:endParaRPr lang="de-DE" dirty="0" smtClean="0">
              <a:latin typeface="Calibri" panose="020F0502020204030204" pitchFamily="34" charset="0"/>
              <a:cs typeface="Microsoft Sans Serif" pitchFamily="34" charset="0"/>
            </a:endParaRPr>
          </a:p>
          <a:p>
            <a:pPr algn="l">
              <a:lnSpc>
                <a:spcPct val="114000"/>
              </a:lnSpc>
            </a:pP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	</a:t>
            </a:r>
            <a:r>
              <a:rPr lang="de-DE" b="1" dirty="0" smtClean="0">
                <a:latin typeface="Calibri" panose="020F0502020204030204" pitchFamily="34" charset="0"/>
                <a:cs typeface="Microsoft Sans Serif" pitchFamily="34" charset="0"/>
              </a:rPr>
              <a:t>Martin Müller</a:t>
            </a:r>
            <a:r>
              <a:rPr lang="de-DE" b="1" dirty="0">
                <a:latin typeface="Calibri" panose="020F0502020204030204" pitchFamily="34" charset="0"/>
                <a:cs typeface="Microsoft Sans Serif" pitchFamily="34" charset="0"/>
              </a:rPr>
              <a:t> (Masterarbeit Usability)</a:t>
            </a:r>
            <a:endParaRPr lang="de-DE" b="1" dirty="0" smtClean="0">
              <a:latin typeface="Calibri" panose="020F0502020204030204" pitchFamily="34" charset="0"/>
              <a:cs typeface="Microsoft Sans Serif" pitchFamily="34" charset="0"/>
            </a:endParaRPr>
          </a:p>
          <a:p>
            <a:pPr algn="l">
              <a:lnSpc>
                <a:spcPct val="114000"/>
              </a:lnSpc>
            </a:pP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	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Marcel Schumacher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 (Seminar PNM)</a:t>
            </a:r>
            <a:endParaRPr lang="de-DE" dirty="0" smtClean="0">
              <a:latin typeface="Calibri" panose="020F0502020204030204" pitchFamily="34" charset="0"/>
              <a:cs typeface="Microsoft Sans Serif" pitchFamily="34" charset="0"/>
            </a:endParaRPr>
          </a:p>
          <a:p>
            <a:pPr algn="l">
              <a:lnSpc>
                <a:spcPct val="114000"/>
              </a:lnSpc>
            </a:pP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	Sven Spröde (Seminar PNM)</a:t>
            </a:r>
            <a:endParaRPr lang="de-DE" dirty="0" smtClean="0">
              <a:latin typeface="Calibri" panose="020F0502020204030204" pitchFamily="34" charset="0"/>
              <a:cs typeface="Microsoft Sans Serif" pitchFamily="34" charset="0"/>
            </a:endParaRPr>
          </a:p>
          <a:p>
            <a:pPr algn="l">
              <a:lnSpc>
                <a:spcPct val="114000"/>
              </a:lnSpc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WS 16/17	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Martin Krabbe (Seminar PNM)</a:t>
            </a:r>
            <a:endParaRPr lang="de-DE" dirty="0" smtClean="0">
              <a:latin typeface="Calibri" panose="020F0502020204030204" pitchFamily="34" charset="0"/>
              <a:cs typeface="Microsoft Sans Serif" pitchFamily="34" charset="0"/>
            </a:endParaRPr>
          </a:p>
          <a:p>
            <a:pPr algn="l">
              <a:lnSpc>
                <a:spcPct val="114000"/>
              </a:lnSpc>
            </a:pP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	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Thao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 Ngo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 (Seminar PNM)</a:t>
            </a:r>
            <a:endParaRPr lang="de-DE" dirty="0" smtClean="0">
              <a:latin typeface="Calibri" panose="020F0502020204030204" pitchFamily="34" charset="0"/>
              <a:cs typeface="Microsoft Sans Serif" pitchFamily="34" charset="0"/>
            </a:endParaRPr>
          </a:p>
          <a:p>
            <a:pPr algn="l">
              <a:lnSpc>
                <a:spcPct val="114000"/>
              </a:lnSpc>
            </a:pP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	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Nikolai 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Lenski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 (Seminar PNM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)</a:t>
            </a:r>
          </a:p>
          <a:p>
            <a:pPr algn="l">
              <a:lnSpc>
                <a:spcPct val="114000"/>
              </a:lnSpc>
            </a:pP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	Judith Conradi (Seminar PNM)</a:t>
            </a:r>
            <a:endParaRPr lang="de-DE" dirty="0" smtClean="0">
              <a:latin typeface="Calibri" panose="020F0502020204030204" pitchFamily="34" charset="0"/>
              <a:cs typeface="Microsoft Sans Serif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61276" y="3671699"/>
            <a:ext cx="4032448" cy="101130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de-DE" b="1" dirty="0" smtClean="0">
                <a:solidFill>
                  <a:schemeClr val="tx2"/>
                </a:solidFill>
                <a:latin typeface="Calibri" panose="020F0502020204030204" pitchFamily="34" charset="0"/>
                <a:cs typeface="Microsoft Sans Serif" pitchFamily="34" charset="0"/>
              </a:rPr>
              <a:t>Technische und organisatorische Unterstützung</a:t>
            </a:r>
          </a:p>
          <a:p>
            <a:pPr algn="l">
              <a:lnSpc>
                <a:spcPct val="114000"/>
              </a:lnSpc>
              <a:spcBef>
                <a:spcPts val="600"/>
              </a:spcBef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Richard 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Gross</a:t>
            </a:r>
            <a:endParaRPr lang="de-DE" dirty="0">
              <a:latin typeface="Calibri" panose="020F0502020204030204" pitchFamily="34" charset="0"/>
              <a:cs typeface="Microsoft Sans Serif" pitchFamily="34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Angelika Engling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Katrin Lüdtke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465313" y="4786154"/>
            <a:ext cx="4034679" cy="14323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de-DE" b="1" dirty="0" smtClean="0">
                <a:solidFill>
                  <a:schemeClr val="tx2"/>
                </a:solidFill>
                <a:latin typeface="Calibri" panose="020F0502020204030204" pitchFamily="34" charset="0"/>
                <a:cs typeface="Microsoft Sans Serif" pitchFamily="34" charset="0"/>
              </a:rPr>
              <a:t>Firmenunterstützung</a:t>
            </a:r>
          </a:p>
          <a:p>
            <a:pPr algn="l">
              <a:lnSpc>
                <a:spcPct val="114000"/>
              </a:lnSpc>
              <a:spcBef>
                <a:spcPts val="600"/>
              </a:spcBef>
            </a:pP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Raymarine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 Deutschland GmbH</a:t>
            </a:r>
            <a:endParaRPr lang="de-DE" dirty="0">
              <a:latin typeface="Calibri" panose="020F0502020204030204" pitchFamily="34" charset="0"/>
              <a:cs typeface="Microsoft Sans Serif" pitchFamily="34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Delius </a:t>
            </a:r>
            <a:r>
              <a:rPr lang="de-DE" dirty="0" err="1">
                <a:latin typeface="Calibri" panose="020F0502020204030204" pitchFamily="34" charset="0"/>
                <a:cs typeface="Microsoft Sans Serif" pitchFamily="34" charset="0"/>
              </a:rPr>
              <a:t>Klasing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 Verlag 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GmbH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Neptune Deutschland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HanseNautic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 Hamburg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Schiffs-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&amp; Yachtelektrik Martin Heinrich</a:t>
            </a:r>
            <a:endParaRPr lang="de-DE" dirty="0" smtClean="0">
              <a:latin typeface="Calibri" panose="020F0502020204030204" pitchFamily="34" charset="0"/>
              <a:cs typeface="Microsoft Sans Serif" pitchFamily="34" charset="0"/>
            </a:endParaRPr>
          </a:p>
        </p:txBody>
      </p:sp>
      <p:pic>
        <p:nvPicPr>
          <p:cNvPr id="24" name="Picture 6" descr="http://nvcharts.com/shop/media/images/org/dreieck_zirke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60" y="1456249"/>
            <a:ext cx="1734092" cy="185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53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/>
              <a:t>Seite </a:t>
            </a:r>
            <a:fld id="{7416BCC7-6A22-40D2-B559-0CE2D9AB5FE9}" type="slidenum">
              <a:rPr lang="de-DE" altLang="de-DE" b="1"/>
              <a:pPr/>
              <a:t>44</a:t>
            </a:fld>
            <a:endParaRPr lang="de-DE" altLang="de-DE" b="1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543123" y="548680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  <a:cs typeface="Calibri" panose="020F0502020204030204" pitchFamily="34" charset="0"/>
              </a:rPr>
              <a:t>Forschungsprojekt</a:t>
            </a:r>
            <a:r>
              <a:rPr lang="de-DE" altLang="de-DE" sz="1800" kern="0" cap="small" dirty="0" smtClean="0"/>
              <a:t> </a:t>
            </a:r>
            <a:r>
              <a:rPr lang="de-DE" altLang="de-DE" sz="1800" kern="0" cap="small" dirty="0" err="1" smtClean="0"/>
              <a:t>ANeMoS</a:t>
            </a:r>
            <a:r>
              <a:rPr lang="de-DE" altLang="de-DE" sz="1800" kern="0" dirty="0" smtClean="0"/>
              <a:t/>
            </a:r>
            <a:br>
              <a:rPr lang="de-DE" altLang="de-DE" sz="1800" kern="0" dirty="0" smtClean="0"/>
            </a:br>
            <a:r>
              <a:rPr lang="de-DE" alt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nalyzing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Impact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Ne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edia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de-DE" alt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ailboats</a:t>
            </a:r>
            <a:endParaRPr lang="de-DE" altLang="de-DE" sz="1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89608" y="1412776"/>
            <a:ext cx="8235848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DE" b="1" dirty="0" smtClean="0">
                <a:solidFill>
                  <a:schemeClr val="tx2"/>
                </a:solidFill>
                <a:latin typeface="Calibri" panose="020F0502020204030204" pitchFamily="34" charset="0"/>
                <a:cs typeface="Microsoft Sans Serif" pitchFamily="34" charset="0"/>
              </a:rPr>
              <a:t>„</a:t>
            </a:r>
            <a:r>
              <a:rPr lang="de-DE" b="1" dirty="0" smtClean="0">
                <a:solidFill>
                  <a:schemeClr val="tx2"/>
                </a:solidFill>
                <a:latin typeface="Calibri" panose="020F0502020204030204" pitchFamily="34" charset="0"/>
                <a:cs typeface="Microsoft Sans Serif" pitchFamily="34" charset="0"/>
              </a:rPr>
              <a:t>Transdisziplinäre</a:t>
            </a:r>
            <a:r>
              <a:rPr lang="de-DE" b="1" dirty="0" smtClean="0">
                <a:solidFill>
                  <a:schemeClr val="tx2"/>
                </a:solidFill>
                <a:latin typeface="Calibri" panose="020F0502020204030204" pitchFamily="34" charset="0"/>
                <a:cs typeface="Microsoft Sans Serif" pitchFamily="34" charset="0"/>
              </a:rPr>
              <a:t>“ Publikationen</a:t>
            </a:r>
            <a:endParaRPr lang="de-DE" b="1" dirty="0">
              <a:solidFill>
                <a:schemeClr val="tx2"/>
              </a:solidFill>
              <a:latin typeface="Calibri" panose="020F0502020204030204" pitchFamily="34" charset="0"/>
              <a:cs typeface="Microsoft Sans Serif" pitchFamily="34" charset="0"/>
            </a:endParaRPr>
          </a:p>
          <a:p>
            <a:pPr algn="l">
              <a:spcBef>
                <a:spcPts val="600"/>
              </a:spcBef>
            </a:pP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Cholodnicki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, S. (2016). Schiffbruch mit Navi? TU-Professorin untersucht den Einsatz von digitalen Orientierungshilfen beim Segeln. </a:t>
            </a:r>
            <a:b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</a:b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	TU intern, 06/2016, S. 9 (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  <a:hlinkClick r:id="rId2"/>
              </a:rPr>
              <a:t>www.tu-berlin.de/?id=157047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).</a:t>
            </a:r>
          </a:p>
          <a:p>
            <a:pPr algn="l">
              <a:spcBef>
                <a:spcPts val="600"/>
              </a:spcBef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Klempert, O. (2016). Auf See zählen Technik und die Sinne. </a:t>
            </a:r>
            <a:b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</a:b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	</a:t>
            </a:r>
            <a:r>
              <a:rPr lang="de-DE" dirty="0" smtClean="0">
                <a:latin typeface="Calibri" panose="020F0502020204030204" pitchFamily="34" charset="0"/>
              </a:rPr>
              <a:t>VDI </a:t>
            </a:r>
            <a:r>
              <a:rPr lang="de-DE" dirty="0" err="1" smtClean="0">
                <a:latin typeface="Calibri" panose="020F0502020204030204" pitchFamily="34" charset="0"/>
              </a:rPr>
              <a:t>nachrichten</a:t>
            </a:r>
            <a:r>
              <a:rPr lang="de-DE" dirty="0" smtClean="0">
                <a:latin typeface="Calibri" panose="020F0502020204030204" pitchFamily="34" charset="0"/>
              </a:rPr>
              <a:t>, 08/2016, Nr</a:t>
            </a:r>
            <a:r>
              <a:rPr lang="de-DE" dirty="0">
                <a:latin typeface="Calibri" panose="020F0502020204030204" pitchFamily="34" charset="0"/>
              </a:rPr>
              <a:t>. </a:t>
            </a:r>
            <a:r>
              <a:rPr lang="de-DE" dirty="0" smtClean="0">
                <a:latin typeface="Calibri" panose="020F0502020204030204" pitchFamily="34" charset="0"/>
              </a:rPr>
              <a:t>33/34, S. 20-21.</a:t>
            </a:r>
          </a:p>
          <a:p>
            <a:pPr algn="l">
              <a:spcBef>
                <a:spcPts val="600"/>
              </a:spcBef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Johannsen, L. (2016). Navigation / Studie: Überfordern Tablet, Plotter &amp; Co. 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d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en Skipper? </a:t>
            </a:r>
            <a:b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</a:b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	Yacht – Europas größtes Segelmagazin, 04/2016, S. 56-61.</a:t>
            </a:r>
          </a:p>
          <a:p>
            <a:pPr algn="l">
              <a:spcBef>
                <a:spcPts val="600"/>
              </a:spcBef>
            </a:pP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Johannsen, L. (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2018). Plotter - Fluch oder Segen? </a:t>
            </a:r>
            <a:b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</a:b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	Yacht 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– Europas größtes Segelmagazin, 04/2016, S. 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32-37.</a:t>
            </a:r>
            <a:endParaRPr lang="de-DE" dirty="0">
              <a:latin typeface="Calibri" panose="020F0502020204030204" pitchFamily="34" charset="0"/>
              <a:cs typeface="Microsoft Sans Serif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67544" y="3504851"/>
            <a:ext cx="8568952" cy="13542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DE" b="1" dirty="0" smtClean="0">
                <a:solidFill>
                  <a:schemeClr val="tx2"/>
                </a:solidFill>
                <a:latin typeface="Calibri" panose="020F0502020204030204" pitchFamily="34" charset="0"/>
                <a:cs typeface="Microsoft Sans Serif" pitchFamily="34" charset="0"/>
              </a:rPr>
              <a:t>Wissenschaftliche Publikationen</a:t>
            </a:r>
            <a:endParaRPr lang="de-DE" b="1" dirty="0">
              <a:solidFill>
                <a:schemeClr val="tx2"/>
              </a:solidFill>
              <a:latin typeface="Calibri" panose="020F0502020204030204" pitchFamily="34" charset="0"/>
              <a:cs typeface="Microsoft Sans Serif" pitchFamily="34" charset="0"/>
            </a:endParaRPr>
          </a:p>
          <a:p>
            <a:pPr algn="l">
              <a:spcBef>
                <a:spcPts val="600"/>
              </a:spcBef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Müller, M., Jung, D. &amp; Müller-Plath, G. (2016). Gestaltungsrichtlinie für maritime 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	Navigationsanwendungen. Technische Universität Berlin.</a:t>
            </a:r>
          </a:p>
          <a:p>
            <a:pPr algn="l">
              <a:spcBef>
                <a:spcPts val="600"/>
              </a:spcBef>
            </a:pP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Müller-Plath, G. &amp; Ohm, J. (2016). Situationsbewusstsein und Leistung beim Segeln mit digitaler Medienunterstützung: </a:t>
            </a:r>
            <a:b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	Experimente und Blickfeldanalysen auf See. In: J. Funke, J. Rummel &amp; A. Voss (Hrsg.).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TeaP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2016 - Abstracts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58th 	Conference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	Experimental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Psychologists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. Heidelberg: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Pabst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67544" y="4850317"/>
            <a:ext cx="8496944" cy="14311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DE" b="1" dirty="0" smtClean="0">
                <a:solidFill>
                  <a:schemeClr val="tx2"/>
                </a:solidFill>
                <a:latin typeface="Calibri" panose="020F0502020204030204" pitchFamily="34" charset="0"/>
                <a:cs typeface="Microsoft Sans Serif" pitchFamily="34" charset="0"/>
              </a:rPr>
              <a:t>Vorträge</a:t>
            </a:r>
            <a:endParaRPr lang="de-DE" b="1" dirty="0">
              <a:solidFill>
                <a:schemeClr val="tx2"/>
              </a:solidFill>
              <a:latin typeface="Calibri" panose="020F0502020204030204" pitchFamily="34" charset="0"/>
              <a:cs typeface="Microsoft Sans Serif" pitchFamily="34" charset="0"/>
            </a:endParaRPr>
          </a:p>
          <a:p>
            <a:pPr algn="l">
              <a:spcBef>
                <a:spcPts val="600"/>
              </a:spcBef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Müller, M., Jung, D. &amp; Müller-Plath: 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„Eine forschungsbasierte Usability-Guideline für digitale Seekartenplotter“ bei der Firma </a:t>
            </a:r>
            <a:b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HanseNautic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in Hamburg am 7.12.2016. </a:t>
            </a:r>
          </a:p>
          <a:p>
            <a:pPr algn="l">
              <a:spcBef>
                <a:spcPts val="600"/>
              </a:spcBef>
            </a:pP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Müller-Plath, G.: „Nutzung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und Auswirkung digitaler Navigationsmedien auf 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Segelbooten“ im Berliner Yachtclub am 2.12.2015.</a:t>
            </a:r>
          </a:p>
          <a:p>
            <a:pPr algn="l">
              <a:spcBef>
                <a:spcPts val="600"/>
              </a:spcBef>
            </a:pP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Müller-Plath, G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. „Navigation auf See 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mit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klassischen und digitalen Medien 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– ein Forschungsprojekt“ auf der Internationalen </a:t>
            </a:r>
            <a:b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	Bootsmesse Hamburg (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hanseboot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) vom 30.10. – 3.11.2017.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0" name="Picture 6" descr="https://www.delius-klasing.de/media/image/ca/42/73/YAC201802RG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5024">
            <a:off x="7082673" y="2070915"/>
            <a:ext cx="165834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96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/>
              <a:t>Seite </a:t>
            </a:r>
            <a:fld id="{7416BCC7-6A22-40D2-B559-0CE2D9AB5FE9}" type="slidenum">
              <a:rPr lang="de-DE" altLang="de-DE" b="1"/>
              <a:pPr/>
              <a:t>45</a:t>
            </a:fld>
            <a:endParaRPr lang="de-DE" altLang="de-DE" b="1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543123" y="548680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  <a:cs typeface="Calibri" panose="020F0502020204030204" pitchFamily="34" charset="0"/>
              </a:rPr>
              <a:t>Fachgebiet Psychologie Neuer Medien und Methodenlehre</a:t>
            </a:r>
            <a:r>
              <a:rPr lang="de-DE" altLang="de-DE" sz="1800" kern="0" dirty="0" smtClean="0"/>
              <a:t/>
            </a:r>
            <a:br>
              <a:rPr lang="de-DE" altLang="de-DE" sz="1800" kern="0" dirty="0" smtClean="0"/>
            </a:b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Weitere aktuelle 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 projektierte Arbeiten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FG PNMM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89608" y="1338345"/>
            <a:ext cx="8475678" cy="215187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b="1" dirty="0" smtClean="0">
                <a:solidFill>
                  <a:schemeClr val="accent6"/>
                </a:solidFill>
                <a:latin typeface="Calibri" panose="020F0502020204030204" pitchFamily="34" charset="0"/>
                <a:cs typeface="Microsoft Sans Serif" pitchFamily="34" charset="0"/>
              </a:rPr>
              <a:t>Gisela Müller-Plath</a:t>
            </a:r>
          </a:p>
          <a:p>
            <a:pPr marL="342900" indent="-342900" algn="l">
              <a:spcBef>
                <a:spcPts val="600"/>
              </a:spcBef>
              <a:buSzPct val="100000"/>
              <a:buFont typeface="Wingdings" panose="05000000000000000000" pitchFamily="2" charset="2"/>
              <a:buChar char="v"/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Realisierung 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einer 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Augmented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-Reality-Lösung zur Navigation auf See 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(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Masterarbeit Marcel Schumacher &amp; 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Arbeitsgruppe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)</a:t>
            </a:r>
          </a:p>
          <a:p>
            <a:pPr marL="342900" indent="-342900" algn="l">
              <a:spcBef>
                <a:spcPts val="500"/>
              </a:spcBef>
              <a:buSzPct val="100000"/>
              <a:buFont typeface="Wingdings" panose="05000000000000000000" pitchFamily="2" charset="2"/>
              <a:buChar char="v"/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Mensch-Technik-Interaktion in der Seefahrt 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(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mit Gerd </a:t>
            </a:r>
            <a:r>
              <a:rPr lang="de-DE" dirty="0" err="1">
                <a:latin typeface="Calibri" panose="020F0502020204030204" pitchFamily="34" charset="0"/>
                <a:cs typeface="Microsoft Sans Serif" pitchFamily="34" charset="0"/>
              </a:rPr>
              <a:t>Holbach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, FG Entwurf und Betrieb maritimer Systeme, TU Berlin)</a:t>
            </a:r>
          </a:p>
          <a:p>
            <a:pPr marL="342900" indent="-342900" algn="l">
              <a:spcBef>
                <a:spcPts val="500"/>
              </a:spcBef>
              <a:buFont typeface="Wingdings" panose="05000000000000000000" pitchFamily="2" charset="2"/>
              <a:buChar char="v"/>
            </a:pP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Cronbachs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 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Alpha überschätzt die 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R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eliabilität eines Tests bei lokal korrelierten Items 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/>
            </a:r>
            <a:b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</a:b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(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mit Dieter Heyer, Universität Halle (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em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.) / Masterarbeit Claus Nowak 2016)</a:t>
            </a:r>
          </a:p>
          <a:p>
            <a:pPr marL="342900" indent="-342900" algn="l">
              <a:spcBef>
                <a:spcPts val="500"/>
              </a:spcBef>
              <a:buFont typeface="Wingdings" panose="05000000000000000000" pitchFamily="2" charset="2"/>
              <a:buChar char="v"/>
            </a:pPr>
            <a:r>
              <a:rPr lang="de-DE" dirty="0">
                <a:latin typeface="Calibri" panose="020F0502020204030204" pitchFamily="34" charset="0"/>
              </a:rPr>
              <a:t>Zielgerichtete Beeinflussung der </a:t>
            </a:r>
            <a:r>
              <a:rPr lang="de-DE" dirty="0" smtClean="0">
                <a:latin typeface="Calibri" panose="020F0502020204030204" pitchFamily="34" charset="0"/>
              </a:rPr>
              <a:t>exogenen Aufmerksamkeitsablenkung </a:t>
            </a:r>
            <a:r>
              <a:rPr lang="de-DE" dirty="0">
                <a:latin typeface="Calibri" panose="020F0502020204030204" pitchFamily="34" charset="0"/>
              </a:rPr>
              <a:t>- vom Labor auf die </a:t>
            </a:r>
            <a:r>
              <a:rPr lang="de-DE" dirty="0" smtClean="0">
                <a:latin typeface="Calibri" panose="020F0502020204030204" pitchFamily="34" charset="0"/>
              </a:rPr>
              <a:t>Straße (DFG-Antrag in Vorbereitung)</a:t>
            </a:r>
          </a:p>
          <a:p>
            <a:pPr marL="342900" indent="-342900" algn="l">
              <a:spcBef>
                <a:spcPts val="500"/>
              </a:spcBef>
              <a:buFont typeface="Wingdings" panose="05000000000000000000" pitchFamily="2" charset="2"/>
              <a:buChar char="v"/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Simulation in der Kardiotechnik (mit Frank Merkle, Dt. Herzzentrum Berlin / Masterarbeiten Sina Gierig, Cynthia 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Pawelke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)</a:t>
            </a:r>
            <a:endParaRPr lang="de-DE" dirty="0" smtClean="0">
              <a:latin typeface="Calibri" panose="020F0502020204030204" pitchFamily="34" charset="0"/>
              <a:cs typeface="Microsoft Sans Serif" pitchFamily="34" charset="0"/>
            </a:endParaRPr>
          </a:p>
          <a:p>
            <a:pPr marL="342900" indent="-342900" algn="l">
              <a:spcBef>
                <a:spcPts val="500"/>
              </a:spcBef>
              <a:buFont typeface="Wingdings" panose="05000000000000000000" pitchFamily="2" charset="2"/>
              <a:buChar char="v"/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Beteiligung an Antragsskizze 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für ein Graduiertenkolleg "Sensorgestützte und wissensbasierte Optimierung der Nutzung 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mobilitäts-unterstützender Hilfsmittel“ (mit Marc Kraft, Manfred 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Thüring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 u.a., TU Berlin)</a:t>
            </a:r>
            <a:endParaRPr lang="de-DE" dirty="0">
              <a:latin typeface="Calibri" panose="020F0502020204030204" pitchFamily="34" charset="0"/>
              <a:cs typeface="Microsoft Sans Serif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88810" y="3532907"/>
            <a:ext cx="8475678" cy="787395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b="1" dirty="0" smtClean="0">
                <a:solidFill>
                  <a:srgbClr val="008000"/>
                </a:solidFill>
                <a:latin typeface="Calibri" panose="020F0502020204030204" pitchFamily="34" charset="0"/>
                <a:cs typeface="Microsoft Sans Serif" pitchFamily="34" charset="0"/>
              </a:rPr>
              <a:t>Eike Richter</a:t>
            </a:r>
          </a:p>
          <a:p>
            <a:pPr marL="342900" indent="-342900" algn="l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Forschungsschwerpunkte Universität Potsdam: Visuelle Wahrnehmung, 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Kognition, insbes. Lesen. 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Eyetracking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, Modellierung.</a:t>
            </a:r>
            <a:endParaRPr lang="de-DE" dirty="0" smtClean="0">
              <a:latin typeface="Calibri" panose="020F0502020204030204" pitchFamily="34" charset="0"/>
              <a:cs typeface="Microsoft Sans Serif" pitchFamily="34" charset="0"/>
            </a:endParaRPr>
          </a:p>
          <a:p>
            <a:pPr marL="342900" indent="-342900" algn="l">
              <a:spcBef>
                <a:spcPts val="500"/>
              </a:spcBef>
              <a:buFont typeface="Wingdings" panose="05000000000000000000" pitchFamily="2" charset="2"/>
              <a:buChar char="v"/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Aktuell: Schwerpunkt Lehre, Methodenberatung</a:t>
            </a:r>
            <a:endParaRPr lang="de-DE" dirty="0">
              <a:latin typeface="Calibri" panose="020F0502020204030204" pitchFamily="34" charset="0"/>
              <a:cs typeface="Microsoft Sans Serif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91350" y="4361509"/>
            <a:ext cx="8475678" cy="787395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Microsoft Sans Serif" pitchFamily="34" charset="0"/>
              </a:rPr>
              <a:t>Svetlana Nowak</a:t>
            </a:r>
          </a:p>
          <a:p>
            <a:pPr marL="342900" indent="-342900" algn="l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Aufmerksamkeitsfokus beim motorischen Lernen: Einfluss der Bewegungsaufgabe und virtueller Rückmeldung (Dissertation)</a:t>
            </a:r>
          </a:p>
          <a:p>
            <a:pPr marL="342900" indent="-342900" algn="l">
              <a:spcBef>
                <a:spcPts val="500"/>
              </a:spcBef>
              <a:buFont typeface="Wingdings" panose="05000000000000000000" pitchFamily="2" charset="2"/>
              <a:buChar char="v"/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Sensomotorische Adaptation und Nacheffekte in VR (Masterarbeit Alex Gerhards)</a:t>
            </a:r>
            <a:endParaRPr lang="de-DE" dirty="0">
              <a:latin typeface="Calibri" panose="020F0502020204030204" pitchFamily="34" charset="0"/>
              <a:cs typeface="Microsoft Sans Serif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01983" y="5178047"/>
            <a:ext cx="8475678" cy="538609"/>
          </a:xfrm>
          <a:prstGeom prst="rect">
            <a:avLst/>
          </a:prstGeom>
          <a:noFill/>
          <a:ln>
            <a:solidFill>
              <a:srgbClr val="1D90B9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b="1" dirty="0" smtClean="0">
                <a:solidFill>
                  <a:srgbClr val="1D90B9"/>
                </a:solidFill>
                <a:latin typeface="Calibri" panose="020F0502020204030204" pitchFamily="34" charset="0"/>
                <a:cs typeface="Microsoft Sans Serif" pitchFamily="34" charset="0"/>
              </a:rPr>
              <a:t>Felix Kretschmer</a:t>
            </a:r>
          </a:p>
          <a:p>
            <a:pPr marL="342900" indent="-342900" algn="l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Social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 Inhibition 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 Return in VR (Masterarbeit/DFG-Antrag geplant, mit Richard 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Gross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 &amp; Carolin 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Wienrich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, 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Universität Würzburg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)</a:t>
            </a:r>
            <a:endParaRPr lang="de-DE" dirty="0">
              <a:latin typeface="Calibri" panose="020F0502020204030204" pitchFamily="34" charset="0"/>
              <a:cs typeface="Microsoft Sans Serif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512616" y="5762321"/>
            <a:ext cx="8475678" cy="538609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b="1" dirty="0" smtClean="0">
                <a:solidFill>
                  <a:srgbClr val="FF00FF"/>
                </a:solidFill>
                <a:latin typeface="Calibri" panose="020F0502020204030204" pitchFamily="34" charset="0"/>
                <a:cs typeface="Microsoft Sans Serif" pitchFamily="34" charset="0"/>
              </a:rPr>
              <a:t>Elen </a:t>
            </a:r>
            <a:r>
              <a:rPr lang="de-DE" b="1" dirty="0" err="1" smtClean="0">
                <a:solidFill>
                  <a:srgbClr val="FF00FF"/>
                </a:solidFill>
                <a:latin typeface="Calibri" panose="020F0502020204030204" pitchFamily="34" charset="0"/>
                <a:cs typeface="Microsoft Sans Serif" pitchFamily="34" charset="0"/>
              </a:rPr>
              <a:t>Faddoul</a:t>
            </a:r>
            <a:endParaRPr lang="de-DE" b="1" dirty="0" smtClean="0">
              <a:solidFill>
                <a:srgbClr val="FF00FF"/>
              </a:solidFill>
              <a:latin typeface="Calibri" panose="020F0502020204030204" pitchFamily="34" charset="0"/>
              <a:cs typeface="Microsoft Sans Serif" pitchFamily="34" charset="0"/>
            </a:endParaRPr>
          </a:p>
          <a:p>
            <a:pPr marL="342900" indent="-342900" algn="l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Rolle der 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Social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 Media bei der Integration von Flüchtlingen in Deutschland (Dissertation)</a:t>
            </a:r>
            <a:endParaRPr lang="de-DE" dirty="0">
              <a:latin typeface="Calibri" panose="020F0502020204030204" pitchFamily="34" charset="0"/>
              <a:cs typeface="Microsoft Sans Serif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92348" y="3541117"/>
            <a:ext cx="8475678" cy="7873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b="1" dirty="0" smtClean="0">
                <a:solidFill>
                  <a:srgbClr val="008000"/>
                </a:solidFill>
                <a:latin typeface="Calibri" panose="020F0502020204030204" pitchFamily="34" charset="0"/>
                <a:cs typeface="Microsoft Sans Serif" pitchFamily="34" charset="0"/>
              </a:rPr>
              <a:t>Eike Richter</a:t>
            </a:r>
          </a:p>
          <a:p>
            <a:pPr marL="342900" indent="-342900" algn="l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de-DE" b="1" dirty="0" smtClean="0">
                <a:latin typeface="Calibri" panose="020F0502020204030204" pitchFamily="34" charset="0"/>
                <a:cs typeface="Microsoft Sans Serif" pitchFamily="34" charset="0"/>
              </a:rPr>
              <a:t>Forschungsschwerpunkte Universität Potsdam: Visuelle Wahrnehmung, </a:t>
            </a:r>
            <a:r>
              <a:rPr lang="de-DE" b="1" dirty="0" smtClean="0">
                <a:latin typeface="Calibri" panose="020F0502020204030204" pitchFamily="34" charset="0"/>
                <a:cs typeface="Microsoft Sans Serif" pitchFamily="34" charset="0"/>
              </a:rPr>
              <a:t>Kognition, insbes. Lesen. </a:t>
            </a:r>
            <a:r>
              <a:rPr lang="de-DE" b="1" dirty="0" err="1" smtClean="0">
                <a:latin typeface="Calibri" panose="020F0502020204030204" pitchFamily="34" charset="0"/>
                <a:cs typeface="Microsoft Sans Serif" pitchFamily="34" charset="0"/>
              </a:rPr>
              <a:t>Eyetracking</a:t>
            </a:r>
            <a:r>
              <a:rPr lang="de-DE" b="1" dirty="0" smtClean="0">
                <a:latin typeface="Calibri" panose="020F0502020204030204" pitchFamily="34" charset="0"/>
                <a:cs typeface="Microsoft Sans Serif" pitchFamily="34" charset="0"/>
              </a:rPr>
              <a:t>, Modellierung.</a:t>
            </a:r>
            <a:endParaRPr lang="de-DE" b="1" dirty="0" smtClean="0">
              <a:latin typeface="Calibri" panose="020F0502020204030204" pitchFamily="34" charset="0"/>
              <a:cs typeface="Microsoft Sans Serif" pitchFamily="34" charset="0"/>
            </a:endParaRPr>
          </a:p>
          <a:p>
            <a:pPr marL="342900" indent="-342900" algn="l">
              <a:spcBef>
                <a:spcPts val="500"/>
              </a:spcBef>
              <a:buFont typeface="Wingdings" panose="05000000000000000000" pitchFamily="2" charset="2"/>
              <a:buChar char="v"/>
            </a:pPr>
            <a:r>
              <a:rPr lang="de-DE" b="1" dirty="0" smtClean="0">
                <a:latin typeface="Calibri" panose="020F0502020204030204" pitchFamily="34" charset="0"/>
                <a:cs typeface="Microsoft Sans Serif" pitchFamily="34" charset="0"/>
              </a:rPr>
              <a:t>Aktuell: Schwerpunkt Lehre, Methodenberatung</a:t>
            </a:r>
            <a:endParaRPr lang="de-DE" b="1" dirty="0">
              <a:latin typeface="Calibri" panose="020F0502020204030204" pitchFamily="34" charset="0"/>
              <a:cs typeface="Microsoft Sans Serif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39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Screen Shot 2018-01-11 at 4.34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392"/>
            <a:ext cx="9144000" cy="119707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53590" y="60451"/>
            <a:ext cx="6518022" cy="857519"/>
          </a:xfr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114300"/>
          </a:effectLst>
        </p:spPr>
        <p:txBody>
          <a:bodyPr>
            <a:normAutofit/>
          </a:bodyPr>
          <a:lstStyle/>
          <a:p>
            <a:r>
              <a:rPr lang="de-DE" sz="2400">
                <a:solidFill>
                  <a:schemeClr val="tx2"/>
                </a:solidFill>
              </a:rPr>
              <a:t>Hybride Narrativität: Digitale und kognitive </a:t>
            </a:r>
            <a:br>
              <a:rPr lang="de-DE" sz="2400">
                <a:solidFill>
                  <a:schemeClr val="tx2"/>
                </a:solidFill>
              </a:rPr>
            </a:br>
            <a:r>
              <a:rPr lang="de-DE" sz="2400">
                <a:solidFill>
                  <a:schemeClr val="tx2"/>
                </a:solidFill>
              </a:rPr>
              <a:t>Methoden zur Erforschung graphischer Literatur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2384" y="1125931"/>
            <a:ext cx="8631342" cy="573206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4000"/>
              </a:lnSpc>
            </a:pPr>
            <a:r>
              <a:rPr lang="de-DE" sz="1600" dirty="0"/>
              <a:t>Graphische Literatur: Theoretische Analysen aus Humanwissenschaften, Kunst und Linguistik (</a:t>
            </a:r>
            <a:r>
              <a:rPr lang="de-DE" sz="1600" dirty="0" err="1"/>
              <a:t>McCloud</a:t>
            </a:r>
            <a:r>
              <a:rPr lang="de-DE" sz="1600" dirty="0"/>
              <a:t>, 1993; </a:t>
            </a:r>
            <a:r>
              <a:rPr lang="de-DE" sz="1600" dirty="0" err="1"/>
              <a:t>Groensteen</a:t>
            </a:r>
            <a:r>
              <a:rPr lang="de-DE" sz="1600" dirty="0"/>
              <a:t>, 2007; Cohn, 2013). </a:t>
            </a:r>
          </a:p>
          <a:p>
            <a:pPr>
              <a:lnSpc>
                <a:spcPct val="114000"/>
              </a:lnSpc>
            </a:pPr>
            <a:r>
              <a:rPr lang="de-DE" sz="1600" dirty="0"/>
              <a:t>Ziele: 1) Theorieprüfung mit Methoden der </a:t>
            </a:r>
            <a:r>
              <a:rPr lang="de-DE" sz="1600" dirty="0" err="1"/>
              <a:t>Kognitionswisschenschaften</a:t>
            </a:r>
            <a:r>
              <a:rPr lang="de-DE" sz="1600" dirty="0"/>
              <a:t>.</a:t>
            </a:r>
            <a:br>
              <a:rPr lang="de-DE" sz="1600" dirty="0"/>
            </a:br>
            <a:r>
              <a:rPr lang="de-DE" sz="1600" dirty="0"/>
              <a:t>		 2) Erarbeitung eines annotierten Corpus + objektive Deskriptoren.</a:t>
            </a:r>
            <a:br>
              <a:rPr lang="de-DE" sz="1600" dirty="0"/>
            </a:br>
            <a:r>
              <a:rPr lang="de-DE" sz="1600" dirty="0"/>
              <a:t>		 3) Leserbasierte Deskriptoren, insb. Blickbewegungen </a:t>
            </a:r>
            <a:br>
              <a:rPr lang="de-DE" sz="1600" dirty="0"/>
            </a:br>
            <a:r>
              <a:rPr lang="de-DE" sz="1600" dirty="0"/>
              <a:t>		 4) Rückbezug zu </a:t>
            </a:r>
            <a:r>
              <a:rPr lang="de-DE" sz="1600" dirty="0" err="1"/>
              <a:t>Salienzmodellen</a:t>
            </a:r>
            <a:r>
              <a:rPr lang="de-DE" sz="1600" dirty="0"/>
              <a:t>, auch </a:t>
            </a:r>
            <a:r>
              <a:rPr lang="de-DE" sz="1600" dirty="0" err="1"/>
              <a:t>Deep</a:t>
            </a:r>
            <a:r>
              <a:rPr lang="de-DE" sz="1600" dirty="0"/>
              <a:t> </a:t>
            </a:r>
            <a:r>
              <a:rPr lang="de-DE" sz="1600" dirty="0" err="1"/>
              <a:t>Neural</a:t>
            </a:r>
            <a:r>
              <a:rPr lang="de-DE" sz="1600" dirty="0"/>
              <a:t> Networks</a:t>
            </a:r>
            <a:br>
              <a:rPr lang="de-DE" sz="1600" dirty="0"/>
            </a:br>
            <a:r>
              <a:rPr lang="de-DE" sz="1600" dirty="0"/>
              <a:t>		 5) Gezielte Experimente zur Hypothesenprüfung</a:t>
            </a:r>
          </a:p>
          <a:p>
            <a:pPr>
              <a:lnSpc>
                <a:spcPct val="114000"/>
              </a:lnSpc>
            </a:pPr>
            <a:r>
              <a:rPr lang="de-DE" sz="1600" b="1" dirty="0"/>
              <a:t>Experimente zu peripherer Vorschau:</a:t>
            </a:r>
            <a:br>
              <a:rPr lang="de-DE" sz="1600" b="1" dirty="0"/>
            </a:br>
            <a:r>
              <a:rPr lang="de-DE" sz="1600" b="1" dirty="0"/>
              <a:t/>
            </a:r>
            <a:br>
              <a:rPr lang="de-DE" sz="1600" b="1" dirty="0"/>
            </a:br>
            <a:endParaRPr lang="de-DE" sz="1600" b="1" dirty="0"/>
          </a:p>
          <a:p>
            <a:pPr>
              <a:lnSpc>
                <a:spcPct val="114000"/>
              </a:lnSpc>
            </a:pPr>
            <a:endParaRPr lang="de-DE" sz="1600" b="1" dirty="0"/>
          </a:p>
          <a:p>
            <a:pPr>
              <a:lnSpc>
                <a:spcPct val="114000"/>
              </a:lnSpc>
            </a:pPr>
            <a:endParaRPr lang="de-DE" sz="1600" b="1" dirty="0"/>
          </a:p>
          <a:p>
            <a:pPr>
              <a:lnSpc>
                <a:spcPct val="114000"/>
              </a:lnSpc>
            </a:pPr>
            <a:endParaRPr lang="de-DE" sz="1600" b="1" dirty="0"/>
          </a:p>
          <a:p>
            <a:pPr>
              <a:lnSpc>
                <a:spcPct val="114000"/>
              </a:lnSpc>
            </a:pPr>
            <a:endParaRPr lang="de-DE" sz="1600" dirty="0"/>
          </a:p>
          <a:p>
            <a:pPr>
              <a:lnSpc>
                <a:spcPct val="114000"/>
              </a:lnSpc>
            </a:pPr>
            <a:endParaRPr lang="de-DE" sz="1600" dirty="0" smtClean="0"/>
          </a:p>
          <a:p>
            <a:pPr>
              <a:lnSpc>
                <a:spcPct val="114000"/>
              </a:lnSpc>
            </a:pPr>
            <a:endParaRPr lang="de-DE" sz="1600" dirty="0" smtClean="0"/>
          </a:p>
          <a:p>
            <a:pPr marL="0" indent="0">
              <a:lnSpc>
                <a:spcPct val="114000"/>
              </a:lnSpc>
              <a:buNone/>
            </a:pPr>
            <a:endParaRPr lang="de-DE" sz="1600" dirty="0" smtClean="0"/>
          </a:p>
          <a:p>
            <a:pPr>
              <a:lnSpc>
                <a:spcPct val="114000"/>
              </a:lnSpc>
            </a:pPr>
            <a:r>
              <a:rPr lang="de-DE" sz="1600" dirty="0" smtClean="0"/>
              <a:t>Fazit</a:t>
            </a:r>
            <a:r>
              <a:rPr lang="de-DE" sz="1600" dirty="0"/>
              <a:t>: vornehmlich </a:t>
            </a:r>
            <a:r>
              <a:rPr lang="de-DE" sz="1600" b="1" i="1" dirty="0"/>
              <a:t>top-down Steuerung </a:t>
            </a:r>
            <a:r>
              <a:rPr lang="de-DE" sz="1600" dirty="0"/>
              <a:t>der</a:t>
            </a:r>
            <a:r>
              <a:rPr lang="de-DE" sz="1600" i="1" dirty="0"/>
              <a:t> </a:t>
            </a:r>
            <a:r>
              <a:rPr lang="de-DE" sz="1600" dirty="0"/>
              <a:t>Aufmerksamkeit 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smtClean="0"/>
              <a:t>– </a:t>
            </a:r>
            <a:r>
              <a:rPr lang="de-DE" sz="1600" dirty="0"/>
              <a:t>objekthafte Repräsentationen führen das Auge, weniger die </a:t>
            </a:r>
            <a:r>
              <a:rPr lang="de-DE" sz="1600" dirty="0" err="1"/>
              <a:t>low</a:t>
            </a:r>
            <a:r>
              <a:rPr lang="de-DE" sz="1600" dirty="0"/>
              <a:t>-level Aspekte der </a:t>
            </a:r>
            <a:r>
              <a:rPr lang="de-DE" sz="1600" dirty="0" smtClean="0"/>
              <a:t>Salienz</a:t>
            </a:r>
            <a:br>
              <a:rPr lang="de-DE" sz="1600" dirty="0" smtClean="0"/>
            </a:br>
            <a:r>
              <a:rPr lang="de-DE" sz="1600" dirty="0" smtClean="0"/>
              <a:t> 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Richter</a:t>
            </a:r>
            <a:r>
              <a:rPr lang="de-DE" sz="1200" dirty="0"/>
              <a:t>, E., Hohenstein, S. &amp; </a:t>
            </a:r>
            <a:r>
              <a:rPr lang="de-DE" sz="1200" dirty="0" err="1"/>
              <a:t>Laubrock</a:t>
            </a:r>
            <a:r>
              <a:rPr lang="de-DE" sz="1200" dirty="0"/>
              <a:t>, J. (2017). Gaze </a:t>
            </a:r>
            <a:r>
              <a:rPr lang="de-DE" sz="1200" dirty="0" err="1"/>
              <a:t>contingent</a:t>
            </a:r>
            <a:r>
              <a:rPr lang="de-DE" sz="1200" dirty="0"/>
              <a:t> </a:t>
            </a:r>
            <a:r>
              <a:rPr lang="de-DE" sz="1200" dirty="0" err="1"/>
              <a:t>masking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text</a:t>
            </a:r>
            <a:r>
              <a:rPr lang="de-DE" sz="1200" dirty="0"/>
              <a:t> in </a:t>
            </a:r>
            <a:r>
              <a:rPr lang="de-DE" sz="1200" dirty="0" err="1"/>
              <a:t>graphic</a:t>
            </a:r>
            <a:r>
              <a:rPr lang="de-DE" sz="1200" dirty="0"/>
              <a:t> </a:t>
            </a:r>
            <a:r>
              <a:rPr lang="de-DE" sz="1200" dirty="0" err="1"/>
              <a:t>literature</a:t>
            </a:r>
            <a:r>
              <a:rPr lang="de-DE" sz="1200" dirty="0"/>
              <a:t> – An </a:t>
            </a:r>
            <a:r>
              <a:rPr lang="de-DE" sz="1200" dirty="0" err="1"/>
              <a:t>eye</a:t>
            </a:r>
            <a:r>
              <a:rPr lang="de-DE" sz="1200" dirty="0"/>
              <a:t> </a:t>
            </a:r>
            <a:r>
              <a:rPr lang="de-DE" sz="1200" dirty="0" err="1"/>
              <a:t>movement</a:t>
            </a:r>
            <a:r>
              <a:rPr lang="de-DE" sz="1200" dirty="0"/>
              <a:t> </a:t>
            </a:r>
            <a:r>
              <a:rPr lang="de-DE" sz="1200" dirty="0" err="1"/>
              <a:t>study</a:t>
            </a:r>
            <a:r>
              <a:rPr lang="de-DE" sz="1200" dirty="0"/>
              <a:t>. Poster. The </a:t>
            </a:r>
            <a:r>
              <a:rPr lang="de-DE" sz="1200" dirty="0" err="1"/>
              <a:t>Empirical</a:t>
            </a:r>
            <a:r>
              <a:rPr lang="de-DE" sz="1200" dirty="0"/>
              <a:t> Study </a:t>
            </a:r>
            <a:r>
              <a:rPr lang="de-DE" sz="1200" dirty="0" err="1"/>
              <a:t>of</a:t>
            </a:r>
            <a:r>
              <a:rPr lang="de-DE" sz="1200" dirty="0"/>
              <a:t> Comics. Bremen.</a:t>
            </a:r>
          </a:p>
        </p:txBody>
      </p:sp>
      <p:pic>
        <p:nvPicPr>
          <p:cNvPr id="4" name="Bild 3" descr="Screen Shot 2018-01-11 at 4.15.53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356992"/>
            <a:ext cx="5868888" cy="2232248"/>
          </a:xfrm>
          <a:prstGeom prst="rect">
            <a:avLst/>
          </a:prstGeom>
        </p:spPr>
      </p:pic>
      <p:cxnSp>
        <p:nvCxnSpPr>
          <p:cNvPr id="6" name="Gerade Verbindung 5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6333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/>
              <a:t>Seite </a:t>
            </a:r>
            <a:fld id="{7416BCC7-6A22-40D2-B559-0CE2D9AB5FE9}" type="slidenum">
              <a:rPr lang="de-DE" altLang="de-DE" b="1"/>
              <a:pPr/>
              <a:t>47</a:t>
            </a:fld>
            <a:endParaRPr lang="de-DE" altLang="de-DE" b="1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543123" y="548680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  <a:cs typeface="Calibri" panose="020F0502020204030204" pitchFamily="34" charset="0"/>
              </a:rPr>
              <a:t>Fachgebiet Psychologie Neuer Medien und Methodenlehre</a:t>
            </a:r>
            <a:r>
              <a:rPr lang="de-DE" altLang="de-DE" sz="1800" kern="0" dirty="0" smtClean="0"/>
              <a:t/>
            </a:r>
            <a:br>
              <a:rPr lang="de-DE" altLang="de-DE" sz="1800" kern="0" dirty="0" smtClean="0"/>
            </a:b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Weitere aktuelle 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 projektierte Arbeiten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FG PNMM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89608" y="1338345"/>
            <a:ext cx="8475678" cy="215187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b="1" dirty="0" smtClean="0">
                <a:solidFill>
                  <a:schemeClr val="accent6"/>
                </a:solidFill>
                <a:latin typeface="Calibri" panose="020F0502020204030204" pitchFamily="34" charset="0"/>
                <a:cs typeface="Microsoft Sans Serif" pitchFamily="34" charset="0"/>
              </a:rPr>
              <a:t>Gisela Müller-Plath</a:t>
            </a:r>
          </a:p>
          <a:p>
            <a:pPr marL="342900" indent="-342900" algn="l">
              <a:spcBef>
                <a:spcPts val="600"/>
              </a:spcBef>
              <a:buSzPct val="100000"/>
              <a:buFont typeface="Wingdings" panose="05000000000000000000" pitchFamily="2" charset="2"/>
              <a:buChar char="v"/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Realisierung 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einer 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Augmented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-Reality-Lösung zur Navigation auf See 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(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Masterarbeit Marcel Schumacher &amp; 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Arbeitsgruppe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)</a:t>
            </a:r>
          </a:p>
          <a:p>
            <a:pPr marL="342900" indent="-342900" algn="l">
              <a:spcBef>
                <a:spcPts val="500"/>
              </a:spcBef>
              <a:buSzPct val="100000"/>
              <a:buFont typeface="Wingdings" panose="05000000000000000000" pitchFamily="2" charset="2"/>
              <a:buChar char="v"/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Mensch-Technik-Interaktion in der Seefahrt 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(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mit Gerd </a:t>
            </a:r>
            <a:r>
              <a:rPr lang="de-DE" dirty="0" err="1">
                <a:latin typeface="Calibri" panose="020F0502020204030204" pitchFamily="34" charset="0"/>
                <a:cs typeface="Microsoft Sans Serif" pitchFamily="34" charset="0"/>
              </a:rPr>
              <a:t>Holbach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, FG Entwurf und Betrieb maritimer Systeme, TU Berlin)</a:t>
            </a:r>
          </a:p>
          <a:p>
            <a:pPr marL="342900" indent="-342900" algn="l">
              <a:spcBef>
                <a:spcPts val="500"/>
              </a:spcBef>
              <a:buFont typeface="Wingdings" panose="05000000000000000000" pitchFamily="2" charset="2"/>
              <a:buChar char="v"/>
            </a:pP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Cronbachs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 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Alpha überschätzt die 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R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eliabilität eines Tests bei lokal korrelierten Items 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/>
            </a:r>
            <a:b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</a:b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(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mit Dieter Heyer, Universität Halle (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em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.) / Masterarbeit Claus Nowak 2016)</a:t>
            </a:r>
          </a:p>
          <a:p>
            <a:pPr marL="342900" indent="-342900" algn="l">
              <a:spcBef>
                <a:spcPts val="500"/>
              </a:spcBef>
              <a:buFont typeface="Wingdings" panose="05000000000000000000" pitchFamily="2" charset="2"/>
              <a:buChar char="v"/>
            </a:pPr>
            <a:r>
              <a:rPr lang="de-DE" dirty="0">
                <a:latin typeface="Calibri" panose="020F0502020204030204" pitchFamily="34" charset="0"/>
              </a:rPr>
              <a:t>Zielgerichtete Beeinflussung der </a:t>
            </a:r>
            <a:r>
              <a:rPr lang="de-DE" dirty="0" smtClean="0">
                <a:latin typeface="Calibri" panose="020F0502020204030204" pitchFamily="34" charset="0"/>
              </a:rPr>
              <a:t>exogenen Aufmerksamkeitsablenkung </a:t>
            </a:r>
            <a:r>
              <a:rPr lang="de-DE" dirty="0">
                <a:latin typeface="Calibri" panose="020F0502020204030204" pitchFamily="34" charset="0"/>
              </a:rPr>
              <a:t>- vom Labor auf die </a:t>
            </a:r>
            <a:r>
              <a:rPr lang="de-DE" dirty="0" smtClean="0">
                <a:latin typeface="Calibri" panose="020F0502020204030204" pitchFamily="34" charset="0"/>
              </a:rPr>
              <a:t>Straße (DFG-Antrag in Vorbereitung)</a:t>
            </a:r>
          </a:p>
          <a:p>
            <a:pPr marL="342900" indent="-342900" algn="l">
              <a:spcBef>
                <a:spcPts val="500"/>
              </a:spcBef>
              <a:buFont typeface="Wingdings" panose="05000000000000000000" pitchFamily="2" charset="2"/>
              <a:buChar char="v"/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Simulation in der Kardiotechnik (mit Frank Merkle, Dt. Herzzentrum Berlin / Masterarbeiten Sina Gierig, Cynthia 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Pawelke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)</a:t>
            </a:r>
            <a:endParaRPr lang="de-DE" dirty="0" smtClean="0">
              <a:latin typeface="Calibri" panose="020F0502020204030204" pitchFamily="34" charset="0"/>
              <a:cs typeface="Microsoft Sans Serif" pitchFamily="34" charset="0"/>
            </a:endParaRPr>
          </a:p>
          <a:p>
            <a:pPr marL="342900" indent="-342900" algn="l">
              <a:spcBef>
                <a:spcPts val="500"/>
              </a:spcBef>
              <a:buFont typeface="Wingdings" panose="05000000000000000000" pitchFamily="2" charset="2"/>
              <a:buChar char="v"/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Beteiligung an Antragsskizze 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für ein Graduiertenkolleg "Sensorgestützte und wissensbasierte Optimierung der Nutzung 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mobilitäts-unterstützender Hilfsmittel“ (mit Marc Kraft, Manfred 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Thüring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 u.a., TU Berlin)</a:t>
            </a:r>
            <a:endParaRPr lang="de-DE" dirty="0">
              <a:latin typeface="Calibri" panose="020F0502020204030204" pitchFamily="34" charset="0"/>
              <a:cs typeface="Microsoft Sans Serif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88810" y="3532907"/>
            <a:ext cx="8475678" cy="787395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b="1" dirty="0" smtClean="0">
                <a:solidFill>
                  <a:srgbClr val="008000"/>
                </a:solidFill>
                <a:latin typeface="Calibri" panose="020F0502020204030204" pitchFamily="34" charset="0"/>
                <a:cs typeface="Microsoft Sans Serif" pitchFamily="34" charset="0"/>
              </a:rPr>
              <a:t>Eike Richter</a:t>
            </a:r>
          </a:p>
          <a:p>
            <a:pPr marL="342900" indent="-342900" algn="l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Forschungsschwerpunkte Universität Potsdam: Visuelle Wahrnehmung, 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Kognition, insbes. Lesen. 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Eyetracking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, Modellierung.</a:t>
            </a:r>
            <a:endParaRPr lang="de-DE" dirty="0" smtClean="0">
              <a:latin typeface="Calibri" panose="020F0502020204030204" pitchFamily="34" charset="0"/>
              <a:cs typeface="Microsoft Sans Serif" pitchFamily="34" charset="0"/>
            </a:endParaRPr>
          </a:p>
          <a:p>
            <a:pPr marL="342900" indent="-342900" algn="l">
              <a:spcBef>
                <a:spcPts val="500"/>
              </a:spcBef>
              <a:buFont typeface="Wingdings" panose="05000000000000000000" pitchFamily="2" charset="2"/>
              <a:buChar char="v"/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Aktuell: Schwerpunkt Lehre, Methodenberatung</a:t>
            </a:r>
            <a:endParaRPr lang="de-DE" dirty="0">
              <a:latin typeface="Calibri" panose="020F0502020204030204" pitchFamily="34" charset="0"/>
              <a:cs typeface="Microsoft Sans Serif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91350" y="4361509"/>
            <a:ext cx="8475678" cy="787395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Microsoft Sans Serif" pitchFamily="34" charset="0"/>
              </a:rPr>
              <a:t>Svetlana Nowak</a:t>
            </a:r>
          </a:p>
          <a:p>
            <a:pPr marL="342900" indent="-342900" algn="l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Aufmerksamkeitsfokus beim motorischen Lernen: Einfluss der Bewegungsaufgabe und virtueller Rückmeldung (Dissertation)</a:t>
            </a:r>
          </a:p>
          <a:p>
            <a:pPr marL="342900" indent="-342900" algn="l">
              <a:spcBef>
                <a:spcPts val="500"/>
              </a:spcBef>
              <a:buFont typeface="Wingdings" panose="05000000000000000000" pitchFamily="2" charset="2"/>
              <a:buChar char="v"/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Sensomotorische Adaptation und Nacheffekte in VR (Masterarbeit Alex Gerhards)</a:t>
            </a:r>
            <a:endParaRPr lang="de-DE" dirty="0">
              <a:latin typeface="Calibri" panose="020F0502020204030204" pitchFamily="34" charset="0"/>
              <a:cs typeface="Microsoft Sans Serif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01983" y="5178047"/>
            <a:ext cx="8475678" cy="538609"/>
          </a:xfrm>
          <a:prstGeom prst="rect">
            <a:avLst/>
          </a:prstGeom>
          <a:noFill/>
          <a:ln>
            <a:solidFill>
              <a:srgbClr val="1D90B9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b="1" dirty="0" smtClean="0">
                <a:solidFill>
                  <a:srgbClr val="1D90B9"/>
                </a:solidFill>
                <a:latin typeface="Calibri" panose="020F0502020204030204" pitchFamily="34" charset="0"/>
                <a:cs typeface="Microsoft Sans Serif" pitchFamily="34" charset="0"/>
              </a:rPr>
              <a:t>Felix Kretschmer</a:t>
            </a:r>
          </a:p>
          <a:p>
            <a:pPr marL="342900" indent="-342900" algn="l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Social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 Inhibition 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 Return in VR (Masterarbeit/DFG-Antrag geplant, mit Richard 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Gross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 &amp; Carolin 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Wienrich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, 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Universität Würzburg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)</a:t>
            </a:r>
            <a:endParaRPr lang="de-DE" dirty="0">
              <a:latin typeface="Calibri" panose="020F0502020204030204" pitchFamily="34" charset="0"/>
              <a:cs typeface="Microsoft Sans Serif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512616" y="5762321"/>
            <a:ext cx="8475678" cy="538609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b="1" dirty="0" smtClean="0">
                <a:solidFill>
                  <a:srgbClr val="FF00FF"/>
                </a:solidFill>
                <a:latin typeface="Calibri" panose="020F0502020204030204" pitchFamily="34" charset="0"/>
                <a:cs typeface="Microsoft Sans Serif" pitchFamily="34" charset="0"/>
              </a:rPr>
              <a:t>Elen </a:t>
            </a:r>
            <a:r>
              <a:rPr lang="de-DE" b="1" dirty="0" err="1" smtClean="0">
                <a:solidFill>
                  <a:srgbClr val="FF00FF"/>
                </a:solidFill>
                <a:latin typeface="Calibri" panose="020F0502020204030204" pitchFamily="34" charset="0"/>
                <a:cs typeface="Microsoft Sans Serif" pitchFamily="34" charset="0"/>
              </a:rPr>
              <a:t>Faddoul</a:t>
            </a:r>
            <a:endParaRPr lang="de-DE" b="1" dirty="0" smtClean="0">
              <a:solidFill>
                <a:srgbClr val="FF00FF"/>
              </a:solidFill>
              <a:latin typeface="Calibri" panose="020F0502020204030204" pitchFamily="34" charset="0"/>
              <a:cs typeface="Microsoft Sans Serif" pitchFamily="34" charset="0"/>
            </a:endParaRPr>
          </a:p>
          <a:p>
            <a:pPr marL="342900" indent="-342900" algn="l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Rolle der 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Social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 Media bei der Integration von Flüchtlingen in Deutschland (Dissertation)</a:t>
            </a:r>
            <a:endParaRPr lang="de-DE" dirty="0">
              <a:latin typeface="Calibri" panose="020F0502020204030204" pitchFamily="34" charset="0"/>
              <a:cs typeface="Microsoft Sans Serif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94888" y="4365104"/>
            <a:ext cx="8475678" cy="7873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Microsoft Sans Serif" pitchFamily="34" charset="0"/>
              </a:rPr>
              <a:t>Svetlana Nowak</a:t>
            </a:r>
          </a:p>
          <a:p>
            <a:pPr marL="342900" indent="-342900" algn="l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Aufmerksamkeitsfokus beim motorischen Lernen: Einfluss der Bewegungsaufgabe und virtueller Rückmeldung (Dissertation)</a:t>
            </a:r>
          </a:p>
          <a:p>
            <a:pPr marL="342900" indent="-342900" algn="l">
              <a:spcBef>
                <a:spcPts val="500"/>
              </a:spcBef>
              <a:buFont typeface="Wingdings" panose="05000000000000000000" pitchFamily="2" charset="2"/>
              <a:buChar char="v"/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Sensomotorische Adaptation und Nacheffekte in VR (Masterarbeit Alex Gerhards)</a:t>
            </a:r>
            <a:endParaRPr lang="de-DE" dirty="0">
              <a:latin typeface="Calibri" panose="020F0502020204030204" pitchFamily="34" charset="0"/>
              <a:cs typeface="Microsoft Sans Serif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68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/>
              <a:t>Seite </a:t>
            </a:r>
            <a:fld id="{7416BCC7-6A22-40D2-B559-0CE2D9AB5FE9}" type="slidenum">
              <a:rPr lang="de-DE" altLang="de-DE" b="1"/>
              <a:pPr/>
              <a:t>48</a:t>
            </a:fld>
            <a:endParaRPr lang="de-DE" altLang="de-DE" b="1" dirty="0"/>
          </a:p>
        </p:txBody>
      </p:sp>
      <p:sp>
        <p:nvSpPr>
          <p:cNvPr id="13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FG PNMM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Svetlana Nowak, </a:t>
            </a:r>
            <a:r>
              <a:rPr lang="de-DE" altLang="de-DE" b="0" dirty="0" err="1" smtClean="0">
                <a:latin typeface="+mn-lt"/>
              </a:rPr>
              <a:t>M.Sc</a:t>
            </a:r>
            <a:r>
              <a:rPr lang="de-DE" altLang="de-DE" b="0" dirty="0" smtClean="0">
                <a:latin typeface="+mn-lt"/>
              </a:rPr>
              <a:t>. 		|                 IPA-Kolloquium 11.1.2018</a:t>
            </a:r>
            <a:endParaRPr lang="de-DE" altLang="de-DE" b="0" dirty="0">
              <a:latin typeface="+mn-lt"/>
            </a:endParaRPr>
          </a:p>
        </p:txBody>
      </p:sp>
      <p:sp>
        <p:nvSpPr>
          <p:cNvPr id="23" name="Titel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</a:rPr>
              <a:t>Motorische Kontrolle und motorisches Lernen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24" name="Inhaltsplatzhalter 2"/>
          <p:cNvSpPr txBox="1">
            <a:spLocks/>
          </p:cNvSpPr>
          <p:nvPr/>
        </p:nvSpPr>
        <p:spPr>
          <a:xfrm>
            <a:off x="628650" y="1628800"/>
            <a:ext cx="8088630" cy="4087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Aufmerksamkeitsfokus (Wulf,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Höß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&amp; Prinz, 1998)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Extern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Intern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Generalitätshypothese (Wulf, 2007, 2013):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Externer Fokus besser als Interner Fokus über alle Bewegungsaufgaben hinweg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Funktionalitätshypothese (u.a.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Künzell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, 2007):  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Überlegenheit eines Aufmerksamkeits-</a:t>
            </a:r>
          </a:p>
          <a:p>
            <a:pPr marL="715963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fokus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 abhängig von Bewegungsaufgabe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Experimente mit Gleichgewichtsaufgaben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25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7" r="9837" b="15833"/>
          <a:stretch>
            <a:fillRect/>
          </a:stretch>
        </p:blipFill>
        <p:spPr bwMode="auto">
          <a:xfrm>
            <a:off x="5586095" y="3795701"/>
            <a:ext cx="3557905" cy="250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85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/>
              <a:t>Seite </a:t>
            </a:r>
            <a:fld id="{7416BCC7-6A22-40D2-B559-0CE2D9AB5FE9}" type="slidenum">
              <a:rPr lang="de-DE" altLang="de-DE" b="1"/>
              <a:pPr/>
              <a:t>49</a:t>
            </a:fld>
            <a:endParaRPr lang="de-DE" altLang="de-DE" b="1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543123" y="548680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  <a:cs typeface="Calibri" panose="020F0502020204030204" pitchFamily="34" charset="0"/>
              </a:rPr>
              <a:t>Fachgebiet Psychologie Neuer Medien und Methodenlehre</a:t>
            </a:r>
            <a:r>
              <a:rPr lang="de-DE" altLang="de-DE" sz="1800" kern="0" dirty="0" smtClean="0"/>
              <a:t/>
            </a:r>
            <a:br>
              <a:rPr lang="de-DE" altLang="de-DE" sz="1800" kern="0" dirty="0" smtClean="0"/>
            </a:b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Weitere aktuelle 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 projektierte Arbeiten</a:t>
            </a:r>
            <a:endParaRPr lang="de-DE" altLang="de-DE" sz="14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FG PNMM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89608" y="1338345"/>
            <a:ext cx="8475678" cy="215187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b="1" dirty="0" smtClean="0">
                <a:solidFill>
                  <a:schemeClr val="accent6"/>
                </a:solidFill>
                <a:latin typeface="Calibri" panose="020F0502020204030204" pitchFamily="34" charset="0"/>
                <a:cs typeface="Microsoft Sans Serif" pitchFamily="34" charset="0"/>
              </a:rPr>
              <a:t>Gisela Müller-Plath</a:t>
            </a:r>
          </a:p>
          <a:p>
            <a:pPr marL="342900" indent="-342900" algn="l">
              <a:spcBef>
                <a:spcPts val="600"/>
              </a:spcBef>
              <a:buSzPct val="100000"/>
              <a:buFont typeface="Wingdings" panose="05000000000000000000" pitchFamily="2" charset="2"/>
              <a:buChar char="v"/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Realisierung 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einer 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Augmented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-Reality-Lösung zur Navigation auf See 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(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Masterarbeit Marcel Schumacher &amp; 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Arbeitsgruppe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)</a:t>
            </a:r>
          </a:p>
          <a:p>
            <a:pPr marL="342900" indent="-342900" algn="l">
              <a:spcBef>
                <a:spcPts val="500"/>
              </a:spcBef>
              <a:buSzPct val="100000"/>
              <a:buFont typeface="Wingdings" panose="05000000000000000000" pitchFamily="2" charset="2"/>
              <a:buChar char="v"/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Mensch-Technik-Interaktion in der Seefahrt 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(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mit Gerd </a:t>
            </a:r>
            <a:r>
              <a:rPr lang="de-DE" dirty="0" err="1">
                <a:latin typeface="Calibri" panose="020F0502020204030204" pitchFamily="34" charset="0"/>
                <a:cs typeface="Microsoft Sans Serif" pitchFamily="34" charset="0"/>
              </a:rPr>
              <a:t>Holbach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, FG Entwurf und Betrieb maritimer Systeme, TU Berlin)</a:t>
            </a:r>
          </a:p>
          <a:p>
            <a:pPr marL="342900" indent="-342900" algn="l">
              <a:spcBef>
                <a:spcPts val="500"/>
              </a:spcBef>
              <a:buFont typeface="Wingdings" panose="05000000000000000000" pitchFamily="2" charset="2"/>
              <a:buChar char="v"/>
            </a:pP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Cronbachs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 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Alpha überschätzt die 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R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eliabilität eines Tests bei lokal korrelierten Items 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/>
            </a:r>
            <a:b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</a:b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(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mit Dieter Heyer, Universität Halle (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em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.) / Masterarbeit Claus Nowak 2016)</a:t>
            </a:r>
          </a:p>
          <a:p>
            <a:pPr marL="342900" indent="-342900" algn="l">
              <a:spcBef>
                <a:spcPts val="500"/>
              </a:spcBef>
              <a:buFont typeface="Wingdings" panose="05000000000000000000" pitchFamily="2" charset="2"/>
              <a:buChar char="v"/>
            </a:pPr>
            <a:r>
              <a:rPr lang="de-DE" dirty="0">
                <a:latin typeface="Calibri" panose="020F0502020204030204" pitchFamily="34" charset="0"/>
              </a:rPr>
              <a:t>Zielgerichtete Beeinflussung der </a:t>
            </a:r>
            <a:r>
              <a:rPr lang="de-DE" dirty="0" smtClean="0">
                <a:latin typeface="Calibri" panose="020F0502020204030204" pitchFamily="34" charset="0"/>
              </a:rPr>
              <a:t>exogenen Aufmerksamkeitsablenkung </a:t>
            </a:r>
            <a:r>
              <a:rPr lang="de-DE" dirty="0">
                <a:latin typeface="Calibri" panose="020F0502020204030204" pitchFamily="34" charset="0"/>
              </a:rPr>
              <a:t>- vom Labor auf die </a:t>
            </a:r>
            <a:r>
              <a:rPr lang="de-DE" dirty="0" smtClean="0">
                <a:latin typeface="Calibri" panose="020F0502020204030204" pitchFamily="34" charset="0"/>
              </a:rPr>
              <a:t>Straße (DFG-Antrag in Vorbereitung)</a:t>
            </a:r>
          </a:p>
          <a:p>
            <a:pPr marL="342900" indent="-342900" algn="l">
              <a:spcBef>
                <a:spcPts val="500"/>
              </a:spcBef>
              <a:buFont typeface="Wingdings" panose="05000000000000000000" pitchFamily="2" charset="2"/>
              <a:buChar char="v"/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Simulation in der Kardiotechnik (mit Frank Merkle, Dt. Herzzentrum Berlin / Masterarbeiten Sina Gierig, Cynthia 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Pawelke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)</a:t>
            </a:r>
            <a:endParaRPr lang="de-DE" dirty="0" smtClean="0">
              <a:latin typeface="Calibri" panose="020F0502020204030204" pitchFamily="34" charset="0"/>
              <a:cs typeface="Microsoft Sans Serif" pitchFamily="34" charset="0"/>
            </a:endParaRPr>
          </a:p>
          <a:p>
            <a:pPr marL="342900" indent="-342900" algn="l">
              <a:spcBef>
                <a:spcPts val="500"/>
              </a:spcBef>
              <a:buFont typeface="Wingdings" panose="05000000000000000000" pitchFamily="2" charset="2"/>
              <a:buChar char="v"/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Beteiligung an Antragsskizze </a:t>
            </a:r>
            <a:r>
              <a:rPr lang="de-DE" dirty="0">
                <a:latin typeface="Calibri" panose="020F0502020204030204" pitchFamily="34" charset="0"/>
                <a:cs typeface="Microsoft Sans Serif" pitchFamily="34" charset="0"/>
              </a:rPr>
              <a:t>für ein Graduiertenkolleg "Sensorgestützte und wissensbasierte Optimierung der Nutzung 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mobilitäts-unterstützender Hilfsmittel“ (mit Marc Kraft, Manfred 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Thüring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 u.a., TU Berlin)</a:t>
            </a:r>
            <a:endParaRPr lang="de-DE" dirty="0">
              <a:latin typeface="Calibri" panose="020F0502020204030204" pitchFamily="34" charset="0"/>
              <a:cs typeface="Microsoft Sans Serif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88810" y="3532907"/>
            <a:ext cx="8475678" cy="787395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b="1" dirty="0" smtClean="0">
                <a:solidFill>
                  <a:srgbClr val="008000"/>
                </a:solidFill>
                <a:latin typeface="Calibri" panose="020F0502020204030204" pitchFamily="34" charset="0"/>
                <a:cs typeface="Microsoft Sans Serif" pitchFamily="34" charset="0"/>
              </a:rPr>
              <a:t>Eike Richter</a:t>
            </a:r>
          </a:p>
          <a:p>
            <a:pPr marL="342900" indent="-342900" algn="l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Forschungsschwerpunkte Universität Potsdam: Visuelle Wahrnehmung, 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Kognition, insbes. Lesen. 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Eyetracking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, Modellierung.</a:t>
            </a:r>
            <a:endParaRPr lang="de-DE" dirty="0" smtClean="0">
              <a:latin typeface="Calibri" panose="020F0502020204030204" pitchFamily="34" charset="0"/>
              <a:cs typeface="Microsoft Sans Serif" pitchFamily="34" charset="0"/>
            </a:endParaRPr>
          </a:p>
          <a:p>
            <a:pPr marL="342900" indent="-342900" algn="l">
              <a:spcBef>
                <a:spcPts val="500"/>
              </a:spcBef>
              <a:buFont typeface="Wingdings" panose="05000000000000000000" pitchFamily="2" charset="2"/>
              <a:buChar char="v"/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Aktuell: Schwerpunkt Lehre, Methodenberatung</a:t>
            </a:r>
            <a:endParaRPr lang="de-DE" dirty="0">
              <a:latin typeface="Calibri" panose="020F0502020204030204" pitchFamily="34" charset="0"/>
              <a:cs typeface="Microsoft Sans Serif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91350" y="4361509"/>
            <a:ext cx="8475678" cy="787395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Microsoft Sans Serif" pitchFamily="34" charset="0"/>
              </a:rPr>
              <a:t>Svetlana Nowak</a:t>
            </a:r>
          </a:p>
          <a:p>
            <a:pPr marL="342900" indent="-342900" algn="l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Aufmerksamkeitsfokus beim motorischen Lernen: Einfluss der Bewegungsaufgabe und virtueller Rückmeldung (Dissertation)</a:t>
            </a:r>
          </a:p>
          <a:p>
            <a:pPr marL="342900" indent="-342900" algn="l">
              <a:spcBef>
                <a:spcPts val="500"/>
              </a:spcBef>
              <a:buFont typeface="Wingdings" panose="05000000000000000000" pitchFamily="2" charset="2"/>
              <a:buChar char="v"/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Sensomotorische Adaptation und Nacheffekte in VR (Masterarbeit Alex Gerhards)</a:t>
            </a:r>
            <a:endParaRPr lang="de-DE" dirty="0">
              <a:latin typeface="Calibri" panose="020F0502020204030204" pitchFamily="34" charset="0"/>
              <a:cs typeface="Microsoft Sans Serif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01983" y="5178047"/>
            <a:ext cx="8475678" cy="538609"/>
          </a:xfrm>
          <a:prstGeom prst="rect">
            <a:avLst/>
          </a:prstGeom>
          <a:noFill/>
          <a:ln>
            <a:solidFill>
              <a:srgbClr val="1D90B9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b="1" dirty="0" smtClean="0">
                <a:solidFill>
                  <a:srgbClr val="1D90B9"/>
                </a:solidFill>
                <a:latin typeface="Calibri" panose="020F0502020204030204" pitchFamily="34" charset="0"/>
                <a:cs typeface="Microsoft Sans Serif" pitchFamily="34" charset="0"/>
              </a:rPr>
              <a:t>Felix Kretschmer</a:t>
            </a:r>
          </a:p>
          <a:p>
            <a:pPr marL="342900" indent="-342900" algn="l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Social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 Inhibition 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 Return in VR (Masterarbeit/DFG-Antrag geplant, mit Richard 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Gross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 &amp; Carolin 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Wienrich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, 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Universität Würzburg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)</a:t>
            </a:r>
            <a:endParaRPr lang="de-DE" dirty="0">
              <a:latin typeface="Calibri" panose="020F0502020204030204" pitchFamily="34" charset="0"/>
              <a:cs typeface="Microsoft Sans Serif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512616" y="5762321"/>
            <a:ext cx="8475678" cy="538609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b="1" dirty="0" smtClean="0">
                <a:solidFill>
                  <a:srgbClr val="FF00FF"/>
                </a:solidFill>
                <a:latin typeface="Calibri" panose="020F0502020204030204" pitchFamily="34" charset="0"/>
                <a:cs typeface="Microsoft Sans Serif" pitchFamily="34" charset="0"/>
              </a:rPr>
              <a:t>Elen </a:t>
            </a:r>
            <a:r>
              <a:rPr lang="de-DE" b="1" dirty="0" err="1" smtClean="0">
                <a:solidFill>
                  <a:srgbClr val="FF00FF"/>
                </a:solidFill>
                <a:latin typeface="Calibri" panose="020F0502020204030204" pitchFamily="34" charset="0"/>
                <a:cs typeface="Microsoft Sans Serif" pitchFamily="34" charset="0"/>
              </a:rPr>
              <a:t>Faddoul</a:t>
            </a:r>
            <a:endParaRPr lang="de-DE" b="1" dirty="0" smtClean="0">
              <a:solidFill>
                <a:srgbClr val="FF00FF"/>
              </a:solidFill>
              <a:latin typeface="Calibri" panose="020F0502020204030204" pitchFamily="34" charset="0"/>
              <a:cs typeface="Microsoft Sans Serif" pitchFamily="34" charset="0"/>
            </a:endParaRPr>
          </a:p>
          <a:p>
            <a:pPr marL="342900" indent="-342900" algn="l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Rolle der </a:t>
            </a:r>
            <a:r>
              <a:rPr lang="de-DE" dirty="0" err="1" smtClean="0">
                <a:latin typeface="Calibri" panose="020F0502020204030204" pitchFamily="34" charset="0"/>
                <a:cs typeface="Microsoft Sans Serif" pitchFamily="34" charset="0"/>
              </a:rPr>
              <a:t>Social</a:t>
            </a:r>
            <a:r>
              <a:rPr lang="de-DE" dirty="0" smtClean="0">
                <a:latin typeface="Calibri" panose="020F0502020204030204" pitchFamily="34" charset="0"/>
                <a:cs typeface="Microsoft Sans Serif" pitchFamily="34" charset="0"/>
              </a:rPr>
              <a:t> Media bei der Integration von Flüchtlingen in Deutschland (Dissertation)</a:t>
            </a:r>
            <a:endParaRPr lang="de-DE" dirty="0">
              <a:latin typeface="Calibri" panose="020F0502020204030204" pitchFamily="34" charset="0"/>
              <a:cs typeface="Microsoft Sans Serif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99443" y="5184014"/>
            <a:ext cx="8475678" cy="5386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1D90B9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b="1" dirty="0" smtClean="0">
                <a:solidFill>
                  <a:srgbClr val="1D90B9"/>
                </a:solidFill>
                <a:latin typeface="Calibri" panose="020F0502020204030204" pitchFamily="34" charset="0"/>
                <a:cs typeface="Microsoft Sans Serif" pitchFamily="34" charset="0"/>
              </a:rPr>
              <a:t>Felix Kretschmer</a:t>
            </a:r>
          </a:p>
          <a:p>
            <a:pPr marL="342900" indent="-342900" algn="l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de-DE" b="1" dirty="0" err="1" smtClean="0">
                <a:latin typeface="Calibri" panose="020F0502020204030204" pitchFamily="34" charset="0"/>
                <a:cs typeface="Microsoft Sans Serif" pitchFamily="34" charset="0"/>
              </a:rPr>
              <a:t>Social</a:t>
            </a:r>
            <a:r>
              <a:rPr lang="de-DE" b="1" dirty="0" smtClean="0">
                <a:latin typeface="Calibri" panose="020F0502020204030204" pitchFamily="34" charset="0"/>
                <a:cs typeface="Microsoft Sans Serif" pitchFamily="34" charset="0"/>
              </a:rPr>
              <a:t> Inhibition </a:t>
            </a:r>
            <a:r>
              <a:rPr lang="de-DE" b="1" dirty="0" err="1" smtClean="0">
                <a:latin typeface="Calibri" panose="020F0502020204030204" pitchFamily="34" charset="0"/>
                <a:cs typeface="Microsoft Sans Serif" pitchFamily="34" charset="0"/>
              </a:rPr>
              <a:t>of</a:t>
            </a:r>
            <a:r>
              <a:rPr lang="de-DE" b="1" dirty="0" smtClean="0">
                <a:latin typeface="Calibri" panose="020F0502020204030204" pitchFamily="34" charset="0"/>
                <a:cs typeface="Microsoft Sans Serif" pitchFamily="34" charset="0"/>
              </a:rPr>
              <a:t> Return in VR (Masterarbeit/DFG-Antrag geplant, mit Richard </a:t>
            </a:r>
            <a:r>
              <a:rPr lang="de-DE" b="1" dirty="0" err="1" smtClean="0">
                <a:latin typeface="Calibri" panose="020F0502020204030204" pitchFamily="34" charset="0"/>
                <a:cs typeface="Microsoft Sans Serif" pitchFamily="34" charset="0"/>
              </a:rPr>
              <a:t>Gross</a:t>
            </a:r>
            <a:r>
              <a:rPr lang="de-DE" b="1" dirty="0" smtClean="0">
                <a:latin typeface="Calibri" panose="020F0502020204030204" pitchFamily="34" charset="0"/>
                <a:cs typeface="Microsoft Sans Serif" pitchFamily="34" charset="0"/>
              </a:rPr>
              <a:t> &amp; Carolin </a:t>
            </a:r>
            <a:r>
              <a:rPr lang="de-DE" b="1" dirty="0" err="1" smtClean="0">
                <a:latin typeface="Calibri" panose="020F0502020204030204" pitchFamily="34" charset="0"/>
                <a:cs typeface="Microsoft Sans Serif" pitchFamily="34" charset="0"/>
              </a:rPr>
              <a:t>Wienrich</a:t>
            </a:r>
            <a:r>
              <a:rPr lang="de-DE" b="1" dirty="0" smtClean="0">
                <a:latin typeface="Calibri" panose="020F0502020204030204" pitchFamily="34" charset="0"/>
                <a:cs typeface="Microsoft Sans Serif" pitchFamily="34" charset="0"/>
              </a:rPr>
              <a:t>, </a:t>
            </a:r>
            <a:r>
              <a:rPr lang="de-DE" b="1" dirty="0" smtClean="0">
                <a:latin typeface="Calibri" panose="020F0502020204030204" pitchFamily="34" charset="0"/>
                <a:cs typeface="Microsoft Sans Serif" pitchFamily="34" charset="0"/>
              </a:rPr>
              <a:t>Uni Würzburg</a:t>
            </a:r>
            <a:r>
              <a:rPr lang="de-DE" b="1" dirty="0" smtClean="0">
                <a:latin typeface="Calibri" panose="020F0502020204030204" pitchFamily="34" charset="0"/>
                <a:cs typeface="Microsoft Sans Serif" pitchFamily="34" charset="0"/>
              </a:rPr>
              <a:t>)</a:t>
            </a:r>
            <a:endParaRPr lang="de-DE" b="1" dirty="0">
              <a:latin typeface="Calibri" panose="020F0502020204030204" pitchFamily="34" charset="0"/>
              <a:cs typeface="Microsoft Sans Serif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39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/>
              <a:t>Seite </a:t>
            </a:r>
            <a:fld id="{7416BCC7-6A22-40D2-B559-0CE2D9AB5FE9}" type="slidenum">
              <a:rPr lang="de-DE" altLang="de-DE" b="1"/>
              <a:pPr/>
              <a:t>5</a:t>
            </a:fld>
            <a:endParaRPr lang="de-DE" altLang="de-DE" b="1" dirty="0"/>
          </a:p>
        </p:txBody>
      </p:sp>
      <p:sp>
        <p:nvSpPr>
          <p:cNvPr id="19" name="Textfeld 18"/>
          <p:cNvSpPr txBox="1"/>
          <p:nvPr/>
        </p:nvSpPr>
        <p:spPr>
          <a:xfrm>
            <a:off x="474814" y="2746781"/>
            <a:ext cx="8892480" cy="144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4000"/>
              </a:lnSpc>
              <a:spcBef>
                <a:spcPts val="600"/>
              </a:spcBef>
            </a:pPr>
            <a:r>
              <a:rPr lang="de-DE" sz="1800" cap="small" dirty="0" smtClean="0">
                <a:latin typeface="Calibri" panose="020F0502020204030204" pitchFamily="34" charset="0"/>
              </a:rPr>
              <a:t>Ziele (Human-</a:t>
            </a:r>
            <a:r>
              <a:rPr lang="de-DE" sz="1800" cap="small" dirty="0" err="1" smtClean="0">
                <a:latin typeface="Calibri" panose="020F0502020204030204" pitchFamily="34" charset="0"/>
              </a:rPr>
              <a:t>Factors</a:t>
            </a:r>
            <a:r>
              <a:rPr lang="de-DE" sz="1800" cap="small" dirty="0" smtClean="0">
                <a:latin typeface="Calibri" panose="020F0502020204030204" pitchFamily="34" charset="0"/>
              </a:rPr>
              <a:t>-Forschung)</a:t>
            </a:r>
          </a:p>
          <a:p>
            <a:pPr marL="228600" indent="-228600" algn="l">
              <a:lnSpc>
                <a:spcPct val="114000"/>
              </a:lnSpc>
              <a:spcBef>
                <a:spcPts val="1200"/>
              </a:spcBef>
              <a:buFont typeface="+mj-lt"/>
              <a:buAutoNum type="arabicParenBoth"/>
            </a:pPr>
            <a:r>
              <a:rPr lang="de-DE" sz="14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Wie sollten Sportschiffer ein digitales Navigationsdisplay </a:t>
            </a:r>
            <a:r>
              <a:rPr lang="de-DE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verwenden</a:t>
            </a:r>
            <a:r>
              <a:rPr lang="de-DE" sz="14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, um optimal zu profitieren?</a:t>
            </a:r>
            <a:br>
              <a:rPr lang="de-DE" sz="1400" dirty="0" smtClean="0">
                <a:solidFill>
                  <a:srgbClr val="C00000"/>
                </a:solidFill>
                <a:latin typeface="Calibri" panose="020F0502020204030204" pitchFamily="34" charset="0"/>
              </a:rPr>
            </a:br>
            <a:r>
              <a:rPr lang="de-DE" sz="14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Probleme: Raumorientierung, Aufmerksamkeitsverteilung, Reduktion der Wahrnehmung auf den visuellen Sinn.</a:t>
            </a:r>
          </a:p>
          <a:p>
            <a:pPr marL="1543050" lvl="3" indent="-171450" algn="l">
              <a:lnSpc>
                <a:spcPct val="114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de-DE" sz="18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de-DE" sz="1800" cap="small" dirty="0" smtClean="0">
                <a:solidFill>
                  <a:srgbClr val="C00000"/>
                </a:solidFill>
                <a:latin typeface="Calibri" panose="020F0502020204030204" pitchFamily="34" charset="0"/>
              </a:rPr>
              <a:t>Nutzungsempfehlungen für die Sportschiffer</a:t>
            </a:r>
            <a:endParaRPr lang="de-DE" sz="1800" cap="small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67545" y="4797321"/>
            <a:ext cx="8899749" cy="97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l">
              <a:lnSpc>
                <a:spcPct val="114000"/>
              </a:lnSpc>
              <a:spcBef>
                <a:spcPts val="1200"/>
              </a:spcBef>
              <a:buFont typeface="+mj-lt"/>
              <a:buAutoNum type="arabicParenBoth" startAt="2"/>
            </a:pPr>
            <a:r>
              <a:rPr lang="de-DE" sz="14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Wie </a:t>
            </a:r>
            <a:r>
              <a:rPr lang="de-DE" sz="1400" dirty="0">
                <a:solidFill>
                  <a:srgbClr val="008000"/>
                </a:solidFill>
                <a:latin typeface="Calibri" panose="020F0502020204030204" pitchFamily="34" charset="0"/>
              </a:rPr>
              <a:t>sollte </a:t>
            </a:r>
            <a:r>
              <a:rPr lang="de-DE" sz="14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ein </a:t>
            </a:r>
            <a:r>
              <a:rPr lang="de-DE" sz="1400" dirty="0">
                <a:solidFill>
                  <a:srgbClr val="008000"/>
                </a:solidFill>
                <a:latin typeface="Calibri" panose="020F0502020204030204" pitchFamily="34" charset="0"/>
              </a:rPr>
              <a:t>digitales Navigationsdisplay </a:t>
            </a:r>
            <a:r>
              <a:rPr lang="de-DE" sz="1400" b="1" dirty="0" smtClean="0">
                <a:solidFill>
                  <a:srgbClr val="008000"/>
                </a:solidFill>
                <a:latin typeface="Calibri" panose="020F0502020204030204" pitchFamily="34" charset="0"/>
              </a:rPr>
              <a:t>gestaltet </a:t>
            </a:r>
            <a:r>
              <a:rPr lang="de-DE" sz="1400" b="1" dirty="0">
                <a:solidFill>
                  <a:srgbClr val="008000"/>
                </a:solidFill>
                <a:latin typeface="Calibri" panose="020F0502020204030204" pitchFamily="34" charset="0"/>
              </a:rPr>
              <a:t>sein</a:t>
            </a:r>
            <a:r>
              <a:rPr lang="de-DE" sz="1400" dirty="0">
                <a:solidFill>
                  <a:srgbClr val="008000"/>
                </a:solidFill>
                <a:latin typeface="Calibri" panose="020F0502020204030204" pitchFamily="34" charset="0"/>
              </a:rPr>
              <a:t>, damit </a:t>
            </a:r>
            <a:r>
              <a:rPr lang="de-DE" sz="14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die Nutzer </a:t>
            </a:r>
            <a:r>
              <a:rPr lang="de-DE" sz="1400" dirty="0">
                <a:solidFill>
                  <a:srgbClr val="008000"/>
                </a:solidFill>
                <a:latin typeface="Calibri" panose="020F0502020204030204" pitchFamily="34" charset="0"/>
              </a:rPr>
              <a:t>optimal </a:t>
            </a:r>
            <a:r>
              <a:rPr lang="de-DE" sz="14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profitieren können?</a:t>
            </a:r>
            <a:br>
              <a:rPr lang="de-DE" sz="1400" dirty="0" smtClean="0">
                <a:solidFill>
                  <a:srgbClr val="008000"/>
                </a:solidFill>
                <a:latin typeface="Calibri" panose="020F0502020204030204" pitchFamily="34" charset="0"/>
              </a:rPr>
            </a:br>
            <a:r>
              <a:rPr lang="de-DE" sz="14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Probleme: Informationsmenge, Funktionsvielfalt, komplizierte Bedienung.</a:t>
            </a:r>
          </a:p>
          <a:p>
            <a:pPr marL="1543050" lvl="3" indent="-171450" algn="l">
              <a:lnSpc>
                <a:spcPct val="114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de-DE" sz="1800" dirty="0" smtClean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de-DE" sz="1800" cap="small" dirty="0" smtClean="0">
                <a:solidFill>
                  <a:srgbClr val="008000"/>
                </a:solidFill>
                <a:latin typeface="Calibri" panose="020F0502020204030204" pitchFamily="34" charset="0"/>
              </a:rPr>
              <a:t>Gestaltungsempfehlungen für die Hersteller</a:t>
            </a:r>
            <a:endParaRPr lang="de-DE" sz="1800" cap="small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543123" y="575803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  <a:cs typeface="Calibri" panose="020F0502020204030204" pitchFamily="34" charset="0"/>
              </a:rPr>
              <a:t>Forschungsprojekt</a:t>
            </a:r>
            <a:r>
              <a:rPr lang="de-DE" altLang="de-DE" sz="1800" kern="0" cap="small" dirty="0" smtClean="0"/>
              <a:t> </a:t>
            </a:r>
            <a:r>
              <a:rPr lang="de-DE" altLang="de-DE" sz="1800" kern="0" cap="small" dirty="0" err="1" smtClean="0"/>
              <a:t>ANeMoS</a:t>
            </a:r>
            <a:r>
              <a:rPr lang="de-DE" altLang="de-DE" sz="1800" kern="0" dirty="0" smtClean="0"/>
              <a:t/>
            </a:r>
            <a:br>
              <a:rPr lang="de-DE" altLang="de-DE" sz="1800" kern="0" dirty="0" smtClean="0"/>
            </a:br>
            <a:r>
              <a:rPr lang="de-DE" alt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nalyzing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Impact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Ne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edia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de-DE" alt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ailboats</a:t>
            </a:r>
            <a:endParaRPr lang="de-DE" altLang="de-DE" sz="1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7199" y="1661320"/>
            <a:ext cx="917302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b="1" i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Was ?</a:t>
            </a:r>
            <a:endParaRPr lang="de-DE" sz="2400" b="1" i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Grafik 12" descr="http://www.raymarine.de/uploadedImages/Competitions/Wireless-Competitio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848" y="1630834"/>
            <a:ext cx="4456430" cy="115009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542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2" grpId="0"/>
      <p:bldP spid="2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="" xmlns:a16="http://schemas.microsoft.com/office/drawing/2014/main" id="{330649B9-5349-4337-80CE-A8BBB1C15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889" y="1714500"/>
            <a:ext cx="3797715" cy="44577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de-DE" dirty="0"/>
              <a:t>Identifikation notwendiger und hinreichender Aspekte digitaler Agenten zur Erzeugung objektiv messbarer sozialer Phänomene in Virtueller Realität</a:t>
            </a:r>
          </a:p>
          <a:p>
            <a:pPr>
              <a:lnSpc>
                <a:spcPct val="110000"/>
              </a:lnSpc>
            </a:pPr>
            <a:r>
              <a:rPr lang="de-DE" dirty="0"/>
              <a:t>sIOR: Man kann dieselbe Beere nicht noch einmal sammeln, die schon der Partner gepflückt hatte, also mag es evolutionär gesehen sinnvoll erscheinen, den Aufmerksamkeitsfokus woanders hin zu verlagern.</a:t>
            </a:r>
          </a:p>
          <a:p>
            <a:pPr>
              <a:lnSpc>
                <a:spcPct val="110000"/>
              </a:lnSpc>
            </a:pPr>
            <a:r>
              <a:rPr lang="de-DE" sz="1600" dirty="0"/>
              <a:t>Können Agenten das gleiche unbewusste soziale Phänomen (sIOR) hervorrufen wie echte Menschen?</a:t>
            </a:r>
            <a:endParaRPr lang="de-DE" sz="1600" dirty="0">
              <a:solidFill>
                <a:prstClr val="white"/>
              </a:solidFill>
            </a:endParaRPr>
          </a:p>
          <a:p>
            <a:pPr>
              <a:lnSpc>
                <a:spcPct val="110000"/>
              </a:lnSpc>
            </a:pPr>
            <a:r>
              <a:rPr lang="de-DE" sz="1600" dirty="0">
                <a:solidFill>
                  <a:prstClr val="white"/>
                </a:solidFill>
              </a:rPr>
              <a:t>1,3 bis 2,5ms genaue RT-Messung in MR.</a:t>
            </a:r>
          </a:p>
          <a:p>
            <a:pPr>
              <a:lnSpc>
                <a:spcPct val="110000"/>
              </a:lnSpc>
            </a:pPr>
            <a:r>
              <a:rPr lang="de-DE" sz="1600" dirty="0">
                <a:solidFill>
                  <a:prstClr val="white"/>
                </a:solidFill>
              </a:rPr>
              <a:t>Nutzung nur von Unity/Vive (VR statt MR) möglich</a:t>
            </a:r>
            <a:endParaRPr lang="de-DE" sz="500" dirty="0"/>
          </a:p>
          <a:p>
            <a:pPr>
              <a:lnSpc>
                <a:spcPct val="110000"/>
              </a:lnSpc>
            </a:pPr>
            <a:endParaRPr lang="de-DE" sz="1400" dirty="0"/>
          </a:p>
          <a:p>
            <a:pPr>
              <a:lnSpc>
                <a:spcPct val="110000"/>
              </a:lnSpc>
            </a:pPr>
            <a:endParaRPr lang="de-DE" dirty="0"/>
          </a:p>
          <a:p>
            <a:pPr>
              <a:lnSpc>
                <a:spcPct val="110000"/>
              </a:lnSpc>
            </a:pP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="" xmlns:a16="http://schemas.microsoft.com/office/drawing/2014/main" id="{DEDDC892-2046-4355-9BED-1EDAF5B46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Social</a:t>
            </a:r>
            <a:r>
              <a:rPr lang="de-DE" dirty="0"/>
              <a:t> Inhibition </a:t>
            </a:r>
            <a:r>
              <a:rPr lang="de-DE" dirty="0" err="1"/>
              <a:t>of</a:t>
            </a:r>
            <a:r>
              <a:rPr lang="de-DE" dirty="0"/>
              <a:t> Return in VR</a:t>
            </a:r>
          </a:p>
        </p:txBody>
      </p:sp>
      <p:sp>
        <p:nvSpPr>
          <p:cNvPr id="7" name="Fußzeilenplatzhalter 3">
            <a:extLst>
              <a:ext uri="{FF2B5EF4-FFF2-40B4-BE49-F238E27FC236}">
                <a16:creationId xmlns="" xmlns:a16="http://schemas.microsoft.com/office/drawing/2014/main" id="{FE6F4361-5B71-4001-84D5-E56EBB8D3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6200" y="6457556"/>
            <a:ext cx="7227701" cy="273444"/>
          </a:xfrm>
        </p:spPr>
        <p:txBody>
          <a:bodyPr/>
          <a:lstStyle/>
          <a:p>
            <a:pPr algn="l"/>
            <a:r>
              <a:rPr lang="de-DE" dirty="0">
                <a:solidFill>
                  <a:prstClr val="white">
                    <a:lumMod val="50000"/>
                  </a:prstClr>
                </a:solidFill>
              </a:rPr>
              <a:t>Wienrich, C., Gross, R., Kretschmer, F., &amp; Müller-Plath, G. (</a:t>
            </a:r>
            <a:r>
              <a:rPr lang="de-DE" dirty="0" err="1">
                <a:solidFill>
                  <a:prstClr val="white">
                    <a:lumMod val="50000"/>
                  </a:prstClr>
                </a:solidFill>
              </a:rPr>
              <a:t>conditionally</a:t>
            </a:r>
            <a:r>
              <a:rPr lang="de-DE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de-DE" dirty="0" err="1">
                <a:solidFill>
                  <a:prstClr val="white">
                    <a:lumMod val="50000"/>
                  </a:prstClr>
                </a:solidFill>
              </a:rPr>
              <a:t>accepted</a:t>
            </a:r>
            <a:r>
              <a:rPr lang="de-DE" dirty="0">
                <a:solidFill>
                  <a:prstClr val="white">
                    <a:lumMod val="50000"/>
                  </a:prstClr>
                </a:solidFill>
              </a:rPr>
              <a:t>). </a:t>
            </a:r>
            <a:r>
              <a:rPr lang="en-GB" dirty="0">
                <a:solidFill>
                  <a:prstClr val="white">
                    <a:lumMod val="50000"/>
                  </a:prstClr>
                </a:solidFill>
              </a:rPr>
              <a:t>Developing and Proving a Framework for Reaction Time Experiments in VR to Objectively Measure Social Interaction with Virtual Agents. In </a:t>
            </a:r>
            <a:r>
              <a:rPr lang="en-GB" i="1" dirty="0">
                <a:solidFill>
                  <a:prstClr val="white">
                    <a:lumMod val="50000"/>
                  </a:prstClr>
                </a:solidFill>
              </a:rPr>
              <a:t>Proceedings of </a:t>
            </a:r>
            <a:r>
              <a:rPr lang="en-US" i="1" dirty="0">
                <a:solidFill>
                  <a:prstClr val="white">
                    <a:lumMod val="50000"/>
                  </a:prstClr>
                </a:solidFill>
              </a:rPr>
              <a:t>25th IEEE Conference on Virtual Reality and 3D User Interfaces (IEEE VR 2018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), Reutlingen, Germany, March 2018.</a:t>
            </a:r>
            <a:endParaRPr lang="de-DE" dirty="0">
              <a:solidFill>
                <a:prstClr val="white">
                  <a:lumMod val="50000"/>
                </a:prstClr>
              </a:solidFill>
            </a:endParaRPr>
          </a:p>
          <a:p>
            <a:endParaRPr lang="de-DE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="" xmlns:a16="http://schemas.microsoft.com/office/drawing/2014/main" id="{6CDD1931-116C-4788-A92C-EFD4614B4A7E}"/>
              </a:ext>
            </a:extLst>
          </p:cNvPr>
          <p:cNvSpPr txBox="1"/>
          <p:nvPr/>
        </p:nvSpPr>
        <p:spPr>
          <a:xfrm rot="716173">
            <a:off x="6260549" y="213977"/>
            <a:ext cx="2585027" cy="92333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err="1">
                <a:solidFill>
                  <a:srgbClr val="F2760D"/>
                </a:solidFill>
                <a:latin typeface="Arial"/>
              </a:rPr>
              <a:t>conditionally</a:t>
            </a:r>
            <a:r>
              <a:rPr lang="de-DE" sz="1800" dirty="0">
                <a:solidFill>
                  <a:srgbClr val="F2760D"/>
                </a:solidFill>
                <a:latin typeface="Arial"/>
              </a:rPr>
              <a:t> </a:t>
            </a:r>
            <a:r>
              <a:rPr lang="de-DE" sz="1800" dirty="0" err="1">
                <a:solidFill>
                  <a:srgbClr val="F2760D"/>
                </a:solidFill>
                <a:latin typeface="Arial"/>
              </a:rPr>
              <a:t>accepted</a:t>
            </a:r>
            <a:r>
              <a:rPr lang="de-DE" sz="1800" dirty="0">
                <a:solidFill>
                  <a:srgbClr val="F2760D"/>
                </a:solidFill>
                <a:latin typeface="Arial"/>
              </a:rPr>
              <a:t> </a:t>
            </a:r>
            <a:r>
              <a:rPr lang="de-DE" sz="1800" dirty="0" err="1">
                <a:solidFill>
                  <a:srgbClr val="F2760D"/>
                </a:solidFill>
                <a:latin typeface="Arial"/>
              </a:rPr>
              <a:t>for</a:t>
            </a:r>
            <a:r>
              <a:rPr lang="de-DE" sz="1800" dirty="0">
                <a:solidFill>
                  <a:srgbClr val="F2760D"/>
                </a:solidFill>
                <a:latin typeface="Arial"/>
              </a:rPr>
              <a:t> IEEE VR 2018 Conference Paper</a:t>
            </a:r>
          </a:p>
        </p:txBody>
      </p:sp>
      <p:pic>
        <p:nvPicPr>
          <p:cNvPr id="3" name="Unity_ScreenshotVideo_20170112TrimLoopabl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75480" y="1796973"/>
            <a:ext cx="489227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9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/>
        </p:nvSpPr>
        <p:spPr bwMode="auto">
          <a:xfrm>
            <a:off x="1403648" y="1528566"/>
            <a:ext cx="7056784" cy="667831"/>
          </a:xfrm>
          <a:prstGeom prst="rect">
            <a:avLst/>
          </a:prstGeom>
          <a:solidFill>
            <a:srgbClr val="0070C0">
              <a:alpha val="20000"/>
            </a:srgb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543123" y="575803"/>
            <a:ext cx="44609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de-DE" altLang="de-DE" sz="1800" kern="0" cap="small" dirty="0" smtClean="0">
                <a:latin typeface="Calibri" panose="020F0502020204030204" pitchFamily="34" charset="0"/>
                <a:cs typeface="Calibri" panose="020F0502020204030204" pitchFamily="34" charset="0"/>
              </a:rPr>
              <a:t>Forschungsprojekt</a:t>
            </a:r>
            <a:r>
              <a:rPr lang="de-DE" altLang="de-DE" sz="1800" kern="0" cap="small" dirty="0" smtClean="0"/>
              <a:t> </a:t>
            </a:r>
            <a:r>
              <a:rPr lang="de-DE" altLang="de-DE" sz="1800" kern="0" cap="small" dirty="0" err="1" smtClean="0"/>
              <a:t>ANeMoS</a:t>
            </a:r>
            <a:r>
              <a:rPr lang="de-DE" altLang="de-DE" sz="1800" kern="0" dirty="0" smtClean="0"/>
              <a:t/>
            </a:r>
            <a:br>
              <a:rPr lang="de-DE" altLang="de-DE" sz="1800" kern="0" dirty="0" smtClean="0"/>
            </a:br>
            <a:r>
              <a:rPr lang="de-DE" alt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nalyzing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Impact 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Ne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edia </a:t>
            </a:r>
            <a:r>
              <a:rPr lang="de-DE" altLang="de-DE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de-DE" altLang="de-DE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altLang="de-DE" sz="14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ailboats</a:t>
            </a:r>
            <a:endParaRPr lang="de-DE" altLang="de-DE" sz="1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67790" y="373935"/>
            <a:ext cx="68397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800" kern="0" cap="small" dirty="0" smtClean="0">
                <a:solidFill>
                  <a:srgbClr val="C50E1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Standardisierte Labor- und Feldexperimente</a:t>
            </a:r>
          </a:p>
          <a:p>
            <a:pPr algn="l"/>
            <a:r>
              <a:rPr lang="de-DE" sz="1800" kern="0" cap="small" dirty="0">
                <a:solidFill>
                  <a:srgbClr val="C50E1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</a:t>
            </a:r>
            <a:r>
              <a:rPr lang="de-DE" sz="1800" kern="0" cap="small" dirty="0" smtClean="0">
                <a:solidFill>
                  <a:srgbClr val="C50E1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 der TU Berlin und auf See</a:t>
            </a:r>
            <a:endParaRPr lang="de-DE" sz="1800" cap="smal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/>
              <a:t>Seite </a:t>
            </a:r>
            <a:fld id="{7416BCC7-6A22-40D2-B559-0CE2D9AB5FE9}" type="slidenum">
              <a:rPr lang="de-DE" altLang="de-DE" b="1"/>
              <a:pPr/>
              <a:t>6</a:t>
            </a:fld>
            <a:endParaRPr lang="de-DE" altLang="de-DE" b="1" dirty="0"/>
          </a:p>
        </p:txBody>
      </p:sp>
      <p:sp>
        <p:nvSpPr>
          <p:cNvPr id="17" name="Rechteck 16"/>
          <p:cNvSpPr/>
          <p:nvPr/>
        </p:nvSpPr>
        <p:spPr>
          <a:xfrm>
            <a:off x="1331640" y="5775105"/>
            <a:ext cx="3168352" cy="408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indent="-171450" algn="l">
              <a:lnSpc>
                <a:spcPct val="114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de-DE" sz="1800" dirty="0" smtClean="0">
                <a:solidFill>
                  <a:srgbClr val="C00000"/>
                </a:solidFill>
                <a:latin typeface="+mn-lt"/>
              </a:rPr>
              <a:t> Nutzungsempfehlungen</a:t>
            </a:r>
            <a:endParaRPr lang="de-DE" sz="1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5589714" y="5777821"/>
            <a:ext cx="3446783" cy="408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indent="-171450" algn="l">
              <a:lnSpc>
                <a:spcPct val="114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de-DE" sz="1800" dirty="0" smtClean="0">
                <a:solidFill>
                  <a:srgbClr val="008000"/>
                </a:solidFill>
                <a:latin typeface="+mn-lt"/>
              </a:rPr>
              <a:t> Gestaltungsempfehlungen </a:t>
            </a:r>
            <a:endParaRPr lang="de-DE" sz="1800" dirty="0">
              <a:solidFill>
                <a:srgbClr val="008000"/>
              </a:solidFill>
              <a:latin typeface="+mn-lt"/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8670217" y="1340767"/>
            <a:ext cx="461665" cy="4536504"/>
            <a:chOff x="1175" y="1005574"/>
            <a:chExt cx="461665" cy="3402378"/>
          </a:xfrm>
        </p:grpSpPr>
        <p:sp>
          <p:nvSpPr>
            <p:cNvPr id="21" name="Textfeld 20"/>
            <p:cNvSpPr txBox="1"/>
            <p:nvPr/>
          </p:nvSpPr>
          <p:spPr>
            <a:xfrm rot="16200000">
              <a:off x="-418293" y="1525897"/>
              <a:ext cx="1317646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+mn-lt"/>
                </a:rPr>
                <a:t>Sommer 2015</a:t>
              </a:r>
              <a:endParaRPr lang="de-DE" dirty="0">
                <a:latin typeface="+mn-lt"/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 rot="16200000">
              <a:off x="-226103" y="2662825"/>
              <a:ext cx="918104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+mn-lt"/>
                </a:rPr>
                <a:t>Sommer 2016</a:t>
              </a:r>
              <a:endParaRPr lang="de-DE" dirty="0">
                <a:latin typeface="+mn-lt"/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 rot="16200000">
              <a:off x="-326053" y="3619059"/>
              <a:ext cx="1116121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+mn-lt"/>
                </a:rPr>
                <a:t>Winter 2015/16 </a:t>
              </a:r>
              <a:br>
                <a:rPr lang="de-DE" dirty="0" smtClean="0">
                  <a:latin typeface="+mn-lt"/>
                </a:rPr>
              </a:br>
              <a:r>
                <a:rPr lang="de-DE" dirty="0" smtClean="0">
                  <a:latin typeface="+mn-lt"/>
                </a:rPr>
                <a:t>und 2016/17</a:t>
              </a:r>
              <a:endParaRPr lang="de-DE" dirty="0">
                <a:latin typeface="+mn-lt"/>
              </a:endParaRPr>
            </a:p>
          </p:txBody>
        </p:sp>
      </p:grpSp>
      <p:cxnSp>
        <p:nvCxnSpPr>
          <p:cNvPr id="29" name="Gerade Verbindung 28"/>
          <p:cNvCxnSpPr/>
          <p:nvPr/>
        </p:nvCxnSpPr>
        <p:spPr bwMode="auto">
          <a:xfrm>
            <a:off x="7062804" y="2996952"/>
            <a:ext cx="0" cy="432048"/>
          </a:xfrm>
          <a:prstGeom prst="line">
            <a:avLst/>
          </a:prstGeom>
          <a:solidFill>
            <a:schemeClr val="tx2"/>
          </a:solidFill>
          <a:ln w="25400" cap="flat" cmpd="sng" algn="ctr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feld 27"/>
          <p:cNvSpPr txBox="1"/>
          <p:nvPr/>
        </p:nvSpPr>
        <p:spPr>
          <a:xfrm>
            <a:off x="796" y="1661320"/>
            <a:ext cx="869149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b="1" i="1" dirty="0" smtClean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Wie ?</a:t>
            </a:r>
            <a:endParaRPr lang="de-DE" sz="2400" b="1" i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24" name="Diagramm 23"/>
          <p:cNvGraphicFramePr/>
          <p:nvPr>
            <p:extLst>
              <p:ext uri="{D42A27DB-BD31-4B8C-83A1-F6EECF244321}">
                <p14:modId xmlns:p14="http://schemas.microsoft.com/office/powerpoint/2010/main" val="3110882683"/>
              </p:ext>
            </p:extLst>
          </p:nvPr>
        </p:nvGraphicFramePr>
        <p:xfrm>
          <a:off x="571360" y="1124744"/>
          <a:ext cx="7889072" cy="4369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415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771A001C-1E67-4A36-BB18-E16094763D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E0EAFECE-0BA6-403A-BF59-B511490D66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812DBF68-AB94-4142-B4D3-B61EFD955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2056844B-81FA-4518-8F14-B7DC7052F2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CD4B1412-A1EC-4334-845E-E422DE9BD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AA810BFB-5A37-4D7A-9A10-49B38EDE04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67221C91-1893-47D6-B5A0-FCCF028D14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00E6BC09-D7F6-4C2B-8638-508BCCBECA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6B6C490B-EDB2-45CC-800B-843E2744A1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050114B6-C7F5-47F0-8EB7-25FBB5524E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60F1D915-1655-4A9F-BAD1-C5964EDE9A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6C588D7F-EEE8-475A-BDB5-568E1C0E06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53C26863-7953-43AF-8143-A160875DD3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" grpId="0" animBg="1"/>
      <p:bldP spid="28" grpId="0" animBg="1"/>
      <p:bldGraphic spid="24" grpId="0" uiExpand="1">
        <p:bldSub>
          <a:bldDgm bld="lvlAtOnc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/>
              <a:t>Seite </a:t>
            </a:r>
            <a:fld id="{7416BCC7-6A22-40D2-B559-0CE2D9AB5FE9}" type="slidenum">
              <a:rPr lang="de-DE" altLang="de-DE" b="1"/>
              <a:pPr/>
              <a:t>7</a:t>
            </a:fld>
            <a:endParaRPr lang="de-DE" altLang="de-DE" b="1" dirty="0"/>
          </a:p>
        </p:txBody>
      </p:sp>
      <p:sp>
        <p:nvSpPr>
          <p:cNvPr id="21" name="Rechteck 20"/>
          <p:cNvSpPr/>
          <p:nvPr/>
        </p:nvSpPr>
        <p:spPr>
          <a:xfrm>
            <a:off x="201960" y="1806761"/>
            <a:ext cx="2209800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de-DE" sz="1800" dirty="0" smtClean="0">
                <a:latin typeface="Calibri" panose="020F0502020204030204" pitchFamily="34" charset="0"/>
              </a:rPr>
              <a:t>Zielgruppe </a:t>
            </a:r>
          </a:p>
          <a:p>
            <a:pPr algn="l">
              <a:spcBef>
                <a:spcPts val="1200"/>
              </a:spcBef>
            </a:pPr>
            <a:r>
              <a:rPr lang="de-DE" sz="1400" dirty="0" smtClean="0">
                <a:latin typeface="Calibri" panose="020F0502020204030204" pitchFamily="34" charset="0"/>
              </a:rPr>
              <a:t>Schiffsführer </a:t>
            </a:r>
            <a:r>
              <a:rPr lang="de-DE" sz="1400" dirty="0">
                <a:latin typeface="Calibri" panose="020F0502020204030204" pitchFamily="34" charset="0"/>
              </a:rPr>
              <a:t>von </a:t>
            </a:r>
            <a:r>
              <a:rPr lang="de-DE" sz="1400" dirty="0" smtClean="0">
                <a:latin typeface="Calibri" panose="020F0502020204030204" pitchFamily="34" charset="0"/>
              </a:rPr>
              <a:t>Segelbooten</a:t>
            </a:r>
            <a:endParaRPr lang="de-DE" sz="1400" dirty="0">
              <a:latin typeface="Calibri" panose="020F0502020204030204" pitchFamily="34" charset="0"/>
            </a:endParaRPr>
          </a:p>
          <a:p>
            <a:pPr marL="171450" indent="-171450" algn="l">
              <a:spcBef>
                <a:spcPts val="600"/>
              </a:spcBef>
              <a:buFont typeface="Arial" pitchFamily="34" charset="0"/>
              <a:buChar char="•"/>
            </a:pPr>
            <a:r>
              <a:rPr lang="de-DE" sz="1400" dirty="0">
                <a:latin typeface="Calibri" panose="020F0502020204030204" pitchFamily="34" charset="0"/>
              </a:rPr>
              <a:t>unter </a:t>
            </a:r>
            <a:r>
              <a:rPr lang="de-DE" sz="1400" b="1" dirty="0">
                <a:latin typeface="Calibri" panose="020F0502020204030204" pitchFamily="34" charset="0"/>
              </a:rPr>
              <a:t>deutscher</a:t>
            </a:r>
            <a:r>
              <a:rPr lang="de-DE" sz="1400" dirty="0">
                <a:latin typeface="Calibri" panose="020F0502020204030204" pitchFamily="34" charset="0"/>
              </a:rPr>
              <a:t> Flagge, </a:t>
            </a:r>
          </a:p>
          <a:p>
            <a:pPr marL="171450" indent="-171450" algn="l">
              <a:spcBef>
                <a:spcPts val="600"/>
              </a:spcBef>
              <a:buFont typeface="Arial" pitchFamily="34" charset="0"/>
              <a:buChar char="•"/>
            </a:pPr>
            <a:r>
              <a:rPr lang="de-DE" sz="1400" dirty="0">
                <a:latin typeface="Calibri" panose="020F0502020204030204" pitchFamily="34" charset="0"/>
              </a:rPr>
              <a:t>die am </a:t>
            </a:r>
            <a:r>
              <a:rPr lang="de-DE" sz="1400" b="1" dirty="0">
                <a:latin typeface="Calibri" panose="020F0502020204030204" pitchFamily="34" charset="0"/>
              </a:rPr>
              <a:t>selben</a:t>
            </a:r>
            <a:r>
              <a:rPr lang="de-DE" sz="1400" dirty="0">
                <a:latin typeface="Calibri" panose="020F0502020204030204" pitchFamily="34" charset="0"/>
              </a:rPr>
              <a:t> Tag </a:t>
            </a:r>
          </a:p>
          <a:p>
            <a:pPr marL="171450" indent="-171450" algn="l">
              <a:spcBef>
                <a:spcPts val="600"/>
              </a:spcBef>
              <a:buFont typeface="Arial" pitchFamily="34" charset="0"/>
              <a:buChar char="•"/>
            </a:pPr>
            <a:r>
              <a:rPr lang="de-DE" sz="1400" dirty="0">
                <a:latin typeface="Calibri" panose="020F0502020204030204" pitchFamily="34" charset="0"/>
              </a:rPr>
              <a:t>als </a:t>
            </a:r>
            <a:r>
              <a:rPr lang="de-DE" sz="1400" b="1" dirty="0">
                <a:latin typeface="Calibri" panose="020F0502020204030204" pitchFamily="34" charset="0"/>
              </a:rPr>
              <a:t>Gastlieger</a:t>
            </a:r>
            <a:r>
              <a:rPr lang="de-DE" sz="1400" dirty="0">
                <a:latin typeface="Calibri" panose="020F0502020204030204" pitchFamily="34" charset="0"/>
              </a:rPr>
              <a:t> den Hafen angelaufen hatten.</a:t>
            </a:r>
          </a:p>
          <a:p>
            <a:pPr algn="l">
              <a:spcBef>
                <a:spcPts val="1200"/>
              </a:spcBef>
            </a:pPr>
            <a:r>
              <a:rPr lang="de-DE" sz="1400" dirty="0" smtClean="0">
                <a:latin typeface="Calibri" panose="020F0502020204030204" pitchFamily="34" charset="0"/>
              </a:rPr>
              <a:t>=&gt; 112 gültige Fragebögen </a:t>
            </a:r>
            <a:endParaRPr lang="de-DE" sz="1400" dirty="0">
              <a:latin typeface="Calibri" panose="020F0502020204030204" pitchFamily="34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1: Nutzungsgewohnheiten und -erfahrungen</a:t>
            </a:r>
          </a:p>
          <a:p>
            <a:pPr>
              <a:lnSpc>
                <a:spcPct val="130000"/>
              </a:lnSpc>
            </a:pPr>
            <a:r>
              <a:rPr lang="de-DE" altLang="de-DE" sz="1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Befragung </a:t>
            </a:r>
            <a:r>
              <a:rPr lang="de-DE" altLang="de-DE" sz="1400" kern="0" dirty="0">
                <a:solidFill>
                  <a:schemeClr val="tx1"/>
                </a:solidFill>
                <a:latin typeface="Calibri" panose="020F0502020204030204" pitchFamily="34" charset="0"/>
              </a:rPr>
              <a:t>von 114 Sportschiffern in 16 Ostseehäfen</a:t>
            </a:r>
          </a:p>
        </p:txBody>
      </p:sp>
      <p:grpSp>
        <p:nvGrpSpPr>
          <p:cNvPr id="22" name="Gruppieren 21"/>
          <p:cNvGrpSpPr/>
          <p:nvPr/>
        </p:nvGrpSpPr>
        <p:grpSpPr>
          <a:xfrm>
            <a:off x="2479104" y="1772816"/>
            <a:ext cx="6629400" cy="3732182"/>
            <a:chOff x="2438400" y="1009650"/>
            <a:chExt cx="6629400" cy="3732182"/>
          </a:xfrm>
        </p:grpSpPr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6113" y="1009650"/>
              <a:ext cx="1621687" cy="3732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Gruppieren 23"/>
            <p:cNvGrpSpPr/>
            <p:nvPr/>
          </p:nvGrpSpPr>
          <p:grpSpPr>
            <a:xfrm>
              <a:off x="2438400" y="1047750"/>
              <a:ext cx="5029200" cy="3657600"/>
              <a:chOff x="2438400" y="1047750"/>
              <a:chExt cx="5029200" cy="3657600"/>
            </a:xfrm>
          </p:grpSpPr>
          <p:sp>
            <p:nvSpPr>
              <p:cNvPr id="25" name="Titel 1"/>
              <p:cNvSpPr txBox="1">
                <a:spLocks/>
              </p:cNvSpPr>
              <p:nvPr/>
            </p:nvSpPr>
            <p:spPr>
              <a:xfrm>
                <a:off x="2438400" y="1047750"/>
                <a:ext cx="3581400" cy="385310"/>
              </a:xfrm>
              <a:prstGeom prst="rect">
                <a:avLst/>
              </a:prstGeom>
            </p:spPr>
            <p:txBody>
              <a:bodyPr/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chemeClr val="bg1"/>
                    </a:solidFill>
                    <a:latin typeface="Microsoft Sans Serif" pitchFamily="34" charset="0"/>
                    <a:ea typeface="+mj-ea"/>
                    <a:cs typeface="Microsoft Sans Serif" pitchFamily="34" charset="0"/>
                  </a:defRPr>
                </a:lvl1pPr>
              </a:lstStyle>
              <a:p>
                <a:pPr algn="l"/>
                <a:r>
                  <a:rPr lang="de-DE" sz="18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Routen und Häfen</a:t>
                </a:r>
                <a:endParaRPr lang="de-DE" sz="18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26" name="Picture 2" descr="C:\Users\Gisela Müller-Plath\Dropbox\Anemos\Bild1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8400" y="1468374"/>
                <a:ext cx="5029200" cy="32369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3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727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-33868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8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1: </a:t>
            </a:r>
            <a:r>
              <a:rPr lang="de-DE" altLang="de-DE" sz="1800" kern="0" cap="small" dirty="0">
                <a:latin typeface="Calibri" panose="020F0502020204030204" pitchFamily="34" charset="0"/>
              </a:rPr>
              <a:t>Nutzungsgewohnheiten und -erfahrungen</a:t>
            </a:r>
          </a:p>
          <a:p>
            <a:pPr>
              <a:lnSpc>
                <a:spcPct val="130000"/>
              </a:lnSpc>
            </a:pPr>
            <a:r>
              <a:rPr lang="de-DE" altLang="de-DE" sz="1400" kern="0" dirty="0">
                <a:solidFill>
                  <a:schemeClr val="tx1"/>
                </a:solidFill>
                <a:latin typeface="Calibri" panose="020F0502020204030204" pitchFamily="34" charset="0"/>
              </a:rPr>
              <a:t>Befragung von 114 Sportschiffern in 16 Ostseehäfen</a:t>
            </a:r>
          </a:p>
        </p:txBody>
      </p:sp>
      <p:sp>
        <p:nvSpPr>
          <p:cNvPr id="3" name="Textfeld 2"/>
          <p:cNvSpPr txBox="1"/>
          <p:nvPr/>
        </p:nvSpPr>
        <p:spPr>
          <a:xfrm rot="20512376">
            <a:off x="3309239" y="1549233"/>
            <a:ext cx="1876603" cy="46166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Impressionen</a:t>
            </a:r>
            <a:endParaRPr lang="de-DE" sz="24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16" name="Picture 3" descr="C:\Users\gmuellerplath\Dropbox\Anemos\hanseboot 2017\06_Befragung_in_Burgstaaken_-_zu_Gast_auf_der_Nordster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r="-11981"/>
          <a:stretch/>
        </p:blipFill>
        <p:spPr bwMode="auto">
          <a:xfrm>
            <a:off x="3331220" y="4440725"/>
            <a:ext cx="3394800" cy="17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 16" descr="C:\Users\Gisela Müller-Plath\Pictures\Mary Read\Ostseefahrt 2015\P104061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695" y="2567660"/>
            <a:ext cx="246488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4" descr="C:\Users\gmuellerplath\Dropbox\Anemos\hanseboot 2017\P1040648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7" y="2508825"/>
            <a:ext cx="2466000" cy="18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C:\Users\gmuellerplath\Dropbox\Anemos\hanseboot 2017\09_Bei_Regen_geht_es_in_den_Hafen_Kloster_zur_Befragun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5" r="-23732"/>
          <a:stretch/>
        </p:blipFill>
        <p:spPr bwMode="auto">
          <a:xfrm>
            <a:off x="-3249" y="4438958"/>
            <a:ext cx="3394800" cy="17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:\Users\gmuellerplath\Dropbox\Anemos\hanseboot 2017\10_Der_Skipper_reicht_den_Fragebogen_aus_dem_Luk_und_bleibt_lieber_im_Trockenen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1" b="11052"/>
          <a:stretch/>
        </p:blipFill>
        <p:spPr bwMode="auto">
          <a:xfrm>
            <a:off x="2622947" y="2531867"/>
            <a:ext cx="184492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896" y="1415135"/>
            <a:ext cx="1850400" cy="248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Grafik 23" descr="https://www.nmm.tu-berlin.de/fileadmin/fg213/Bilder_Webseite/Anemos/Fotostrecke_Crew_2/03_Nach_der_Befragung_in_Timmendorf_auf_Poel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3" r="-23639"/>
          <a:stretch/>
        </p:blipFill>
        <p:spPr bwMode="auto">
          <a:xfrm>
            <a:off x="6457163" y="4438958"/>
            <a:ext cx="3405600" cy="17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056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7226695" y="6229697"/>
            <a:ext cx="1584176" cy="5591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0" y="6309320"/>
            <a:ext cx="91440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323528" y="6647680"/>
            <a:ext cx="6624638" cy="203200"/>
          </a:xfrm>
        </p:spPr>
        <p:txBody>
          <a:bodyPr/>
          <a:lstStyle/>
          <a:p>
            <a:r>
              <a:rPr lang="de-DE" altLang="de-DE" b="1" dirty="0">
                <a:latin typeface="Calibri" panose="020F0502020204030204" pitchFamily="34" charset="0"/>
              </a:rPr>
              <a:t>Seite </a:t>
            </a:r>
            <a:fld id="{7416BCC7-6A22-40D2-B559-0CE2D9AB5FE9}" type="slidenum">
              <a:rPr lang="de-DE" altLang="de-DE" b="1">
                <a:latin typeface="Calibri" panose="020F0502020204030204" pitchFamily="34" charset="0"/>
              </a:rPr>
              <a:pPr/>
              <a:t>9</a:t>
            </a:fld>
            <a:endParaRPr lang="de-DE" altLang="de-DE" b="1" dirty="0">
              <a:latin typeface="Calibri" panose="020F050202020403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56033" y="525979"/>
            <a:ext cx="8061325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de-DE" sz="1800" kern="0" cap="small" dirty="0" smtClean="0">
                <a:latin typeface="Calibri" panose="020F0502020204030204" pitchFamily="34" charset="0"/>
              </a:rPr>
              <a:t>Studie 1: </a:t>
            </a:r>
            <a:r>
              <a:rPr lang="de-DE" altLang="de-DE" sz="1800" kern="0" cap="small" dirty="0">
                <a:latin typeface="Calibri" panose="020F0502020204030204" pitchFamily="34" charset="0"/>
              </a:rPr>
              <a:t>Nutzungsgewohnheiten und -erfahrungen</a:t>
            </a:r>
          </a:p>
          <a:p>
            <a:pPr>
              <a:lnSpc>
                <a:spcPct val="130000"/>
              </a:lnSpc>
            </a:pPr>
            <a:r>
              <a:rPr lang="de-DE" altLang="de-DE" sz="1400" kern="0" dirty="0">
                <a:solidFill>
                  <a:schemeClr val="tx1"/>
                </a:solidFill>
                <a:latin typeface="Calibri" panose="020F0502020204030204" pitchFamily="34" charset="0"/>
              </a:rPr>
              <a:t>Befragung von 114 Sportschiffern in 16 Ostseehäfen</a:t>
            </a:r>
          </a:p>
        </p:txBody>
      </p:sp>
      <p:sp>
        <p:nvSpPr>
          <p:cNvPr id="23" name="Rechteck 22"/>
          <p:cNvSpPr/>
          <p:nvPr/>
        </p:nvSpPr>
        <p:spPr>
          <a:xfrm>
            <a:off x="152400" y="1435100"/>
            <a:ext cx="289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>
                <a:solidFill>
                  <a:prstClr val="black"/>
                </a:solidFill>
                <a:latin typeface="Calibri"/>
              </a:rPr>
              <a:t>Vorhandensein und Nutzung </a:t>
            </a:r>
            <a:br>
              <a:rPr lang="de-DE" sz="1400" dirty="0">
                <a:solidFill>
                  <a:prstClr val="black"/>
                </a:solidFill>
                <a:latin typeface="Calibri"/>
              </a:rPr>
            </a:br>
            <a:r>
              <a:rPr lang="de-DE" sz="1400" b="1" dirty="0">
                <a:solidFill>
                  <a:srgbClr val="C00000"/>
                </a:solidFill>
                <a:latin typeface="Calibri"/>
              </a:rPr>
              <a:t>digitaler</a:t>
            </a:r>
            <a:r>
              <a:rPr lang="de-DE" sz="14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de-DE" sz="1400" dirty="0">
                <a:solidFill>
                  <a:prstClr val="black"/>
                </a:solidFill>
                <a:latin typeface="Calibri"/>
              </a:rPr>
              <a:t>Navigationsinstrumente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8308156" y="5843067"/>
            <a:ext cx="715068" cy="276999"/>
          </a:xfrm>
          <a:prstGeom prst="rect">
            <a:avLst/>
          </a:prstGeom>
          <a:noFill/>
          <a:ln>
            <a:solidFill>
              <a:sysClr val="windowText" lastClr="000000">
                <a:lumMod val="65000"/>
                <a:lumOff val="35000"/>
              </a:sysClr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N = 112</a:t>
            </a:r>
            <a:endParaRPr lang="de-DE" dirty="0"/>
          </a:p>
        </p:txBody>
      </p:sp>
      <p:graphicFrame>
        <p:nvGraphicFramePr>
          <p:cNvPr id="25" name="Diagramm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8684922"/>
              </p:ext>
            </p:extLst>
          </p:nvPr>
        </p:nvGraphicFramePr>
        <p:xfrm>
          <a:off x="1547663" y="1340768"/>
          <a:ext cx="6760493" cy="5541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23528" y="6409637"/>
            <a:ext cx="8568952" cy="187715"/>
          </a:xfrm>
        </p:spPr>
        <p:txBody>
          <a:bodyPr/>
          <a:lstStyle/>
          <a:p>
            <a:r>
              <a:rPr lang="de-DE" altLang="de-DE" dirty="0" smtClean="0">
                <a:latin typeface="+mn-lt"/>
              </a:rPr>
              <a:t>Forschungsprojekt </a:t>
            </a:r>
            <a:r>
              <a:rPr lang="de-DE" altLang="de-DE" dirty="0" err="1" smtClean="0">
                <a:latin typeface="+mn-lt"/>
              </a:rPr>
              <a:t>ANeMoS</a:t>
            </a:r>
            <a:r>
              <a:rPr lang="de-DE" altLang="de-DE" dirty="0" smtClean="0">
                <a:latin typeface="+mn-lt"/>
              </a:rPr>
              <a:t>  		</a:t>
            </a:r>
            <a:r>
              <a:rPr lang="de-DE" altLang="de-DE" b="0" dirty="0" smtClean="0">
                <a:latin typeface="+mn-lt"/>
              </a:rPr>
              <a:t>|</a:t>
            </a:r>
            <a:r>
              <a:rPr lang="de-DE" altLang="de-DE" dirty="0" smtClean="0">
                <a:latin typeface="+mn-lt"/>
              </a:rPr>
              <a:t> 	</a:t>
            </a:r>
            <a:r>
              <a:rPr lang="de-DE" altLang="de-DE" b="0" dirty="0" smtClean="0">
                <a:latin typeface="+mn-lt"/>
              </a:rPr>
              <a:t>Prof. Dr. Gisela Müller-Plath 		|                 IPA-Kolloquium 11.1.2018</a:t>
            </a:r>
            <a:endParaRPr lang="de-DE" altLang="de-DE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444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U_PPT_Master_ohneBild_HDL-zweizeilig">
  <a:themeElements>
    <a:clrScheme name="Technische Universität Berlin | PowerPoint Master 1">
      <a:dk1>
        <a:srgbClr val="000000"/>
      </a:dk1>
      <a:lt1>
        <a:srgbClr val="FFFFFF"/>
      </a:lt1>
      <a:dk2>
        <a:srgbClr val="C50E1F"/>
      </a:dk2>
      <a:lt2>
        <a:srgbClr val="B2B2B2"/>
      </a:lt2>
      <a:accent1>
        <a:srgbClr val="717171"/>
      </a:accent1>
      <a:accent2>
        <a:srgbClr val="177191"/>
      </a:accent2>
      <a:accent3>
        <a:srgbClr val="FFFFFF"/>
      </a:accent3>
      <a:accent4>
        <a:srgbClr val="000000"/>
      </a:accent4>
      <a:accent5>
        <a:srgbClr val="BBBBBB"/>
      </a:accent5>
      <a:accent6>
        <a:srgbClr val="146683"/>
      </a:accent6>
      <a:hlink>
        <a:srgbClr val="53BDE3"/>
      </a:hlink>
      <a:folHlink>
        <a:srgbClr val="99CC00"/>
      </a:folHlink>
    </a:clrScheme>
    <a:fontScheme name="Technische Universität Berlin | PowerPoint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chnische Universität Berlin | PowerPoint Master 1">
        <a:dk1>
          <a:srgbClr val="000000"/>
        </a:dk1>
        <a:lt1>
          <a:srgbClr val="FFFFFF"/>
        </a:lt1>
        <a:dk2>
          <a:srgbClr val="C50E1F"/>
        </a:dk2>
        <a:lt2>
          <a:srgbClr val="B2B2B2"/>
        </a:lt2>
        <a:accent1>
          <a:srgbClr val="717171"/>
        </a:accent1>
        <a:accent2>
          <a:srgbClr val="177191"/>
        </a:accent2>
        <a:accent3>
          <a:srgbClr val="FFFFFF"/>
        </a:accent3>
        <a:accent4>
          <a:srgbClr val="000000"/>
        </a:accent4>
        <a:accent5>
          <a:srgbClr val="BBBBBB"/>
        </a:accent5>
        <a:accent6>
          <a:srgbClr val="146683"/>
        </a:accent6>
        <a:hlink>
          <a:srgbClr val="53BDE3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. Erfahrunge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4. Erfahrunge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cademic Science 16x9">
  <a:themeElements>
    <a:clrScheme name="AcademicScience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cienceProject_16x9_TP102922646.potx" id="{7FA99224-88E6-40D6-A6BA-44B60FB2022A}" vid="{947E4C8A-8BE8-41F0-99D3-6D2A2FEE4713}"/>
    </a:ext>
  </a:extLst>
</a:theme>
</file>

<file path=ppt/theme/theme5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Benutzerdefiniert 2">
    <a:dk1>
      <a:sysClr val="windowText" lastClr="000000"/>
    </a:dk1>
    <a:lt1>
      <a:sysClr val="window" lastClr="FFFFFF"/>
    </a:lt1>
    <a:dk2>
      <a:srgbClr val="002060"/>
    </a:dk2>
    <a:lt2>
      <a:srgbClr val="EEECE1"/>
    </a:lt2>
    <a:accent1>
      <a:srgbClr val="002060"/>
    </a:accent1>
    <a:accent2>
      <a:srgbClr val="002060"/>
    </a:accent2>
    <a:accent3>
      <a:srgbClr val="002060"/>
    </a:accent3>
    <a:accent4>
      <a:srgbClr val="C6D9F0"/>
    </a:accent4>
    <a:accent5>
      <a:srgbClr val="8DB3E2"/>
    </a:accent5>
    <a:accent6>
      <a:srgbClr val="548DD4"/>
    </a:accent6>
    <a:hlink>
      <a:srgbClr val="17365D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ysithea">
    <a:fillStyleLst>
      <a:solidFill>
        <a:schemeClr val="phClr"/>
      </a:solidFill>
      <a:gradFill rotWithShape="1">
        <a:gsLst>
          <a:gs pos="0">
            <a:schemeClr val="phClr">
              <a:tint val="15000"/>
              <a:satMod val="250000"/>
            </a:schemeClr>
          </a:gs>
          <a:gs pos="49000">
            <a:schemeClr val="phClr">
              <a:tint val="50000"/>
              <a:satMod val="200000"/>
            </a:schemeClr>
          </a:gs>
          <a:gs pos="49100">
            <a:schemeClr val="phClr">
              <a:tint val="64000"/>
              <a:satMod val="160000"/>
            </a:schemeClr>
          </a:gs>
          <a:gs pos="92000">
            <a:schemeClr val="phClr">
              <a:tint val="50000"/>
              <a:satMod val="200000"/>
            </a:schemeClr>
          </a:gs>
          <a:gs pos="100000">
            <a:schemeClr val="phClr">
              <a:tint val="43000"/>
              <a:satMod val="190000"/>
            </a:schemeClr>
          </a:gs>
        </a:gsLst>
        <a:lin ang="5400000" scaled="1"/>
      </a:gradFill>
      <a:gradFill rotWithShape="1">
        <a:gsLst>
          <a:gs pos="0">
            <a:schemeClr val="phClr">
              <a:tint val="74000"/>
            </a:schemeClr>
          </a:gs>
          <a:gs pos="49000">
            <a:schemeClr val="phClr">
              <a:tint val="96000"/>
              <a:shade val="84000"/>
              <a:satMod val="110000"/>
            </a:schemeClr>
          </a:gs>
          <a:gs pos="49100">
            <a:schemeClr val="phClr">
              <a:shade val="55000"/>
              <a:satMod val="150000"/>
            </a:schemeClr>
          </a:gs>
          <a:gs pos="92000">
            <a:schemeClr val="phClr">
              <a:tint val="98000"/>
              <a:shade val="90000"/>
              <a:satMod val="128000"/>
            </a:schemeClr>
          </a:gs>
          <a:gs pos="100000">
            <a:schemeClr val="phClr">
              <a:tint val="90000"/>
              <a:shade val="97000"/>
              <a:satMod val="128000"/>
            </a:schemeClr>
          </a:gs>
        </a:gsLst>
        <a:lin ang="5400000" scaled="1"/>
      </a:gradFill>
    </a:fillStyleLst>
    <a:lnStyleLst>
      <a:ln w="11430" cap="flat" cmpd="sng" algn="ctr">
        <a:solidFill>
          <a:schemeClr val="phClr"/>
        </a:solidFill>
        <a:prstDash val="solid"/>
      </a:ln>
      <a:ln w="40000" cap="flat" cmpd="sng" algn="ctr">
        <a:solidFill>
          <a:schemeClr val="phClr"/>
        </a:solidFill>
        <a:prstDash val="solid"/>
      </a:ln>
      <a:ln w="318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chemeClr val="phClr">
              <a:shade val="30000"/>
              <a:satMod val="150000"/>
              <a:alpha val="38000"/>
            </a:schemeClr>
          </a:outerShdw>
        </a:effectLst>
      </a:effectStyle>
      <a:effectStyle>
        <a:effectLst>
          <a:outerShdw blurRad="39000" dist="25400" dir="5400000" rotWithShape="0">
            <a:schemeClr val="phClr">
              <a:shade val="33000"/>
              <a:alpha val="83000"/>
            </a:schemeClr>
          </a:outerShdw>
        </a:effectLst>
      </a:effectStyle>
      <a:effectStyle>
        <a:effectLst>
          <a:outerShdw blurRad="39000" dist="25400" dir="5400000" rotWithShape="0">
            <a:schemeClr val="phClr"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Benutzerdefiniert 2">
    <a:dk1>
      <a:sysClr val="windowText" lastClr="000000"/>
    </a:dk1>
    <a:lt1>
      <a:sysClr val="window" lastClr="FFFFFF"/>
    </a:lt1>
    <a:dk2>
      <a:srgbClr val="002060"/>
    </a:dk2>
    <a:lt2>
      <a:srgbClr val="EEECE1"/>
    </a:lt2>
    <a:accent1>
      <a:srgbClr val="002060"/>
    </a:accent1>
    <a:accent2>
      <a:srgbClr val="002060"/>
    </a:accent2>
    <a:accent3>
      <a:srgbClr val="002060"/>
    </a:accent3>
    <a:accent4>
      <a:srgbClr val="C6D9F0"/>
    </a:accent4>
    <a:accent5>
      <a:srgbClr val="8DB3E2"/>
    </a:accent5>
    <a:accent6>
      <a:srgbClr val="548DD4"/>
    </a:accent6>
    <a:hlink>
      <a:srgbClr val="17365D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ysithea">
    <a:fillStyleLst>
      <a:solidFill>
        <a:schemeClr val="phClr"/>
      </a:solidFill>
      <a:gradFill rotWithShape="1">
        <a:gsLst>
          <a:gs pos="0">
            <a:schemeClr val="phClr">
              <a:tint val="15000"/>
              <a:satMod val="250000"/>
            </a:schemeClr>
          </a:gs>
          <a:gs pos="49000">
            <a:schemeClr val="phClr">
              <a:tint val="50000"/>
              <a:satMod val="200000"/>
            </a:schemeClr>
          </a:gs>
          <a:gs pos="49100">
            <a:schemeClr val="phClr">
              <a:tint val="64000"/>
              <a:satMod val="160000"/>
            </a:schemeClr>
          </a:gs>
          <a:gs pos="92000">
            <a:schemeClr val="phClr">
              <a:tint val="50000"/>
              <a:satMod val="200000"/>
            </a:schemeClr>
          </a:gs>
          <a:gs pos="100000">
            <a:schemeClr val="phClr">
              <a:tint val="43000"/>
              <a:satMod val="190000"/>
            </a:schemeClr>
          </a:gs>
        </a:gsLst>
        <a:lin ang="5400000" scaled="1"/>
      </a:gradFill>
      <a:gradFill rotWithShape="1">
        <a:gsLst>
          <a:gs pos="0">
            <a:schemeClr val="phClr">
              <a:tint val="74000"/>
            </a:schemeClr>
          </a:gs>
          <a:gs pos="49000">
            <a:schemeClr val="phClr">
              <a:tint val="96000"/>
              <a:shade val="84000"/>
              <a:satMod val="110000"/>
            </a:schemeClr>
          </a:gs>
          <a:gs pos="49100">
            <a:schemeClr val="phClr">
              <a:shade val="55000"/>
              <a:satMod val="150000"/>
            </a:schemeClr>
          </a:gs>
          <a:gs pos="92000">
            <a:schemeClr val="phClr">
              <a:tint val="98000"/>
              <a:shade val="90000"/>
              <a:satMod val="128000"/>
            </a:schemeClr>
          </a:gs>
          <a:gs pos="100000">
            <a:schemeClr val="phClr">
              <a:tint val="90000"/>
              <a:shade val="97000"/>
              <a:satMod val="128000"/>
            </a:schemeClr>
          </a:gs>
        </a:gsLst>
        <a:lin ang="5400000" scaled="1"/>
      </a:gradFill>
    </a:fillStyleLst>
    <a:lnStyleLst>
      <a:ln w="11430" cap="flat" cmpd="sng" algn="ctr">
        <a:solidFill>
          <a:schemeClr val="phClr"/>
        </a:solidFill>
        <a:prstDash val="solid"/>
      </a:ln>
      <a:ln w="40000" cap="flat" cmpd="sng" algn="ctr">
        <a:solidFill>
          <a:schemeClr val="phClr"/>
        </a:solidFill>
        <a:prstDash val="solid"/>
      </a:ln>
      <a:ln w="318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chemeClr val="phClr">
              <a:shade val="30000"/>
              <a:satMod val="150000"/>
              <a:alpha val="38000"/>
            </a:schemeClr>
          </a:outerShdw>
        </a:effectLst>
      </a:effectStyle>
      <a:effectStyle>
        <a:effectLst>
          <a:outerShdw blurRad="39000" dist="25400" dir="5400000" rotWithShape="0">
            <a:schemeClr val="phClr">
              <a:shade val="33000"/>
              <a:alpha val="83000"/>
            </a:schemeClr>
          </a:outerShdw>
        </a:effectLst>
      </a:effectStyle>
      <a:effectStyle>
        <a:effectLst>
          <a:outerShdw blurRad="39000" dist="25400" dir="5400000" rotWithShape="0">
            <a:schemeClr val="phClr"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TU_PPT_Master_ohneBild_HDL-zweizeilig</Template>
  <TotalTime>0</TotalTime>
  <Words>4587</Words>
  <Application>Microsoft Office PowerPoint</Application>
  <PresentationFormat>Bildschirmpräsentation (4:3)</PresentationFormat>
  <Paragraphs>894</Paragraphs>
  <Slides>50</Slides>
  <Notes>28</Notes>
  <HiddenSlides>0</HiddenSlides>
  <MMClips>2</MMClips>
  <ScaleCrop>false</ScaleCrop>
  <HeadingPairs>
    <vt:vector size="4" baseType="variant">
      <vt:variant>
        <vt:lpstr>Design</vt:lpstr>
      </vt:variant>
      <vt:variant>
        <vt:i4>5</vt:i4>
      </vt:variant>
      <vt:variant>
        <vt:lpstr>Folientitel</vt:lpstr>
      </vt:variant>
      <vt:variant>
        <vt:i4>50</vt:i4>
      </vt:variant>
    </vt:vector>
  </HeadingPairs>
  <TitlesOfParts>
    <vt:vector size="55" baseType="lpstr">
      <vt:lpstr>TU_PPT_Master_ohneBild_HDL-zweizeilig</vt:lpstr>
      <vt:lpstr>4. Erfahrungen</vt:lpstr>
      <vt:lpstr>1_4. Erfahrungen</vt:lpstr>
      <vt:lpstr>Academic Science 16x9</vt:lpstr>
      <vt:lpstr>Office-Design</vt:lpstr>
      <vt:lpstr>ANeMoS Analyzing Use and Impact of New Media on Sailboats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Hybride Narrativität: Digitale und kognitive  Methoden zur Erforschung graphischer Literatur </vt:lpstr>
      <vt:lpstr>PowerPoint-Präsentation</vt:lpstr>
      <vt:lpstr>PowerPoint-Präsentation</vt:lpstr>
      <vt:lpstr>PowerPoint-Präsentation</vt:lpstr>
      <vt:lpstr>Social Inhibition of Return in VR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 ODER THEMA ZWEIZEILIGE VERSION</dc:title>
  <dc:creator>gmuellerplath</dc:creator>
  <cp:lastModifiedBy>gmuellerplath</cp:lastModifiedBy>
  <cp:revision>975</cp:revision>
  <dcterms:created xsi:type="dcterms:W3CDTF">2016-12-01T15:26:56Z</dcterms:created>
  <dcterms:modified xsi:type="dcterms:W3CDTF">2018-01-11T16:39:10Z</dcterms:modified>
</cp:coreProperties>
</file>