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3" r:id="rId3"/>
  </p:sldMasterIdLst>
  <p:notesMasterIdLst>
    <p:notesMasterId r:id="rId35"/>
  </p:notesMasterIdLst>
  <p:sldIdLst>
    <p:sldId id="273" r:id="rId4"/>
    <p:sldId id="272" r:id="rId5"/>
    <p:sldId id="284" r:id="rId6"/>
    <p:sldId id="286" r:id="rId7"/>
    <p:sldId id="275" r:id="rId8"/>
    <p:sldId id="291" r:id="rId9"/>
    <p:sldId id="276" r:id="rId10"/>
    <p:sldId id="292" r:id="rId11"/>
    <p:sldId id="293" r:id="rId12"/>
    <p:sldId id="294" r:id="rId13"/>
    <p:sldId id="295" r:id="rId14"/>
    <p:sldId id="297" r:id="rId15"/>
    <p:sldId id="299" r:id="rId16"/>
    <p:sldId id="300" r:id="rId17"/>
    <p:sldId id="302" r:id="rId18"/>
    <p:sldId id="303" r:id="rId19"/>
    <p:sldId id="305" r:id="rId20"/>
    <p:sldId id="306" r:id="rId21"/>
    <p:sldId id="307" r:id="rId22"/>
    <p:sldId id="310" r:id="rId23"/>
    <p:sldId id="311" r:id="rId24"/>
    <p:sldId id="315" r:id="rId25"/>
    <p:sldId id="317" r:id="rId26"/>
    <p:sldId id="316" r:id="rId27"/>
    <p:sldId id="318" r:id="rId28"/>
    <p:sldId id="319" r:id="rId29"/>
    <p:sldId id="320" r:id="rId30"/>
    <p:sldId id="322" r:id="rId31"/>
    <p:sldId id="326" r:id="rId32"/>
    <p:sldId id="323" r:id="rId33"/>
    <p:sldId id="325" r:id="rId34"/>
  </p:sldIdLst>
  <p:sldSz cx="9144000" cy="5143500" type="screen16x9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6666"/>
    <a:srgbClr val="0000FF"/>
    <a:srgbClr val="D8E4BC"/>
    <a:srgbClr val="339966"/>
    <a:srgbClr val="99CC00"/>
    <a:srgbClr val="008000"/>
    <a:srgbClr val="91D050"/>
    <a:srgbClr val="FF505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4" autoAdjust="0"/>
    <p:restoredTop sz="94681" autoAdjust="0"/>
  </p:normalViewPr>
  <p:slideViewPr>
    <p:cSldViewPr>
      <p:cViewPr>
        <p:scale>
          <a:sx n="90" d="100"/>
          <a:sy n="90" d="100"/>
        </p:scale>
        <p:origin x="-1080" y="-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37980326579294"/>
          <c:y val="0.16690422469625948"/>
          <c:w val="0.5927357049727553"/>
          <c:h val="0.637637022893341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'Digitale Medien (2)'!$C$17</c:f>
              <c:strCache>
                <c:ptCount val="1"/>
                <c:pt idx="0">
                  <c:v>heute benutzt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'Digitale Medien (2)'!$A$18:$A$28</c:f>
              <c:strCache>
                <c:ptCount val="11"/>
                <c:pt idx="0">
                  <c:v>Digitaler Peilkompass</c:v>
                </c:pt>
                <c:pt idx="1">
                  <c:v>Radar mit Digitalbildschirm</c:v>
                </c:pt>
                <c:pt idx="2">
                  <c:v>Laptop mit digitaler Seekarte</c:v>
                </c:pt>
                <c:pt idx="3">
                  <c:v>AIS</c:v>
                </c:pt>
                <c:pt idx="4">
                  <c:v>Tablet mit Seekarten App</c:v>
                </c:pt>
                <c:pt idx="5">
                  <c:v>Digitaler Steuerkompass</c:v>
                </c:pt>
                <c:pt idx="6">
                  <c:v>Windeinheit am Masttopp</c:v>
                </c:pt>
                <c:pt idx="7">
                  <c:v>Autopilot</c:v>
                </c:pt>
                <c:pt idx="8">
                  <c:v>Seekartenplotter</c:v>
                </c:pt>
                <c:pt idx="9">
                  <c:v>GPS-Empfänger</c:v>
                </c:pt>
                <c:pt idx="10">
                  <c:v>Echolot</c:v>
                </c:pt>
              </c:strCache>
            </c:strRef>
          </c:cat>
          <c:val>
            <c:numRef>
              <c:f>'Digitale Medien (2)'!$C$18:$C$28</c:f>
              <c:numCache>
                <c:formatCode>0%</c:formatCode>
                <c:ptCount val="11"/>
                <c:pt idx="0">
                  <c:v>0.14849428868120457</c:v>
                </c:pt>
                <c:pt idx="1">
                  <c:v>5.3937432578209273E-2</c:v>
                </c:pt>
                <c:pt idx="2">
                  <c:v>0.13707165109034267</c:v>
                </c:pt>
                <c:pt idx="3">
                  <c:v>0.24523007856341192</c:v>
                </c:pt>
                <c:pt idx="4">
                  <c:v>0.31007751937984496</c:v>
                </c:pt>
                <c:pt idx="5">
                  <c:v>0.33333333333333331</c:v>
                </c:pt>
                <c:pt idx="6">
                  <c:v>0.64872798434442258</c:v>
                </c:pt>
                <c:pt idx="7">
                  <c:v>0.48236092265943015</c:v>
                </c:pt>
                <c:pt idx="8">
                  <c:v>0.65565749235474013</c:v>
                </c:pt>
                <c:pt idx="9">
                  <c:v>0.78120199692780334</c:v>
                </c:pt>
                <c:pt idx="10">
                  <c:v>0.90338345864661662</c:v>
                </c:pt>
              </c:numCache>
            </c:numRef>
          </c:val>
        </c:ser>
        <c:ser>
          <c:idx val="1"/>
          <c:order val="1"/>
          <c:tx>
            <c:strRef>
              <c:f>'Digitale Medien (2)'!$D$17</c:f>
              <c:strCache>
                <c:ptCount val="1"/>
                <c:pt idx="0">
                  <c:v>heute nicht, aber mindestens einmal auf dem Törn benutzt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'Digitale Medien (2)'!$A$18:$A$28</c:f>
              <c:strCache>
                <c:ptCount val="11"/>
                <c:pt idx="0">
                  <c:v>Digitaler Peilkompass</c:v>
                </c:pt>
                <c:pt idx="1">
                  <c:v>Radar mit Digitalbildschirm</c:v>
                </c:pt>
                <c:pt idx="2">
                  <c:v>Laptop mit digitaler Seekarte</c:v>
                </c:pt>
                <c:pt idx="3">
                  <c:v>AIS</c:v>
                </c:pt>
                <c:pt idx="4">
                  <c:v>Tablet mit Seekarten App</c:v>
                </c:pt>
                <c:pt idx="5">
                  <c:v>Digitaler Steuerkompass</c:v>
                </c:pt>
                <c:pt idx="6">
                  <c:v>Windeinheit am Masttopp</c:v>
                </c:pt>
                <c:pt idx="7">
                  <c:v>Autopilot</c:v>
                </c:pt>
                <c:pt idx="8">
                  <c:v>Seekartenplotter</c:v>
                </c:pt>
                <c:pt idx="9">
                  <c:v>GPS-Empfänger</c:v>
                </c:pt>
                <c:pt idx="10">
                  <c:v>Echolot</c:v>
                </c:pt>
              </c:strCache>
            </c:strRef>
          </c:cat>
          <c:val>
            <c:numRef>
              <c:f>'Digitale Medien (2)'!$D$18:$D$28</c:f>
              <c:numCache>
                <c:formatCode>0%</c:formatCode>
                <c:ptCount val="11"/>
                <c:pt idx="0">
                  <c:v>4.569055036344756E-2</c:v>
                </c:pt>
                <c:pt idx="1">
                  <c:v>0.12135922330097089</c:v>
                </c:pt>
                <c:pt idx="2">
                  <c:v>0.11214953271028037</c:v>
                </c:pt>
                <c:pt idx="3">
                  <c:v>7.4635241301907962E-2</c:v>
                </c:pt>
                <c:pt idx="4">
                  <c:v>8.2687338501291979E-2</c:v>
                </c:pt>
                <c:pt idx="5">
                  <c:v>8.8888888888888878E-2</c:v>
                </c:pt>
                <c:pt idx="6">
                  <c:v>4.7700587084148816E-2</c:v>
                </c:pt>
                <c:pt idx="7">
                  <c:v>0.16078697421980997</c:v>
                </c:pt>
                <c:pt idx="8">
                  <c:v>6.8501529051987739E-2</c:v>
                </c:pt>
                <c:pt idx="9">
                  <c:v>0.10877496159754224</c:v>
                </c:pt>
                <c:pt idx="10">
                  <c:v>5.0751879699248055E-2</c:v>
                </c:pt>
              </c:numCache>
            </c:numRef>
          </c:val>
        </c:ser>
        <c:ser>
          <c:idx val="2"/>
          <c:order val="2"/>
          <c:tx>
            <c:strRef>
              <c:f>'Digitale Medien (2)'!$E$17</c:f>
              <c:strCache>
                <c:ptCount val="1"/>
                <c:pt idx="0">
                  <c:v>auf dem ganzen Törn nicht benutzt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'Digitale Medien (2)'!$A$18:$A$28</c:f>
              <c:strCache>
                <c:ptCount val="11"/>
                <c:pt idx="0">
                  <c:v>Digitaler Peilkompass</c:v>
                </c:pt>
                <c:pt idx="1">
                  <c:v>Radar mit Digitalbildschirm</c:v>
                </c:pt>
                <c:pt idx="2">
                  <c:v>Laptop mit digitaler Seekarte</c:v>
                </c:pt>
                <c:pt idx="3">
                  <c:v>AIS</c:v>
                </c:pt>
                <c:pt idx="4">
                  <c:v>Tablet mit Seekarten App</c:v>
                </c:pt>
                <c:pt idx="5">
                  <c:v>Digitaler Steuerkompass</c:v>
                </c:pt>
                <c:pt idx="6">
                  <c:v>Windeinheit am Masttopp</c:v>
                </c:pt>
                <c:pt idx="7">
                  <c:v>Autopilot</c:v>
                </c:pt>
                <c:pt idx="8">
                  <c:v>Seekartenplotter</c:v>
                </c:pt>
                <c:pt idx="9">
                  <c:v>GPS-Empfänger</c:v>
                </c:pt>
                <c:pt idx="10">
                  <c:v>Echolot</c:v>
                </c:pt>
              </c:strCache>
            </c:strRef>
          </c:cat>
          <c:val>
            <c:numRef>
              <c:f>'Digitale Medien (2)'!$E$18:$E$28</c:f>
              <c:numCache>
                <c:formatCode>0%</c:formatCode>
                <c:ptCount val="11"/>
                <c:pt idx="0">
                  <c:v>1.1422637590861888E-2</c:v>
                </c:pt>
                <c:pt idx="1">
                  <c:v>6.7421790722761596E-2</c:v>
                </c:pt>
                <c:pt idx="2">
                  <c:v>4.9844236760124602E-2</c:v>
                </c:pt>
                <c:pt idx="3">
                  <c:v>3.1986531986531987E-2</c:v>
                </c:pt>
                <c:pt idx="4">
                  <c:v>5.1679586563307491E-2</c:v>
                </c:pt>
                <c:pt idx="5">
                  <c:v>2.2222222222222223E-2</c:v>
                </c:pt>
                <c:pt idx="6">
                  <c:v>0</c:v>
                </c:pt>
                <c:pt idx="7">
                  <c:v>7.5033921302578008E-2</c:v>
                </c:pt>
                <c:pt idx="8">
                  <c:v>9.7859327217125393E-3</c:v>
                </c:pt>
                <c:pt idx="9">
                  <c:v>2.9665898617511517E-2</c:v>
                </c:pt>
                <c:pt idx="10">
                  <c:v>1.0150375939849623E-2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2951680"/>
        <c:axId val="242953216"/>
      </c:barChart>
      <c:catAx>
        <c:axId val="242951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42953216"/>
        <c:crosses val="autoZero"/>
        <c:auto val="1"/>
        <c:lblAlgn val="ctr"/>
        <c:lblOffset val="100"/>
        <c:noMultiLvlLbl val="0"/>
      </c:catAx>
      <c:valAx>
        <c:axId val="24295321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4295168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33840397044006604"/>
          <c:y val="1.1035936958826254E-2"/>
          <c:w val="0.64189036467212446"/>
          <c:h val="0.14627267772572874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07333050105745"/>
          <c:y val="0.20003543307086616"/>
          <c:w val="0.52518578521086368"/>
          <c:h val="0.617108661417322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'Klassische Medien (2)'!$C$15</c:f>
              <c:strCache>
                <c:ptCount val="1"/>
                <c:pt idx="0">
                  <c:v>heute benutzt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'Klassische Medien (2)'!$A$16:$A$25</c:f>
              <c:strCache>
                <c:ptCount val="10"/>
                <c:pt idx="0">
                  <c:v>Radar-Plotspinne auf Papier</c:v>
                </c:pt>
                <c:pt idx="1">
                  <c:v>Handlot (Blei)</c:v>
                </c:pt>
                <c:pt idx="2">
                  <c:v>Hand-Anemometer</c:v>
                </c:pt>
                <c:pt idx="3">
                  <c:v>Windbändsel an den Wanten</c:v>
                </c:pt>
                <c:pt idx="4">
                  <c:v>Mechanische Logge</c:v>
                </c:pt>
                <c:pt idx="5">
                  <c:v>Peilkompass (analog)</c:v>
                </c:pt>
                <c:pt idx="6">
                  <c:v>Windfahne am Masttopp (Verklicker/Windex)</c:v>
                </c:pt>
                <c:pt idx="7">
                  <c:v>Steuerkompass (analog)</c:v>
                </c:pt>
                <c:pt idx="8">
                  <c:v>Zirkel und Kursdreiecke/-lineal</c:v>
                </c:pt>
                <c:pt idx="9">
                  <c:v>Papierseekarten</c:v>
                </c:pt>
              </c:strCache>
            </c:strRef>
          </c:cat>
          <c:val>
            <c:numRef>
              <c:f>'Klassische Medien (2)'!$C$16:$C$25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8.0952380952380956E-2</c:v>
                </c:pt>
                <c:pt idx="3">
                  <c:v>0.34749034749034752</c:v>
                </c:pt>
                <c:pt idx="4">
                  <c:v>0.41939711664482315</c:v>
                </c:pt>
                <c:pt idx="5">
                  <c:v>0.17770243318707615</c:v>
                </c:pt>
                <c:pt idx="6">
                  <c:v>0.80399113082039897</c:v>
                </c:pt>
                <c:pt idx="7">
                  <c:v>0.77142857142857146</c:v>
                </c:pt>
                <c:pt idx="8">
                  <c:v>0.54177215189873418</c:v>
                </c:pt>
                <c:pt idx="9">
                  <c:v>0.77419354838709675</c:v>
                </c:pt>
              </c:numCache>
            </c:numRef>
          </c:val>
        </c:ser>
        <c:ser>
          <c:idx val="1"/>
          <c:order val="1"/>
          <c:tx>
            <c:strRef>
              <c:f>'Klassische Medien (2)'!$D$15</c:f>
              <c:strCache>
                <c:ptCount val="1"/>
                <c:pt idx="0">
                  <c:v>heute nicht, aber mindestens einmal auf dem Törn benutzt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'Klassische Medien (2)'!$A$16:$A$25</c:f>
              <c:strCache>
                <c:ptCount val="10"/>
                <c:pt idx="0">
                  <c:v>Radar-Plotspinne auf Papier</c:v>
                </c:pt>
                <c:pt idx="1">
                  <c:v>Handlot (Blei)</c:v>
                </c:pt>
                <c:pt idx="2">
                  <c:v>Hand-Anemometer</c:v>
                </c:pt>
                <c:pt idx="3">
                  <c:v>Windbändsel an den Wanten</c:v>
                </c:pt>
                <c:pt idx="4">
                  <c:v>Mechanische Logge</c:v>
                </c:pt>
                <c:pt idx="5">
                  <c:v>Peilkompass (analog)</c:v>
                </c:pt>
                <c:pt idx="6">
                  <c:v>Windfahne am Masttopp (Verklicker/Windex)</c:v>
                </c:pt>
                <c:pt idx="7">
                  <c:v>Steuerkompass (analog)</c:v>
                </c:pt>
                <c:pt idx="8">
                  <c:v>Zirkel und Kursdreiecke/-lineal</c:v>
                </c:pt>
                <c:pt idx="9">
                  <c:v>Papierseekarten</c:v>
                </c:pt>
              </c:strCache>
            </c:strRef>
          </c:cat>
          <c:val>
            <c:numRef>
              <c:f>'Klassische Medien (2)'!$D$16:$D$25</c:f>
              <c:numCache>
                <c:formatCode>0%</c:formatCode>
                <c:ptCount val="10"/>
                <c:pt idx="0">
                  <c:v>0</c:v>
                </c:pt>
                <c:pt idx="1">
                  <c:v>2.4999999999999981E-2</c:v>
                </c:pt>
                <c:pt idx="2">
                  <c:v>6.0714285714285721E-2</c:v>
                </c:pt>
                <c:pt idx="3">
                  <c:v>4.6332046332046323E-2</c:v>
                </c:pt>
                <c:pt idx="4">
                  <c:v>2.6212319790301364E-2</c:v>
                </c:pt>
                <c:pt idx="5">
                  <c:v>0.21001196649381743</c:v>
                </c:pt>
                <c:pt idx="6">
                  <c:v>6.5188470066518955E-2</c:v>
                </c:pt>
                <c:pt idx="7">
                  <c:v>0.12478991596638654</c:v>
                </c:pt>
                <c:pt idx="8">
                  <c:v>0.17238204833141541</c:v>
                </c:pt>
                <c:pt idx="9">
                  <c:v>0.13600697471665221</c:v>
                </c:pt>
              </c:numCache>
            </c:numRef>
          </c:val>
        </c:ser>
        <c:ser>
          <c:idx val="2"/>
          <c:order val="2"/>
          <c:tx>
            <c:strRef>
              <c:f>'Klassische Medien (2)'!$E$15</c:f>
              <c:strCache>
                <c:ptCount val="1"/>
                <c:pt idx="0">
                  <c:v>auf dem ganzen Törn nicht benutzt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'Klassische Medien (2)'!$A$16:$A$25</c:f>
              <c:strCache>
                <c:ptCount val="10"/>
                <c:pt idx="0">
                  <c:v>Radar-Plotspinne auf Papier</c:v>
                </c:pt>
                <c:pt idx="1">
                  <c:v>Handlot (Blei)</c:v>
                </c:pt>
                <c:pt idx="2">
                  <c:v>Hand-Anemometer</c:v>
                </c:pt>
                <c:pt idx="3">
                  <c:v>Windbändsel an den Wanten</c:v>
                </c:pt>
                <c:pt idx="4">
                  <c:v>Mechanische Logge</c:v>
                </c:pt>
                <c:pt idx="5">
                  <c:v>Peilkompass (analog)</c:v>
                </c:pt>
                <c:pt idx="6">
                  <c:v>Windfahne am Masttopp (Verklicker/Windex)</c:v>
                </c:pt>
                <c:pt idx="7">
                  <c:v>Steuerkompass (analog)</c:v>
                </c:pt>
                <c:pt idx="8">
                  <c:v>Zirkel und Kursdreiecke/-lineal</c:v>
                </c:pt>
                <c:pt idx="9">
                  <c:v>Papierseekarten</c:v>
                </c:pt>
              </c:strCache>
            </c:strRef>
          </c:cat>
          <c:val>
            <c:numRef>
              <c:f>'Klassische Medien (2)'!$E$16:$E$25</c:f>
              <c:numCache>
                <c:formatCode>0%</c:formatCode>
                <c:ptCount val="10"/>
                <c:pt idx="0">
                  <c:v>4.716981132075472E-2</c:v>
                </c:pt>
                <c:pt idx="1">
                  <c:v>0.10000000000000002</c:v>
                </c:pt>
                <c:pt idx="2">
                  <c:v>0.18214285714285716</c:v>
                </c:pt>
                <c:pt idx="3">
                  <c:v>1.1583011583011584E-2</c:v>
                </c:pt>
                <c:pt idx="4">
                  <c:v>0.10484927916120579</c:v>
                </c:pt>
                <c:pt idx="5">
                  <c:v>0.35540486637415231</c:v>
                </c:pt>
                <c:pt idx="6">
                  <c:v>2.1729490022172945E-2</c:v>
                </c:pt>
                <c:pt idx="7">
                  <c:v>6.8067226890756297E-2</c:v>
                </c:pt>
                <c:pt idx="8">
                  <c:v>0.25857307249712319</c:v>
                </c:pt>
                <c:pt idx="9">
                  <c:v>6.2772449869224062E-2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3006848"/>
        <c:axId val="243541120"/>
      </c:barChart>
      <c:catAx>
        <c:axId val="2430068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43541120"/>
        <c:crosses val="autoZero"/>
        <c:auto val="1"/>
        <c:lblAlgn val="ctr"/>
        <c:lblOffset val="100"/>
        <c:noMultiLvlLbl val="0"/>
      </c:catAx>
      <c:valAx>
        <c:axId val="24354112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4300684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39803602220350032"/>
          <c:y val="3.0613910761154852E-2"/>
          <c:w val="0.60033459609944528"/>
          <c:h val="0.13956955380577427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12507413293543"/>
          <c:y val="0.39435896011554272"/>
          <c:w val="0.30691900984457393"/>
          <c:h val="0.4351927166822733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C00000"/>
              </a:solidFill>
            </c:spPr>
          </c:dPt>
          <c:dPt>
            <c:idx val="1"/>
            <c:bubble3D val="0"/>
            <c:explosion val="4"/>
            <c:spPr>
              <a:solidFill>
                <a:srgbClr val="FF3535"/>
              </a:solidFill>
            </c:spPr>
          </c:dPt>
          <c:dPt>
            <c:idx val="2"/>
            <c:bubble3D val="0"/>
            <c:spPr>
              <a:solidFill>
                <a:srgbClr val="008000"/>
              </a:solidFill>
            </c:spPr>
          </c:dPt>
          <c:dPt>
            <c:idx val="3"/>
            <c:bubble3D val="0"/>
            <c:spPr>
              <a:solidFill>
                <a:srgbClr val="33CC33"/>
              </a:solidFill>
            </c:spPr>
          </c:dPt>
          <c:dPt>
            <c:idx val="4"/>
            <c:bubble3D val="0"/>
            <c:spPr>
              <a:solidFill>
                <a:srgbClr val="3333CC"/>
              </a:solidFill>
            </c:spPr>
          </c:dPt>
          <c:dPt>
            <c:idx val="5"/>
            <c:bubble3D val="0"/>
            <c:spPr>
              <a:solidFill>
                <a:srgbClr val="4BACC6"/>
              </a:solidFill>
            </c:spPr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0.12561988061932514"/>
                  <c:y val="1.947630818797910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baseline="0" dirty="0" err="1" smtClean="0"/>
                      <a:t>Nichts</a:t>
                    </a:r>
                    <a:r>
                      <a:rPr lang="en-US" sz="1200" b="1" baseline="0" dirty="0" smtClean="0"/>
                      <a:t> </a:t>
                    </a:r>
                    <a:r>
                      <a:rPr lang="en-US" sz="1200" b="1" baseline="0" dirty="0" err="1" smtClean="0"/>
                      <a:t>benutzt</a:t>
                    </a:r>
                    <a:r>
                      <a:rPr lang="en-US" sz="1200" b="1" dirty="0"/>
                      <a:t>
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6046196517230097E-2"/>
                  <c:y val="-2.7589773027384031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de-DE" sz="1200" dirty="0" smtClean="0"/>
                      <a:t>keine </a:t>
                    </a:r>
                    <a:r>
                      <a:rPr lang="de-DE" sz="1200" dirty="0"/>
                      <a:t>Eintragungen
35%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4315710526777854E-2"/>
                  <c:y val="-5.8197099636710145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err="1" smtClean="0"/>
                      <a:t>Reine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Plotternavigation</a:t>
                    </a:r>
                    <a:r>
                      <a:rPr lang="en-US" sz="1200" dirty="0"/>
                      <a:t>
10%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0428444398736798E-2"/>
                  <c:y val="2.3834515939661554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Plotter </a:t>
                    </a:r>
                    <a:r>
                      <a:rPr lang="en-US" sz="1200" dirty="0" err="1" smtClean="0"/>
                      <a:t>mit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Kartenabgleich</a:t>
                    </a:r>
                    <a:r>
                      <a:rPr lang="en-US" sz="1200" dirty="0"/>
                      <a:t>
28%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0671427926425183E-2"/>
                  <c:y val="8.942396862264648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err="1" smtClean="0"/>
                      <a:t>reine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/>
                      <a:t>Kartennavigation</a:t>
                    </a:r>
                    <a:r>
                      <a:rPr lang="en-US" sz="1200" dirty="0"/>
                      <a:t>
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8552621347533939E-2"/>
                  <c:y val="4.4702412857227938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err="1" smtClean="0"/>
                      <a:t>Karten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mit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/>
                      <a:t>Plotterabgleich</a:t>
                    </a:r>
                    <a:r>
                      <a:rPr lang="en-US" sz="1200" dirty="0"/>
                      <a:t>
15%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4467258722964669E-2"/>
                  <c:y val="-1.81377815560904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Karten- und</a:t>
                    </a:r>
                    <a:r>
                      <a:rPr lang="en-US" baseline="0"/>
                      <a:t> </a:t>
                    </a:r>
                    <a:r>
                      <a:rPr lang="en-US"/>
                      <a:t>Plotternavigation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Papier_Plotter!$H$50:$H$55</c:f>
              <c:strCache>
                <c:ptCount val="6"/>
                <c:pt idx="0">
                  <c:v>weder Plotter noch Karten benutzt</c:v>
                </c:pt>
                <c:pt idx="1">
                  <c:v>Plotter / Karten nur betrachtet, keine Eintragungen</c:v>
                </c:pt>
                <c:pt idx="2">
                  <c:v>ausschließlich Plotternavigation</c:v>
                </c:pt>
                <c:pt idx="3">
                  <c:v>Plotternavigation, Kartenabgleich</c:v>
                </c:pt>
                <c:pt idx="4">
                  <c:v>ausschließlich Kartennavigation</c:v>
                </c:pt>
                <c:pt idx="5">
                  <c:v>Kartennavigation, Plotterabgleich</c:v>
                </c:pt>
              </c:strCache>
            </c:strRef>
          </c:cat>
          <c:val>
            <c:numRef>
              <c:f>Papier_Plotter!$J$50:$J$55</c:f>
              <c:numCache>
                <c:formatCode>0%</c:formatCode>
                <c:ptCount val="6"/>
                <c:pt idx="0">
                  <c:v>5.7692307692307696E-2</c:v>
                </c:pt>
                <c:pt idx="1">
                  <c:v>0.34615384615384615</c:v>
                </c:pt>
                <c:pt idx="2">
                  <c:v>0.10576923076923077</c:v>
                </c:pt>
                <c:pt idx="3">
                  <c:v>0.27884615384615385</c:v>
                </c:pt>
                <c:pt idx="4">
                  <c:v>5.7692307692307696E-2</c:v>
                </c:pt>
                <c:pt idx="5">
                  <c:v>0.15384615384615385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93786548969306"/>
          <c:y val="0.2758844488919806"/>
          <c:w val="0.38945946241663382"/>
          <c:h val="0.5105304734989427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3535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33CC33"/>
              </a:solidFill>
            </c:spPr>
          </c:dPt>
          <c:dPt>
            <c:idx val="4"/>
            <c:bubble3D val="0"/>
            <c:spPr>
              <a:solidFill>
                <a:srgbClr val="008000"/>
              </a:solidFill>
            </c:spPr>
          </c:dPt>
          <c:dPt>
            <c:idx val="5"/>
            <c:bubble3D val="0"/>
            <c:spPr>
              <a:solidFill>
                <a:srgbClr val="003300"/>
              </a:solidFill>
            </c:spPr>
          </c:dPt>
          <c:dLbls>
            <c:dLbl>
              <c:idx val="0"/>
              <c:layout>
                <c:manualLayout>
                  <c:x val="0.18656302498375602"/>
                  <c:y val="0.1131494936667661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b="1" dirty="0" err="1" smtClean="0">
                        <a:solidFill>
                          <a:srgbClr val="C00000"/>
                        </a:solidFill>
                      </a:rPr>
                      <a:t>ausgeschaltet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
9%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263508600054539E-2"/>
                  <c:y val="0.1060737370355026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b="1" dirty="0" err="1" smtClean="0">
                        <a:solidFill>
                          <a:srgbClr val="C00000"/>
                        </a:solidFill>
                      </a:rPr>
                      <a:t>keine</a:t>
                    </a:r>
                    <a:r>
                      <a:rPr lang="en-US" sz="1200" b="1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200" b="1" dirty="0" err="1">
                        <a:solidFill>
                          <a:srgbClr val="C00000"/>
                        </a:solidFill>
                      </a:rPr>
                      <a:t>Einträge</a:t>
                    </a:r>
                    <a:r>
                      <a:rPr lang="en-US" sz="1200" b="1" dirty="0">
                        <a:solidFill>
                          <a:srgbClr val="C00000"/>
                        </a:solidFill>
                      </a:rPr>
                      <a:t>
35%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0486402184269087"/>
                  <c:y val="-2.802416674435757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err="1" smtClean="0"/>
                      <a:t>Unterwegs</a:t>
                    </a:r>
                    <a:r>
                      <a:rPr lang="en-US" sz="1200" b="0" dirty="0" smtClean="0"/>
                      <a:t> je 1 WP</a:t>
                    </a:r>
                    <a:r>
                      <a:rPr lang="en-US" sz="1200" b="0" dirty="0"/>
                      <a:t>
</a:t>
                    </a:r>
                    <a:r>
                      <a:rPr lang="en-US" sz="1200" b="0" dirty="0" smtClean="0"/>
                      <a:t> 13</a:t>
                    </a:r>
                    <a:r>
                      <a:rPr lang="en-US" sz="1200" b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184607434190815"/>
                  <c:y val="-0.16523035031518601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err="1" smtClean="0"/>
                      <a:t>Vor</a:t>
                    </a:r>
                    <a:r>
                      <a:rPr lang="en-US" sz="1200" b="0" dirty="0" smtClean="0"/>
                      <a:t> </a:t>
                    </a:r>
                    <a:r>
                      <a:rPr lang="en-US" sz="1200" b="0" dirty="0" err="1" smtClean="0"/>
                      <a:t>Fahrt</a:t>
                    </a:r>
                    <a:r>
                      <a:rPr lang="en-US" sz="1200" b="0" dirty="0" smtClean="0"/>
                      <a:t> </a:t>
                    </a:r>
                    <a:r>
                      <a:rPr lang="en-US" sz="1200" b="0" dirty="0" err="1" smtClean="0"/>
                      <a:t>mehrere</a:t>
                    </a:r>
                    <a:r>
                      <a:rPr lang="en-US" sz="1200" b="0" dirty="0" smtClean="0"/>
                      <a:t> WP</a:t>
                    </a:r>
                    <a:r>
                      <a:rPr lang="en-US" sz="1200" b="0" dirty="0"/>
                      <a:t>
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5365734560895899E-2"/>
                  <c:y val="3.103271993213699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err="1" smtClean="0"/>
                      <a:t>Vor</a:t>
                    </a:r>
                    <a:r>
                      <a:rPr lang="en-US" sz="1200" b="0" dirty="0" smtClean="0"/>
                      <a:t> </a:t>
                    </a:r>
                    <a:r>
                      <a:rPr lang="en-US" sz="1200" b="0" dirty="0" err="1" smtClean="0"/>
                      <a:t>Fahrt</a:t>
                    </a:r>
                    <a:r>
                      <a:rPr lang="en-US" sz="1200" b="0" dirty="0" smtClean="0"/>
                      <a:t> </a:t>
                    </a:r>
                    <a:r>
                      <a:rPr lang="en-US" sz="1200" b="0" dirty="0" err="1" smtClean="0"/>
                      <a:t>mehrere</a:t>
                    </a:r>
                    <a:r>
                      <a:rPr lang="en-US" sz="1200" b="0" dirty="0" smtClean="0"/>
                      <a:t> WP + Route</a:t>
                    </a:r>
                    <a:r>
                      <a:rPr lang="en-US" sz="1200" b="0" dirty="0"/>
                      <a:t>
35%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7441496399389966"/>
                  <c:y val="-8.494879847567670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Papier_Plotter!$H$3:$H$8</c:f>
              <c:strCache>
                <c:ptCount val="6"/>
                <c:pt idx="0">
                  <c:v>gar nicht (ausgeschaltet)</c:v>
                </c:pt>
                <c:pt idx="1">
                  <c:v>Betrachtung, keine Einträge</c:v>
                </c:pt>
                <c:pt idx="2">
                  <c:v>Eintrag einzelner WP während Fahrt</c:v>
                </c:pt>
                <c:pt idx="3">
                  <c:v>Eintrag mehrerer WP vor und während Fahrt</c:v>
                </c:pt>
                <c:pt idx="4">
                  <c:v>Eintrag von WP und Route vor und während Fahrt</c:v>
                </c:pt>
                <c:pt idx="5">
                  <c:v>Autorouting</c:v>
                </c:pt>
              </c:strCache>
            </c:strRef>
          </c:cat>
          <c:val>
            <c:numRef>
              <c:f>Papier_Plotter!$I$3:$I$8</c:f>
              <c:numCache>
                <c:formatCode>0%</c:formatCode>
                <c:ptCount val="6"/>
                <c:pt idx="0">
                  <c:v>8.4507042253521125E-2</c:v>
                </c:pt>
                <c:pt idx="1">
                  <c:v>0.352112676056338</c:v>
                </c:pt>
                <c:pt idx="2">
                  <c:v>0.12676056338028169</c:v>
                </c:pt>
                <c:pt idx="3">
                  <c:v>7.0422535211267609E-2</c:v>
                </c:pt>
                <c:pt idx="4">
                  <c:v>0.352112676056338</c:v>
                </c:pt>
                <c:pt idx="5">
                  <c:v>1.4084507042253521E-2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09629682739529"/>
          <c:y val="0.17355282189892346"/>
          <c:w val="0.38108689922010425"/>
          <c:h val="0.71799434151771913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explosion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Meinung!$F$2:$F$4</c:f>
              <c:strCache>
                <c:ptCount val="3"/>
                <c:pt idx="0">
                  <c:v>positive Entwicklung                          -einfacher                                                 -bessere Situation Awareness</c:v>
                </c:pt>
                <c:pt idx="1">
                  <c:v>teils - teils                                             -hilfreiche Ergänzung                            -kein Ersatz</c:v>
                </c:pt>
                <c:pt idx="2">
                  <c:v>negative Entwicklung                            -unzuverlässig/stromabhängig           -schlechtere Situation Awareness</c:v>
                </c:pt>
              </c:strCache>
            </c:strRef>
          </c:cat>
          <c:val>
            <c:numRef>
              <c:f>Meinung!$G$2:$G$4</c:f>
              <c:numCache>
                <c:formatCode>0%</c:formatCode>
                <c:ptCount val="3"/>
                <c:pt idx="0">
                  <c:v>0.28409090909090912</c:v>
                </c:pt>
                <c:pt idx="1">
                  <c:v>0.43181818181818182</c:v>
                </c:pt>
                <c:pt idx="2">
                  <c:v>0.28409090909090912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517013913083868"/>
          <c:y val="0.16617140354465137"/>
          <c:w val="0.43210972522240032"/>
          <c:h val="0.7057151352828761"/>
        </c:manualLayout>
      </c:layout>
      <c:overlay val="0"/>
      <c:txPr>
        <a:bodyPr/>
        <a:lstStyle/>
        <a:p>
          <a:pPr>
            <a:defRPr sz="1400" b="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 custT="1"/>
      <dgm:spPr>
        <a:xfrm>
          <a:off x="1366544" y="0"/>
          <a:ext cx="3805540" cy="1146371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Nutzer und Nutzungsgewohnheiten: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Befragung von 114 Sportschiffern in 16 Ostseehäfen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 sz="1200" b="0">
            <a:latin typeface="+mn-lt"/>
          </a:endParaRPr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 sz="1200" b="0">
            <a:latin typeface="+mn-lt"/>
          </a:endParaRPr>
        </a:p>
      </dgm:t>
    </dgm:pt>
    <dgm:pt modelId="{19BC8B33-E331-49B1-B953-AEAA08941045}">
      <dgm:prSet custT="1"/>
      <dgm:spPr>
        <a:solidFill>
          <a:srgbClr val="D8E4BC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Usability von Seekartenplottern (MFDs):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Explorativer Expertentest</a:t>
          </a:r>
          <a:b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Deutsche und dänische Ostseeküste 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9 Human-</a:t>
          </a: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Factors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-Studenten mit 3 Geräten 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E6D60FB-A19B-44D1-8A5A-215BA0F13F8E}" type="parTrans" cxnId="{9A363CEC-F822-477A-89F2-726DA6D3A0EB}">
      <dgm:prSet/>
      <dgm:spPr/>
      <dgm:t>
        <a:bodyPr/>
        <a:lstStyle/>
        <a:p>
          <a:endParaRPr lang="de-DE" b="0"/>
        </a:p>
      </dgm:t>
    </dgm:pt>
    <dgm:pt modelId="{895982B6-A44A-444C-81FA-5D98B2D9B6B0}" type="sibTrans" cxnId="{9A363CEC-F822-477A-89F2-726DA6D3A0EB}">
      <dgm:prSet/>
      <dgm:spPr/>
      <dgm:t>
        <a:bodyPr/>
        <a:lstStyle/>
        <a:p>
          <a:endParaRPr lang="de-DE" b="0"/>
        </a:p>
      </dgm:t>
    </dgm:pt>
    <dgm:pt modelId="{C69B7AB1-F38F-46F2-8593-31E2932FDFFE}">
      <dgm:prSet custT="1"/>
      <dgm:spPr>
        <a:solidFill>
          <a:srgbClr val="F2DADA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Segeln und Navigieren mit klassischen versus digitalen Medien: Pilotexperimente auf See:  </a:t>
          </a:r>
          <a:b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Deutsche und dänische Ostseeküste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9 Human-</a:t>
          </a: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Factors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-Studenten + Skipperin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AAB2DAC-CFC1-4BA2-918B-637E716A81D3}" type="parTrans" cxnId="{85EA1AD9-C537-40CD-8B07-C3DB5C73E5F0}">
      <dgm:prSet/>
      <dgm:spPr/>
      <dgm:t>
        <a:bodyPr/>
        <a:lstStyle/>
        <a:p>
          <a:endParaRPr lang="de-DE" b="0"/>
        </a:p>
      </dgm:t>
    </dgm:pt>
    <dgm:pt modelId="{16480F4D-21C6-4875-81B0-A6C7DF1AFA21}" type="sibTrans" cxnId="{85EA1AD9-C537-40CD-8B07-C3DB5C73E5F0}">
      <dgm:prSet/>
      <dgm:spPr/>
      <dgm:t>
        <a:bodyPr/>
        <a:lstStyle/>
        <a:p>
          <a:endParaRPr lang="de-DE" b="0"/>
        </a:p>
      </dgm:t>
    </dgm:pt>
    <dgm:pt modelId="{4BFA8A0D-7559-4387-9D25-548EA6937BB9}">
      <dgm:prSet custT="1"/>
      <dgm:spPr>
        <a:solidFill>
          <a:srgbClr val="CCCCFF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Raumorientierung beim Navigieren: 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Feldexperiment auf See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Gewässer um Rügen,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12 revierfremde Fahrtensegler</a:t>
          </a:r>
          <a:endParaRPr lang="de-DE" sz="1100" b="0" dirty="0">
            <a:latin typeface="Calibri" panose="020F0502020204030204" pitchFamily="34" charset="0"/>
          </a:endParaRPr>
        </a:p>
      </dgm:t>
    </dgm:pt>
    <dgm:pt modelId="{9F6BE7AA-AFE0-4285-923A-6BCFDBB1E5DA}" type="parTrans" cxnId="{22F0A608-5048-4DAD-9384-7F4F94B2DD1E}">
      <dgm:prSet/>
      <dgm:spPr/>
      <dgm:t>
        <a:bodyPr/>
        <a:lstStyle/>
        <a:p>
          <a:endParaRPr lang="de-DE" b="0"/>
        </a:p>
      </dgm:t>
    </dgm:pt>
    <dgm:pt modelId="{0D48C643-F5EA-4A4C-BC08-B64A037A5D63}" type="sibTrans" cxnId="{22F0A608-5048-4DAD-9384-7F4F94B2DD1E}">
      <dgm:prSet/>
      <dgm:spPr/>
      <dgm:t>
        <a:bodyPr/>
        <a:lstStyle/>
        <a:p>
          <a:endParaRPr lang="de-DE" b="0"/>
        </a:p>
      </dgm:t>
    </dgm:pt>
    <dgm:pt modelId="{19895759-7F11-4230-88CC-4ED0F79645FE}">
      <dgm:prSet custT="1"/>
      <dgm:spPr>
        <a:solidFill>
          <a:srgbClr val="D8E4BC"/>
        </a:solidFill>
        <a:ln w="1270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Usability von Seekartenplottern (MFDs):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Standardisierter Nutzertest 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Berliner Seen: 12 Fahrtensegler mit 7 Geräten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Ladengeschäft: 3 Experten mit 3 Geräten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2DF4C09-2FAB-4657-8EDD-51BB5A935477}" type="parTrans" cxnId="{BDBDB37D-893A-47C7-9422-281123F987B0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de-DE" b="0"/>
        </a:p>
      </dgm:t>
    </dgm:pt>
    <dgm:pt modelId="{285DE459-C60B-4BF6-8C01-07620702BD94}" type="sibTrans" cxnId="{BDBDB37D-893A-47C7-9422-281123F987B0}">
      <dgm:prSet/>
      <dgm:spPr/>
      <dgm:t>
        <a:bodyPr/>
        <a:lstStyle/>
        <a:p>
          <a:endParaRPr lang="de-DE" b="0"/>
        </a:p>
      </dgm:t>
    </dgm:pt>
    <dgm:pt modelId="{F90AE234-D897-4259-A44E-F319D85F7E97}">
      <dgm:prSet custT="1"/>
      <dgm:spPr>
        <a:solidFill>
          <a:srgbClr val="CCCCFF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Raumorientierung beim Navigieren: 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Laborexperimente an der TU Berlin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See-Simulator „</a:t>
          </a: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Isefjord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“,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Exp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. I: 20 revierfremde Fahrtensegler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Exp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. II: 8 revierfremde Fahrtensegler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44763AD-3ECF-4970-A10D-F7AE87255CA8}" type="parTrans" cxnId="{78815480-E641-467C-8052-0EE5CC21B6E2}">
      <dgm:prSet/>
      <dgm:spPr/>
      <dgm:t>
        <a:bodyPr/>
        <a:lstStyle/>
        <a:p>
          <a:endParaRPr lang="de-DE" b="0"/>
        </a:p>
      </dgm:t>
    </dgm:pt>
    <dgm:pt modelId="{89F13394-7DD6-44FC-B9DD-B79D473B7E8B}" type="sibTrans" cxnId="{78815480-E641-467C-8052-0EE5CC21B6E2}">
      <dgm:prSet/>
      <dgm:spPr/>
      <dgm:t>
        <a:bodyPr/>
        <a:lstStyle/>
        <a:p>
          <a:endParaRPr lang="de-DE" b="0"/>
        </a:p>
      </dgm:t>
    </dgm:pt>
    <dgm:pt modelId="{0D552DE2-E2A6-4D62-93B4-DAE4EB4DA7A6}">
      <dgm:prSet custT="1"/>
      <dgm:spPr>
        <a:solidFill>
          <a:srgbClr val="FFCC99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Effizienz, Blickverteilung beim Segeln: 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Feldexperiment auf See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Gewässer um Rügen,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8 revierfremde Fahrtensegler</a:t>
          </a:r>
          <a:endParaRPr lang="de-DE" sz="1100" b="0" dirty="0">
            <a:solidFill>
              <a:schemeClr val="tx1"/>
            </a:solidFill>
          </a:endParaRPr>
        </a:p>
      </dgm:t>
    </dgm:pt>
    <dgm:pt modelId="{FE99340A-A515-40FC-92D1-969D99F6E0D8}" type="parTrans" cxnId="{EADDF526-D138-4540-8B64-D2B23D8A88D6}">
      <dgm:prSet/>
      <dgm:spPr>
        <a:solidFill>
          <a:srgbClr val="F2DADA"/>
        </a:solidFill>
        <a:ln>
          <a:solidFill>
            <a:srgbClr val="666666"/>
          </a:solidFill>
        </a:ln>
      </dgm:spPr>
      <dgm:t>
        <a:bodyPr/>
        <a:lstStyle/>
        <a:p>
          <a:endParaRPr lang="de-DE" b="0"/>
        </a:p>
      </dgm:t>
    </dgm:pt>
    <dgm:pt modelId="{97E3724B-D201-45A7-8856-BB463718B951}" type="sibTrans" cxnId="{EADDF526-D138-4540-8B64-D2B23D8A88D6}">
      <dgm:prSet/>
      <dgm:spPr/>
      <dgm:t>
        <a:bodyPr/>
        <a:lstStyle/>
        <a:p>
          <a:endParaRPr lang="de-DE" b="0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720596" custScaleY="104344" custLinFactNeighborX="-1621" custLinFactNeighborY="-877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E0EAFECE-0BA6-403A-BF59-B511490D66A1}" type="pres">
      <dgm:prSet presAssocID="{7AAB2DAC-CFC1-4BA2-918B-637E716A81D3}" presName="Name19" presStyleLbl="parChTrans1D2" presStyleIdx="0" presStyleCnt="2"/>
      <dgm:spPr/>
      <dgm:t>
        <a:bodyPr/>
        <a:lstStyle/>
        <a:p>
          <a:endParaRPr lang="de-DE"/>
        </a:p>
      </dgm:t>
    </dgm:pt>
    <dgm:pt modelId="{52C0B374-8307-4113-A6AB-F32531CB468E}" type="pres">
      <dgm:prSet presAssocID="{C69B7AB1-F38F-46F2-8593-31E2932FDFFE}" presName="Name21" presStyleCnt="0"/>
      <dgm:spPr/>
    </dgm:pt>
    <dgm:pt modelId="{812DBF68-AB94-4142-B4D3-B61EFD955ECC}" type="pres">
      <dgm:prSet presAssocID="{C69B7AB1-F38F-46F2-8593-31E2932FDFFE}" presName="level2Shape" presStyleLbl="node2" presStyleIdx="0" presStyleCnt="2" custScaleX="473444" custScaleY="181468" custLinFactNeighborX="-26625"/>
      <dgm:spPr/>
      <dgm:t>
        <a:bodyPr/>
        <a:lstStyle/>
        <a:p>
          <a:endParaRPr lang="de-DE"/>
        </a:p>
      </dgm:t>
    </dgm:pt>
    <dgm:pt modelId="{AF9619E6-0E74-4AC6-B565-2002FC1B9A76}" type="pres">
      <dgm:prSet presAssocID="{C69B7AB1-F38F-46F2-8593-31E2932FDFFE}" presName="hierChild3" presStyleCnt="0"/>
      <dgm:spPr/>
    </dgm:pt>
    <dgm:pt modelId="{AA810BFB-5A37-4D7A-9A10-49B38EDE0464}" type="pres">
      <dgm:prSet presAssocID="{FE99340A-A515-40FC-92D1-969D99F6E0D8}" presName="Name19" presStyleLbl="parChTrans1D3" presStyleIdx="0" presStyleCnt="3"/>
      <dgm:spPr/>
      <dgm:t>
        <a:bodyPr/>
        <a:lstStyle/>
        <a:p>
          <a:endParaRPr lang="de-DE"/>
        </a:p>
      </dgm:t>
    </dgm:pt>
    <dgm:pt modelId="{508152DE-1120-4193-8207-A8E27D382D73}" type="pres">
      <dgm:prSet presAssocID="{0D552DE2-E2A6-4D62-93B4-DAE4EB4DA7A6}" presName="Name21" presStyleCnt="0"/>
      <dgm:spPr/>
    </dgm:pt>
    <dgm:pt modelId="{67221C91-1893-47D6-B5A0-FCCF028D1428}" type="pres">
      <dgm:prSet presAssocID="{0D552DE2-E2A6-4D62-93B4-DAE4EB4DA7A6}" presName="level2Shape" presStyleLbl="node3" presStyleIdx="0" presStyleCnt="3" custScaleX="406718" custScaleY="181468" custLinFactNeighborX="-99" custLinFactNeighborY="64"/>
      <dgm:spPr/>
      <dgm:t>
        <a:bodyPr/>
        <a:lstStyle/>
        <a:p>
          <a:endParaRPr lang="de-DE"/>
        </a:p>
      </dgm:t>
    </dgm:pt>
    <dgm:pt modelId="{C454F68B-0E82-4130-A5B2-B43AC5E5E3BE}" type="pres">
      <dgm:prSet presAssocID="{0D552DE2-E2A6-4D62-93B4-DAE4EB4DA7A6}" presName="hierChild3" presStyleCnt="0"/>
      <dgm:spPr/>
    </dgm:pt>
    <dgm:pt modelId="{00E6BC09-D7F6-4C2B-8638-508BCCBECA7B}" type="pres">
      <dgm:prSet presAssocID="{9F6BE7AA-AFE0-4285-923A-6BCFDBB1E5DA}" presName="Name19" presStyleLbl="parChTrans1D3" presStyleIdx="1" presStyleCnt="3"/>
      <dgm:spPr/>
      <dgm:t>
        <a:bodyPr/>
        <a:lstStyle/>
        <a:p>
          <a:endParaRPr lang="de-DE"/>
        </a:p>
      </dgm:t>
    </dgm:pt>
    <dgm:pt modelId="{3EAF044C-97C6-48C1-9E67-3739B4B20D6F}" type="pres">
      <dgm:prSet presAssocID="{4BFA8A0D-7559-4387-9D25-548EA6937BB9}" presName="Name21" presStyleCnt="0"/>
      <dgm:spPr/>
    </dgm:pt>
    <dgm:pt modelId="{6B6C490B-EDB2-45CC-800B-843E2744A1B2}" type="pres">
      <dgm:prSet presAssocID="{4BFA8A0D-7559-4387-9D25-548EA6937BB9}" presName="level2Shape" presStyleLbl="node3" presStyleIdx="1" presStyleCnt="3" custScaleX="380949" custScaleY="181468"/>
      <dgm:spPr/>
      <dgm:t>
        <a:bodyPr/>
        <a:lstStyle/>
        <a:p>
          <a:endParaRPr lang="de-DE"/>
        </a:p>
      </dgm:t>
    </dgm:pt>
    <dgm:pt modelId="{B69810AE-6249-4115-8231-60EF8D16B6A3}" type="pres">
      <dgm:prSet presAssocID="{4BFA8A0D-7559-4387-9D25-548EA6937BB9}" presName="hierChild3" presStyleCnt="0"/>
      <dgm:spPr/>
    </dgm:pt>
    <dgm:pt modelId="{6C588D7F-EEE8-475A-BDB5-568E1C0E0669}" type="pres">
      <dgm:prSet presAssocID="{644763AD-3ECF-4970-A10D-F7AE87255CA8}" presName="Name19" presStyleLbl="parChTrans1D4" presStyleIdx="0" presStyleCnt="1"/>
      <dgm:spPr/>
      <dgm:t>
        <a:bodyPr/>
        <a:lstStyle/>
        <a:p>
          <a:endParaRPr lang="de-DE"/>
        </a:p>
      </dgm:t>
    </dgm:pt>
    <dgm:pt modelId="{143A5C32-2B4D-4BCB-AB20-6B9D588D67C7}" type="pres">
      <dgm:prSet presAssocID="{F90AE234-D897-4259-A44E-F319D85F7E97}" presName="Name21" presStyleCnt="0"/>
      <dgm:spPr/>
    </dgm:pt>
    <dgm:pt modelId="{53C26863-7953-43AF-8143-A160875DD36E}" type="pres">
      <dgm:prSet presAssocID="{F90AE234-D897-4259-A44E-F319D85F7E97}" presName="level2Shape" presStyleLbl="node4" presStyleIdx="0" presStyleCnt="1" custScaleX="381159" custScaleY="229583" custLinFactNeighborY="4578"/>
      <dgm:spPr/>
      <dgm:t>
        <a:bodyPr/>
        <a:lstStyle/>
        <a:p>
          <a:endParaRPr lang="de-DE"/>
        </a:p>
      </dgm:t>
    </dgm:pt>
    <dgm:pt modelId="{AA2C7B93-5D4D-4A1D-AFFC-F160DF50CCC2}" type="pres">
      <dgm:prSet presAssocID="{F90AE234-D897-4259-A44E-F319D85F7E97}" presName="hierChild3" presStyleCnt="0"/>
      <dgm:spPr/>
    </dgm:pt>
    <dgm:pt modelId="{2056844B-81FA-4518-8F14-B7DC7052F2E3}" type="pres">
      <dgm:prSet presAssocID="{1E6D60FB-A19B-44D1-8A5A-215BA0F13F8E}" presName="Name19" presStyleLbl="parChTrans1D2" presStyleIdx="1" presStyleCnt="2"/>
      <dgm:spPr/>
      <dgm:t>
        <a:bodyPr/>
        <a:lstStyle/>
        <a:p>
          <a:endParaRPr lang="de-DE"/>
        </a:p>
      </dgm:t>
    </dgm:pt>
    <dgm:pt modelId="{CFBC896C-4638-41D0-BF93-59CD4D4EB661}" type="pres">
      <dgm:prSet presAssocID="{19BC8B33-E331-49B1-B953-AEAA08941045}" presName="Name21" presStyleCnt="0"/>
      <dgm:spPr/>
    </dgm:pt>
    <dgm:pt modelId="{CD4B1412-A1EC-4334-845E-E422DE9BD4B2}" type="pres">
      <dgm:prSet presAssocID="{19BC8B33-E331-49B1-B953-AEAA08941045}" presName="level2Shape" presStyleLbl="node2" presStyleIdx="1" presStyleCnt="2" custScaleX="476655" custScaleY="181468" custLinFactNeighborX="1345" custLinFactNeighborY="1075"/>
      <dgm:spPr/>
      <dgm:t>
        <a:bodyPr/>
        <a:lstStyle/>
        <a:p>
          <a:endParaRPr lang="de-DE"/>
        </a:p>
      </dgm:t>
    </dgm:pt>
    <dgm:pt modelId="{C1FFCDFD-612B-4496-82D4-914905D80A05}" type="pres">
      <dgm:prSet presAssocID="{19BC8B33-E331-49B1-B953-AEAA08941045}" presName="hierChild3" presStyleCnt="0"/>
      <dgm:spPr/>
    </dgm:pt>
    <dgm:pt modelId="{050114B6-C7F5-47F0-8EB7-25FBB5524E7C}" type="pres">
      <dgm:prSet presAssocID="{E2DF4C09-2FAB-4657-8EDD-51BB5A935477}" presName="Name19" presStyleLbl="parChTrans1D3" presStyleIdx="2" presStyleCnt="3"/>
      <dgm:spPr/>
      <dgm:t>
        <a:bodyPr/>
        <a:lstStyle/>
        <a:p>
          <a:endParaRPr lang="de-DE"/>
        </a:p>
      </dgm:t>
    </dgm:pt>
    <dgm:pt modelId="{BA5DA419-2432-4161-B299-0ECB6A68C0F7}" type="pres">
      <dgm:prSet presAssocID="{19895759-7F11-4230-88CC-4ED0F79645FE}" presName="Name21" presStyleCnt="0"/>
      <dgm:spPr/>
    </dgm:pt>
    <dgm:pt modelId="{60F1D915-1655-4A9F-BAD1-C5964EDE9A62}" type="pres">
      <dgm:prSet presAssocID="{19895759-7F11-4230-88CC-4ED0F79645FE}" presName="level2Shape" presStyleLbl="node3" presStyleIdx="2" presStyleCnt="3" custScaleX="476551" custScaleY="181468" custLinFactNeighborX="-573" custLinFactNeighborY="3291"/>
      <dgm:spPr/>
      <dgm:t>
        <a:bodyPr/>
        <a:lstStyle/>
        <a:p>
          <a:endParaRPr lang="de-DE"/>
        </a:p>
      </dgm:t>
    </dgm:pt>
    <dgm:pt modelId="{977B4787-8EDC-42F5-83D3-5F614B643272}" type="pres">
      <dgm:prSet presAssocID="{19895759-7F11-4230-88CC-4ED0F79645FE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52EB5A73-7CA4-4B1F-81D4-5EC0B8F5424A}" type="presOf" srcId="{4BFA8A0D-7559-4387-9D25-548EA6937BB9}" destId="{6B6C490B-EDB2-45CC-800B-843E2744A1B2}" srcOrd="0" destOrd="0" presId="urn:microsoft.com/office/officeart/2005/8/layout/hierarchy6"/>
    <dgm:cxn modelId="{78815480-E641-467C-8052-0EE5CC21B6E2}" srcId="{4BFA8A0D-7559-4387-9D25-548EA6937BB9}" destId="{F90AE234-D897-4259-A44E-F319D85F7E97}" srcOrd="0" destOrd="0" parTransId="{644763AD-3ECF-4970-A10D-F7AE87255CA8}" sibTransId="{89F13394-7DD6-44FC-B9DD-B79D473B7E8B}"/>
    <dgm:cxn modelId="{69CAA547-BC7A-47B4-BEAB-A702EE2CF41E}" type="presOf" srcId="{E2DF4C09-2FAB-4657-8EDD-51BB5A935477}" destId="{050114B6-C7F5-47F0-8EB7-25FBB5524E7C}" srcOrd="0" destOrd="0" presId="urn:microsoft.com/office/officeart/2005/8/layout/hierarchy6"/>
    <dgm:cxn modelId="{85EA1AD9-C537-40CD-8B07-C3DB5C73E5F0}" srcId="{6F2C0245-F532-4F2C-B9E5-0BF3BF103160}" destId="{C69B7AB1-F38F-46F2-8593-31E2932FDFFE}" srcOrd="0" destOrd="0" parTransId="{7AAB2DAC-CFC1-4BA2-918B-637E716A81D3}" sibTransId="{16480F4D-21C6-4875-81B0-A6C7DF1AFA21}"/>
    <dgm:cxn modelId="{52D43ECD-7AE6-4473-A398-66E62E3A466F}" type="presOf" srcId="{9F6BE7AA-AFE0-4285-923A-6BCFDBB1E5DA}" destId="{00E6BC09-D7F6-4C2B-8638-508BCCBECA7B}" srcOrd="0" destOrd="0" presId="urn:microsoft.com/office/officeart/2005/8/layout/hierarchy6"/>
    <dgm:cxn modelId="{EADDF526-D138-4540-8B64-D2B23D8A88D6}" srcId="{C69B7AB1-F38F-46F2-8593-31E2932FDFFE}" destId="{0D552DE2-E2A6-4D62-93B4-DAE4EB4DA7A6}" srcOrd="0" destOrd="0" parTransId="{FE99340A-A515-40FC-92D1-969D99F6E0D8}" sibTransId="{97E3724B-D201-45A7-8856-BB463718B951}"/>
    <dgm:cxn modelId="{CB10704F-08F8-4C5B-AFAD-46EF66388D4D}" type="presOf" srcId="{FE99340A-A515-40FC-92D1-969D99F6E0D8}" destId="{AA810BFB-5A37-4D7A-9A10-49B38EDE0464}" srcOrd="0" destOrd="0" presId="urn:microsoft.com/office/officeart/2005/8/layout/hierarchy6"/>
    <dgm:cxn modelId="{65937117-BAFF-4942-B273-21D9C01B0F79}" type="presOf" srcId="{19895759-7F11-4230-88CC-4ED0F79645FE}" destId="{60F1D915-1655-4A9F-BAD1-C5964EDE9A62}" srcOrd="0" destOrd="0" presId="urn:microsoft.com/office/officeart/2005/8/layout/hierarchy6"/>
    <dgm:cxn modelId="{BDBDB37D-893A-47C7-9422-281123F987B0}" srcId="{19BC8B33-E331-49B1-B953-AEAA08941045}" destId="{19895759-7F11-4230-88CC-4ED0F79645FE}" srcOrd="0" destOrd="0" parTransId="{E2DF4C09-2FAB-4657-8EDD-51BB5A935477}" sibTransId="{285DE459-C60B-4BF6-8C01-07620702BD94}"/>
    <dgm:cxn modelId="{22F0A608-5048-4DAD-9384-7F4F94B2DD1E}" srcId="{C69B7AB1-F38F-46F2-8593-31E2932FDFFE}" destId="{4BFA8A0D-7559-4387-9D25-548EA6937BB9}" srcOrd="1" destOrd="0" parTransId="{9F6BE7AA-AFE0-4285-923A-6BCFDBB1E5DA}" sibTransId="{0D48C643-F5EA-4A4C-BC08-B64A037A5D63}"/>
    <dgm:cxn modelId="{AD070549-42BB-4302-A779-052CCACFD388}" type="presOf" srcId="{6F2C0245-F532-4F2C-B9E5-0BF3BF103160}" destId="{771A001C-1E67-4A36-BB18-E16094763D63}" srcOrd="0" destOrd="0" presId="urn:microsoft.com/office/officeart/2005/8/layout/hierarchy6"/>
    <dgm:cxn modelId="{EE40C8B0-6CD3-4D74-BA7B-024998ED5C9D}" type="presOf" srcId="{19BC8B33-E331-49B1-B953-AEAA08941045}" destId="{CD4B1412-A1EC-4334-845E-E422DE9BD4B2}" srcOrd="0" destOrd="0" presId="urn:microsoft.com/office/officeart/2005/8/layout/hierarchy6"/>
    <dgm:cxn modelId="{9A363CEC-F822-477A-89F2-726DA6D3A0EB}" srcId="{6F2C0245-F532-4F2C-B9E5-0BF3BF103160}" destId="{19BC8B33-E331-49B1-B953-AEAA08941045}" srcOrd="1" destOrd="0" parTransId="{1E6D60FB-A19B-44D1-8A5A-215BA0F13F8E}" sibTransId="{895982B6-A44A-444C-81FA-5D98B2D9B6B0}"/>
    <dgm:cxn modelId="{11F0690A-8183-4608-8697-3B59973D1F0E}" type="presOf" srcId="{C69B7AB1-F38F-46F2-8593-31E2932FDFFE}" destId="{812DBF68-AB94-4142-B4D3-B61EFD955ECC}" srcOrd="0" destOrd="0" presId="urn:microsoft.com/office/officeart/2005/8/layout/hierarchy6"/>
    <dgm:cxn modelId="{D219CE63-3733-4674-9425-E9E2C35DADFB}" type="presOf" srcId="{F90AE234-D897-4259-A44E-F319D85F7E97}" destId="{53C26863-7953-43AF-8143-A160875DD36E}" srcOrd="0" destOrd="0" presId="urn:microsoft.com/office/officeart/2005/8/layout/hierarchy6"/>
    <dgm:cxn modelId="{5D8992B9-6E35-4AAB-9AE6-8C947F17EFA4}" type="presOf" srcId="{1E6D60FB-A19B-44D1-8A5A-215BA0F13F8E}" destId="{2056844B-81FA-4518-8F14-B7DC7052F2E3}" srcOrd="0" destOrd="0" presId="urn:microsoft.com/office/officeart/2005/8/layout/hierarchy6"/>
    <dgm:cxn modelId="{EDCAD2B1-4AC2-4C70-AF8B-A433FCDFCEB4}" type="presOf" srcId="{84B41189-4C9B-4AF8-9617-3ED0FE032FC6}" destId="{9C372649-E5DD-416E-AD3E-0B61289338F3}" srcOrd="0" destOrd="0" presId="urn:microsoft.com/office/officeart/2005/8/layout/hierarchy6"/>
    <dgm:cxn modelId="{158B2A62-163A-4A80-B28D-08173C56F631}" type="presOf" srcId="{7AAB2DAC-CFC1-4BA2-918B-637E716A81D3}" destId="{E0EAFECE-0BA6-403A-BF59-B511490D66A1}" srcOrd="0" destOrd="0" presId="urn:microsoft.com/office/officeart/2005/8/layout/hierarchy6"/>
    <dgm:cxn modelId="{6043A6D9-8F23-40B5-8EC4-044684768B35}" type="presOf" srcId="{0D552DE2-E2A6-4D62-93B4-DAE4EB4DA7A6}" destId="{67221C91-1893-47D6-B5A0-FCCF028D1428}" srcOrd="0" destOrd="0" presId="urn:microsoft.com/office/officeart/2005/8/layout/hierarchy6"/>
    <dgm:cxn modelId="{0628F310-2268-4B20-A58A-38DD8BE8DAC7}" type="presOf" srcId="{644763AD-3ECF-4970-A10D-F7AE87255CA8}" destId="{6C588D7F-EEE8-475A-BDB5-568E1C0E0669}" srcOrd="0" destOrd="0" presId="urn:microsoft.com/office/officeart/2005/8/layout/hierarchy6"/>
    <dgm:cxn modelId="{75AD0E0A-E017-471E-99F2-B18E43DB9A0A}" type="presParOf" srcId="{9C372649-E5DD-416E-AD3E-0B61289338F3}" destId="{A842F716-80A1-45FC-AC6B-7C2B0DB723C1}" srcOrd="0" destOrd="0" presId="urn:microsoft.com/office/officeart/2005/8/layout/hierarchy6"/>
    <dgm:cxn modelId="{A0B35217-A9E5-482F-B83F-52BDD21261A5}" type="presParOf" srcId="{A842F716-80A1-45FC-AC6B-7C2B0DB723C1}" destId="{DB3BCB48-A1F5-432B-B7BE-B999889F25E8}" srcOrd="0" destOrd="0" presId="urn:microsoft.com/office/officeart/2005/8/layout/hierarchy6"/>
    <dgm:cxn modelId="{69C815B8-2400-445A-9C5F-05B7A244D34A}" type="presParOf" srcId="{DB3BCB48-A1F5-432B-B7BE-B999889F25E8}" destId="{43872809-D79A-48CD-9809-DD0DFFA8A089}" srcOrd="0" destOrd="0" presId="urn:microsoft.com/office/officeart/2005/8/layout/hierarchy6"/>
    <dgm:cxn modelId="{CBE3400A-9323-425F-B244-A6565BBE837F}" type="presParOf" srcId="{43872809-D79A-48CD-9809-DD0DFFA8A089}" destId="{771A001C-1E67-4A36-BB18-E16094763D63}" srcOrd="0" destOrd="0" presId="urn:microsoft.com/office/officeart/2005/8/layout/hierarchy6"/>
    <dgm:cxn modelId="{052E203B-48BF-43EC-862F-35FC545DBCC8}" type="presParOf" srcId="{43872809-D79A-48CD-9809-DD0DFFA8A089}" destId="{FE68BFAA-44D1-4DB8-BCC8-702DDEB9600A}" srcOrd="1" destOrd="0" presId="urn:microsoft.com/office/officeart/2005/8/layout/hierarchy6"/>
    <dgm:cxn modelId="{423190D3-1757-4B96-84EC-83DFDD925866}" type="presParOf" srcId="{FE68BFAA-44D1-4DB8-BCC8-702DDEB9600A}" destId="{E0EAFECE-0BA6-403A-BF59-B511490D66A1}" srcOrd="0" destOrd="0" presId="urn:microsoft.com/office/officeart/2005/8/layout/hierarchy6"/>
    <dgm:cxn modelId="{FB2D3BC4-1C27-4251-BD37-293BA7F6FB31}" type="presParOf" srcId="{FE68BFAA-44D1-4DB8-BCC8-702DDEB9600A}" destId="{52C0B374-8307-4113-A6AB-F32531CB468E}" srcOrd="1" destOrd="0" presId="urn:microsoft.com/office/officeart/2005/8/layout/hierarchy6"/>
    <dgm:cxn modelId="{B6EC7220-0B8B-4FD9-9839-04BD57ECBA6A}" type="presParOf" srcId="{52C0B374-8307-4113-A6AB-F32531CB468E}" destId="{812DBF68-AB94-4142-B4D3-B61EFD955ECC}" srcOrd="0" destOrd="0" presId="urn:microsoft.com/office/officeart/2005/8/layout/hierarchy6"/>
    <dgm:cxn modelId="{547DC53C-93F1-4A1E-BB10-E87C90111269}" type="presParOf" srcId="{52C0B374-8307-4113-A6AB-F32531CB468E}" destId="{AF9619E6-0E74-4AC6-B565-2002FC1B9A76}" srcOrd="1" destOrd="0" presId="urn:microsoft.com/office/officeart/2005/8/layout/hierarchy6"/>
    <dgm:cxn modelId="{E3812725-8F5D-46BC-A642-71A4BF4D1B8B}" type="presParOf" srcId="{AF9619E6-0E74-4AC6-B565-2002FC1B9A76}" destId="{AA810BFB-5A37-4D7A-9A10-49B38EDE0464}" srcOrd="0" destOrd="0" presId="urn:microsoft.com/office/officeart/2005/8/layout/hierarchy6"/>
    <dgm:cxn modelId="{C8A68604-F408-4E73-B597-556F1DBA275D}" type="presParOf" srcId="{AF9619E6-0E74-4AC6-B565-2002FC1B9A76}" destId="{508152DE-1120-4193-8207-A8E27D382D73}" srcOrd="1" destOrd="0" presId="urn:microsoft.com/office/officeart/2005/8/layout/hierarchy6"/>
    <dgm:cxn modelId="{288FE332-0842-48B1-8B4F-224CF564394F}" type="presParOf" srcId="{508152DE-1120-4193-8207-A8E27D382D73}" destId="{67221C91-1893-47D6-B5A0-FCCF028D1428}" srcOrd="0" destOrd="0" presId="urn:microsoft.com/office/officeart/2005/8/layout/hierarchy6"/>
    <dgm:cxn modelId="{7AFE5BA9-C10F-4CC8-B3B5-9080D2EF89E4}" type="presParOf" srcId="{508152DE-1120-4193-8207-A8E27D382D73}" destId="{C454F68B-0E82-4130-A5B2-B43AC5E5E3BE}" srcOrd="1" destOrd="0" presId="urn:microsoft.com/office/officeart/2005/8/layout/hierarchy6"/>
    <dgm:cxn modelId="{D3708224-558E-4BF3-8056-862F90463BB2}" type="presParOf" srcId="{AF9619E6-0E74-4AC6-B565-2002FC1B9A76}" destId="{00E6BC09-D7F6-4C2B-8638-508BCCBECA7B}" srcOrd="2" destOrd="0" presId="urn:microsoft.com/office/officeart/2005/8/layout/hierarchy6"/>
    <dgm:cxn modelId="{3A1A9A89-D329-4965-86FA-D93042B0C16C}" type="presParOf" srcId="{AF9619E6-0E74-4AC6-B565-2002FC1B9A76}" destId="{3EAF044C-97C6-48C1-9E67-3739B4B20D6F}" srcOrd="3" destOrd="0" presId="urn:microsoft.com/office/officeart/2005/8/layout/hierarchy6"/>
    <dgm:cxn modelId="{5FF60E1D-7156-46F5-957B-711CB11F9688}" type="presParOf" srcId="{3EAF044C-97C6-48C1-9E67-3739B4B20D6F}" destId="{6B6C490B-EDB2-45CC-800B-843E2744A1B2}" srcOrd="0" destOrd="0" presId="urn:microsoft.com/office/officeart/2005/8/layout/hierarchy6"/>
    <dgm:cxn modelId="{01FC76BC-D843-439B-A4AA-527317A3E30C}" type="presParOf" srcId="{3EAF044C-97C6-48C1-9E67-3739B4B20D6F}" destId="{B69810AE-6249-4115-8231-60EF8D16B6A3}" srcOrd="1" destOrd="0" presId="urn:microsoft.com/office/officeart/2005/8/layout/hierarchy6"/>
    <dgm:cxn modelId="{925EFA48-C568-4D93-A64B-D133D1DFCBF1}" type="presParOf" srcId="{B69810AE-6249-4115-8231-60EF8D16B6A3}" destId="{6C588D7F-EEE8-475A-BDB5-568E1C0E0669}" srcOrd="0" destOrd="0" presId="urn:microsoft.com/office/officeart/2005/8/layout/hierarchy6"/>
    <dgm:cxn modelId="{6E432FA0-6E0E-4E1A-9E9A-A324432A71A7}" type="presParOf" srcId="{B69810AE-6249-4115-8231-60EF8D16B6A3}" destId="{143A5C32-2B4D-4BCB-AB20-6B9D588D67C7}" srcOrd="1" destOrd="0" presId="urn:microsoft.com/office/officeart/2005/8/layout/hierarchy6"/>
    <dgm:cxn modelId="{B7CE5A77-42E8-4DBF-8EB2-ABA40A2E271D}" type="presParOf" srcId="{143A5C32-2B4D-4BCB-AB20-6B9D588D67C7}" destId="{53C26863-7953-43AF-8143-A160875DD36E}" srcOrd="0" destOrd="0" presId="urn:microsoft.com/office/officeart/2005/8/layout/hierarchy6"/>
    <dgm:cxn modelId="{DA57924D-59D4-449D-80B5-E22BCC3B06EF}" type="presParOf" srcId="{143A5C32-2B4D-4BCB-AB20-6B9D588D67C7}" destId="{AA2C7B93-5D4D-4A1D-AFFC-F160DF50CCC2}" srcOrd="1" destOrd="0" presId="urn:microsoft.com/office/officeart/2005/8/layout/hierarchy6"/>
    <dgm:cxn modelId="{B6E0BE6F-5F4A-4A6E-AC4E-E587F8C5CE76}" type="presParOf" srcId="{FE68BFAA-44D1-4DB8-BCC8-702DDEB9600A}" destId="{2056844B-81FA-4518-8F14-B7DC7052F2E3}" srcOrd="2" destOrd="0" presId="urn:microsoft.com/office/officeart/2005/8/layout/hierarchy6"/>
    <dgm:cxn modelId="{F2BCC29B-E5A3-40CD-84DA-4B53DCFF5D8E}" type="presParOf" srcId="{FE68BFAA-44D1-4DB8-BCC8-702DDEB9600A}" destId="{CFBC896C-4638-41D0-BF93-59CD4D4EB661}" srcOrd="3" destOrd="0" presId="urn:microsoft.com/office/officeart/2005/8/layout/hierarchy6"/>
    <dgm:cxn modelId="{AABF7426-04E6-41AE-8CD7-816AF0D67210}" type="presParOf" srcId="{CFBC896C-4638-41D0-BF93-59CD4D4EB661}" destId="{CD4B1412-A1EC-4334-845E-E422DE9BD4B2}" srcOrd="0" destOrd="0" presId="urn:microsoft.com/office/officeart/2005/8/layout/hierarchy6"/>
    <dgm:cxn modelId="{3434B213-8491-4C76-9E83-8DEF06804EC8}" type="presParOf" srcId="{CFBC896C-4638-41D0-BF93-59CD4D4EB661}" destId="{C1FFCDFD-612B-4496-82D4-914905D80A05}" srcOrd="1" destOrd="0" presId="urn:microsoft.com/office/officeart/2005/8/layout/hierarchy6"/>
    <dgm:cxn modelId="{2714076C-799B-4455-B2CE-2A43666F18DB}" type="presParOf" srcId="{C1FFCDFD-612B-4496-82D4-914905D80A05}" destId="{050114B6-C7F5-47F0-8EB7-25FBB5524E7C}" srcOrd="0" destOrd="0" presId="urn:microsoft.com/office/officeart/2005/8/layout/hierarchy6"/>
    <dgm:cxn modelId="{7FDECE4E-D68A-4036-9E5C-239DDAC0FA9B}" type="presParOf" srcId="{C1FFCDFD-612B-4496-82D4-914905D80A05}" destId="{BA5DA419-2432-4161-B299-0ECB6A68C0F7}" srcOrd="1" destOrd="0" presId="urn:microsoft.com/office/officeart/2005/8/layout/hierarchy6"/>
    <dgm:cxn modelId="{E4964D89-1030-420D-A805-222314720095}" type="presParOf" srcId="{BA5DA419-2432-4161-B299-0ECB6A68C0F7}" destId="{60F1D915-1655-4A9F-BAD1-C5964EDE9A62}" srcOrd="0" destOrd="0" presId="urn:microsoft.com/office/officeart/2005/8/layout/hierarchy6"/>
    <dgm:cxn modelId="{15546B80-C196-4D80-9500-4A2A4FC6EC75}" type="presParOf" srcId="{BA5DA419-2432-4161-B299-0ECB6A68C0F7}" destId="{977B4787-8EDC-42F5-83D3-5F614B643272}" srcOrd="1" destOrd="0" presId="urn:microsoft.com/office/officeart/2005/8/layout/hierarchy6"/>
    <dgm:cxn modelId="{8686A93C-8045-4E38-9FB5-2B820797733D}" type="presParOf" srcId="{9C372649-E5DD-416E-AD3E-0B61289338F3}" destId="{3467F020-4174-41A3-823E-EB2E500C9F89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 custT="1"/>
      <dgm:spPr>
        <a:xfrm>
          <a:off x="1366544" y="0"/>
          <a:ext cx="3805540" cy="1146371"/>
        </a:xfrm>
        <a:solidFill>
          <a:srgbClr val="D9D9D9"/>
        </a:solidFill>
        <a:ln w="127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Nutzer und Nutzungsgewohnheiten: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Befragung von 112 Sportschiffern in 16 Ostseehäfen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 sz="1200" b="0">
            <a:latin typeface="+mn-lt"/>
          </a:endParaRPr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 sz="1200" b="0">
            <a:latin typeface="+mn-lt"/>
          </a:endParaRPr>
        </a:p>
      </dgm:t>
    </dgm:pt>
    <dgm:pt modelId="{19BC8B33-E331-49B1-B953-AEAA08941045}">
      <dgm:prSet custT="1"/>
      <dgm:spPr>
        <a:solidFill>
          <a:srgbClr val="D8E4BC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Usability von Seekartenplottern (MFDs):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Explorativer Expertentest</a:t>
          </a:r>
          <a:b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Deutsche und dänische Ostseeküste 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9 Human-</a:t>
          </a: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Factors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-Studenten mit 3 Geräten 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E6D60FB-A19B-44D1-8A5A-215BA0F13F8E}" type="parTrans" cxnId="{9A363CEC-F822-477A-89F2-726DA6D3A0EB}">
      <dgm:prSet/>
      <dgm:spPr/>
      <dgm:t>
        <a:bodyPr/>
        <a:lstStyle/>
        <a:p>
          <a:endParaRPr lang="de-DE" b="0"/>
        </a:p>
      </dgm:t>
    </dgm:pt>
    <dgm:pt modelId="{895982B6-A44A-444C-81FA-5D98B2D9B6B0}" type="sibTrans" cxnId="{9A363CEC-F822-477A-89F2-726DA6D3A0EB}">
      <dgm:prSet/>
      <dgm:spPr/>
      <dgm:t>
        <a:bodyPr/>
        <a:lstStyle/>
        <a:p>
          <a:endParaRPr lang="de-DE" b="0"/>
        </a:p>
      </dgm:t>
    </dgm:pt>
    <dgm:pt modelId="{C69B7AB1-F38F-46F2-8593-31E2932FDFFE}">
      <dgm:prSet custT="1"/>
      <dgm:spPr>
        <a:solidFill>
          <a:srgbClr val="F2DADA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Segeln und Navigieren mit klassischen versus digitalen Medien: Pilotexperimente auf See:  </a:t>
          </a:r>
          <a:b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Deutsche und dänische Ostseeküste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9 Human-</a:t>
          </a: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Factors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-Studenten + Skipperin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AAB2DAC-CFC1-4BA2-918B-637E716A81D3}" type="parTrans" cxnId="{85EA1AD9-C537-40CD-8B07-C3DB5C73E5F0}">
      <dgm:prSet/>
      <dgm:spPr/>
      <dgm:t>
        <a:bodyPr/>
        <a:lstStyle/>
        <a:p>
          <a:endParaRPr lang="de-DE" b="0"/>
        </a:p>
      </dgm:t>
    </dgm:pt>
    <dgm:pt modelId="{16480F4D-21C6-4875-81B0-A6C7DF1AFA21}" type="sibTrans" cxnId="{85EA1AD9-C537-40CD-8B07-C3DB5C73E5F0}">
      <dgm:prSet/>
      <dgm:spPr/>
      <dgm:t>
        <a:bodyPr/>
        <a:lstStyle/>
        <a:p>
          <a:endParaRPr lang="de-DE" b="0"/>
        </a:p>
      </dgm:t>
    </dgm:pt>
    <dgm:pt modelId="{4BFA8A0D-7559-4387-9D25-548EA6937BB9}">
      <dgm:prSet custT="1"/>
      <dgm:spPr>
        <a:solidFill>
          <a:srgbClr val="CCCCFF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Raumorientierung beim Navigieren: 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Feldexperiment auf See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Gewässer um Rügen,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12 revierfremde Fahrtensegler</a:t>
          </a:r>
          <a:endParaRPr lang="de-DE" sz="1100" b="0" dirty="0">
            <a:latin typeface="Calibri" panose="020F0502020204030204" pitchFamily="34" charset="0"/>
          </a:endParaRPr>
        </a:p>
      </dgm:t>
    </dgm:pt>
    <dgm:pt modelId="{9F6BE7AA-AFE0-4285-923A-6BCFDBB1E5DA}" type="parTrans" cxnId="{22F0A608-5048-4DAD-9384-7F4F94B2DD1E}">
      <dgm:prSet/>
      <dgm:spPr/>
      <dgm:t>
        <a:bodyPr/>
        <a:lstStyle/>
        <a:p>
          <a:endParaRPr lang="de-DE" b="0"/>
        </a:p>
      </dgm:t>
    </dgm:pt>
    <dgm:pt modelId="{0D48C643-F5EA-4A4C-BC08-B64A037A5D63}" type="sibTrans" cxnId="{22F0A608-5048-4DAD-9384-7F4F94B2DD1E}">
      <dgm:prSet/>
      <dgm:spPr/>
      <dgm:t>
        <a:bodyPr/>
        <a:lstStyle/>
        <a:p>
          <a:endParaRPr lang="de-DE" b="0"/>
        </a:p>
      </dgm:t>
    </dgm:pt>
    <dgm:pt modelId="{19895759-7F11-4230-88CC-4ED0F79645FE}">
      <dgm:prSet custT="1"/>
      <dgm:spPr>
        <a:solidFill>
          <a:srgbClr val="D8E4BC"/>
        </a:solidFill>
        <a:ln w="1270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Usability von Seekartenplottern (MFDs):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Standardisierter Nutzertest 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Berliner Seen: 12 Fahrtensegler mit 7 Geräten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Ladengeschäft: 3 Experten mit 3 Geräten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2DF4C09-2FAB-4657-8EDD-51BB5A935477}" type="parTrans" cxnId="{BDBDB37D-893A-47C7-9422-281123F987B0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de-DE" b="0"/>
        </a:p>
      </dgm:t>
    </dgm:pt>
    <dgm:pt modelId="{285DE459-C60B-4BF6-8C01-07620702BD94}" type="sibTrans" cxnId="{BDBDB37D-893A-47C7-9422-281123F987B0}">
      <dgm:prSet/>
      <dgm:spPr/>
      <dgm:t>
        <a:bodyPr/>
        <a:lstStyle/>
        <a:p>
          <a:endParaRPr lang="de-DE" b="0"/>
        </a:p>
      </dgm:t>
    </dgm:pt>
    <dgm:pt modelId="{F90AE234-D897-4259-A44E-F319D85F7E97}">
      <dgm:prSet custT="1"/>
      <dgm:spPr>
        <a:solidFill>
          <a:srgbClr val="CCCCFF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Raumorientierung beim Navigieren: 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Laborexperimente an der TU Berlin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See-Simulator „</a:t>
          </a: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Isefjord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“,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Exp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. I: 20 revierfremde Fahrtensegler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Exp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. II: 8 revierfremde Fahrtensegler</a:t>
          </a:r>
          <a:endParaRPr lang="de-DE" sz="11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44763AD-3ECF-4970-A10D-F7AE87255CA8}" type="parTrans" cxnId="{78815480-E641-467C-8052-0EE5CC21B6E2}">
      <dgm:prSet/>
      <dgm:spPr/>
      <dgm:t>
        <a:bodyPr/>
        <a:lstStyle/>
        <a:p>
          <a:endParaRPr lang="de-DE" b="0"/>
        </a:p>
      </dgm:t>
    </dgm:pt>
    <dgm:pt modelId="{89F13394-7DD6-44FC-B9DD-B79D473B7E8B}" type="sibTrans" cxnId="{78815480-E641-467C-8052-0EE5CC21B6E2}">
      <dgm:prSet/>
      <dgm:spPr/>
      <dgm:t>
        <a:bodyPr/>
        <a:lstStyle/>
        <a:p>
          <a:endParaRPr lang="de-DE" b="0"/>
        </a:p>
      </dgm:t>
    </dgm:pt>
    <dgm:pt modelId="{0D552DE2-E2A6-4D62-93B4-DAE4EB4DA7A6}">
      <dgm:prSet custT="1"/>
      <dgm:spPr>
        <a:solidFill>
          <a:srgbClr val="FFCC99"/>
        </a:solidFill>
        <a:ln w="12700">
          <a:solidFill>
            <a:schemeClr val="tx1"/>
          </a:solidFill>
        </a:ln>
      </dgm:spPr>
      <dgm:t>
        <a:bodyPr tIns="108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Effizienz, Blickverteilung beim Segeln: </a:t>
          </a: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dirty="0" smtClean="0">
              <a:solidFill>
                <a:schemeClr val="tx1"/>
              </a:solidFill>
              <a:latin typeface="Calibri" panose="020F0502020204030204" pitchFamily="34" charset="0"/>
            </a:rPr>
            <a:t>Feldexperiment auf See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Gewässer um Rügen,</a:t>
          </a:r>
          <a:b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dirty="0" smtClean="0">
              <a:solidFill>
                <a:schemeClr val="tx1"/>
              </a:solidFill>
              <a:latin typeface="Calibri" panose="020F0502020204030204" pitchFamily="34" charset="0"/>
            </a:rPr>
            <a:t>8 revierfremde Fahrtensegler</a:t>
          </a:r>
          <a:endParaRPr lang="de-DE" sz="1100" b="0" dirty="0">
            <a:solidFill>
              <a:schemeClr val="tx1"/>
            </a:solidFill>
          </a:endParaRPr>
        </a:p>
      </dgm:t>
    </dgm:pt>
    <dgm:pt modelId="{FE99340A-A515-40FC-92D1-969D99F6E0D8}" type="parTrans" cxnId="{EADDF526-D138-4540-8B64-D2B23D8A88D6}">
      <dgm:prSet/>
      <dgm:spPr>
        <a:solidFill>
          <a:srgbClr val="F2DADA"/>
        </a:solidFill>
        <a:ln>
          <a:solidFill>
            <a:srgbClr val="666666"/>
          </a:solidFill>
        </a:ln>
      </dgm:spPr>
      <dgm:t>
        <a:bodyPr/>
        <a:lstStyle/>
        <a:p>
          <a:endParaRPr lang="de-DE" b="0"/>
        </a:p>
      </dgm:t>
    </dgm:pt>
    <dgm:pt modelId="{97E3724B-D201-45A7-8856-BB463718B951}" type="sibTrans" cxnId="{EADDF526-D138-4540-8B64-D2B23D8A88D6}">
      <dgm:prSet/>
      <dgm:spPr/>
      <dgm:t>
        <a:bodyPr/>
        <a:lstStyle/>
        <a:p>
          <a:endParaRPr lang="de-DE" b="0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720596" custScaleY="104344" custLinFactNeighborX="-1621" custLinFactNeighborY="-877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E0EAFECE-0BA6-403A-BF59-B511490D66A1}" type="pres">
      <dgm:prSet presAssocID="{7AAB2DAC-CFC1-4BA2-918B-637E716A81D3}" presName="Name19" presStyleLbl="parChTrans1D2" presStyleIdx="0" presStyleCnt="2"/>
      <dgm:spPr/>
      <dgm:t>
        <a:bodyPr/>
        <a:lstStyle/>
        <a:p>
          <a:endParaRPr lang="de-DE"/>
        </a:p>
      </dgm:t>
    </dgm:pt>
    <dgm:pt modelId="{52C0B374-8307-4113-A6AB-F32531CB468E}" type="pres">
      <dgm:prSet presAssocID="{C69B7AB1-F38F-46F2-8593-31E2932FDFFE}" presName="Name21" presStyleCnt="0"/>
      <dgm:spPr/>
    </dgm:pt>
    <dgm:pt modelId="{812DBF68-AB94-4142-B4D3-B61EFD955ECC}" type="pres">
      <dgm:prSet presAssocID="{C69B7AB1-F38F-46F2-8593-31E2932FDFFE}" presName="level2Shape" presStyleLbl="node2" presStyleIdx="0" presStyleCnt="2" custScaleX="473444" custScaleY="181468" custLinFactNeighborX="-26625"/>
      <dgm:spPr/>
      <dgm:t>
        <a:bodyPr/>
        <a:lstStyle/>
        <a:p>
          <a:endParaRPr lang="de-DE"/>
        </a:p>
      </dgm:t>
    </dgm:pt>
    <dgm:pt modelId="{AF9619E6-0E74-4AC6-B565-2002FC1B9A76}" type="pres">
      <dgm:prSet presAssocID="{C69B7AB1-F38F-46F2-8593-31E2932FDFFE}" presName="hierChild3" presStyleCnt="0"/>
      <dgm:spPr/>
    </dgm:pt>
    <dgm:pt modelId="{AA810BFB-5A37-4D7A-9A10-49B38EDE0464}" type="pres">
      <dgm:prSet presAssocID="{FE99340A-A515-40FC-92D1-969D99F6E0D8}" presName="Name19" presStyleLbl="parChTrans1D3" presStyleIdx="0" presStyleCnt="3"/>
      <dgm:spPr/>
      <dgm:t>
        <a:bodyPr/>
        <a:lstStyle/>
        <a:p>
          <a:endParaRPr lang="de-DE"/>
        </a:p>
      </dgm:t>
    </dgm:pt>
    <dgm:pt modelId="{508152DE-1120-4193-8207-A8E27D382D73}" type="pres">
      <dgm:prSet presAssocID="{0D552DE2-E2A6-4D62-93B4-DAE4EB4DA7A6}" presName="Name21" presStyleCnt="0"/>
      <dgm:spPr/>
    </dgm:pt>
    <dgm:pt modelId="{67221C91-1893-47D6-B5A0-FCCF028D1428}" type="pres">
      <dgm:prSet presAssocID="{0D552DE2-E2A6-4D62-93B4-DAE4EB4DA7A6}" presName="level2Shape" presStyleLbl="node3" presStyleIdx="0" presStyleCnt="3" custScaleX="406718" custScaleY="181468" custLinFactNeighborX="-99" custLinFactNeighborY="64"/>
      <dgm:spPr/>
      <dgm:t>
        <a:bodyPr/>
        <a:lstStyle/>
        <a:p>
          <a:endParaRPr lang="de-DE"/>
        </a:p>
      </dgm:t>
    </dgm:pt>
    <dgm:pt modelId="{C454F68B-0E82-4130-A5B2-B43AC5E5E3BE}" type="pres">
      <dgm:prSet presAssocID="{0D552DE2-E2A6-4D62-93B4-DAE4EB4DA7A6}" presName="hierChild3" presStyleCnt="0"/>
      <dgm:spPr/>
    </dgm:pt>
    <dgm:pt modelId="{00E6BC09-D7F6-4C2B-8638-508BCCBECA7B}" type="pres">
      <dgm:prSet presAssocID="{9F6BE7AA-AFE0-4285-923A-6BCFDBB1E5DA}" presName="Name19" presStyleLbl="parChTrans1D3" presStyleIdx="1" presStyleCnt="3"/>
      <dgm:spPr/>
      <dgm:t>
        <a:bodyPr/>
        <a:lstStyle/>
        <a:p>
          <a:endParaRPr lang="de-DE"/>
        </a:p>
      </dgm:t>
    </dgm:pt>
    <dgm:pt modelId="{3EAF044C-97C6-48C1-9E67-3739B4B20D6F}" type="pres">
      <dgm:prSet presAssocID="{4BFA8A0D-7559-4387-9D25-548EA6937BB9}" presName="Name21" presStyleCnt="0"/>
      <dgm:spPr/>
    </dgm:pt>
    <dgm:pt modelId="{6B6C490B-EDB2-45CC-800B-843E2744A1B2}" type="pres">
      <dgm:prSet presAssocID="{4BFA8A0D-7559-4387-9D25-548EA6937BB9}" presName="level2Shape" presStyleLbl="node3" presStyleIdx="1" presStyleCnt="3" custScaleX="380949" custScaleY="181468"/>
      <dgm:spPr/>
      <dgm:t>
        <a:bodyPr/>
        <a:lstStyle/>
        <a:p>
          <a:endParaRPr lang="de-DE"/>
        </a:p>
      </dgm:t>
    </dgm:pt>
    <dgm:pt modelId="{B69810AE-6249-4115-8231-60EF8D16B6A3}" type="pres">
      <dgm:prSet presAssocID="{4BFA8A0D-7559-4387-9D25-548EA6937BB9}" presName="hierChild3" presStyleCnt="0"/>
      <dgm:spPr/>
    </dgm:pt>
    <dgm:pt modelId="{6C588D7F-EEE8-475A-BDB5-568E1C0E0669}" type="pres">
      <dgm:prSet presAssocID="{644763AD-3ECF-4970-A10D-F7AE87255CA8}" presName="Name19" presStyleLbl="parChTrans1D4" presStyleIdx="0" presStyleCnt="1"/>
      <dgm:spPr/>
      <dgm:t>
        <a:bodyPr/>
        <a:lstStyle/>
        <a:p>
          <a:endParaRPr lang="de-DE"/>
        </a:p>
      </dgm:t>
    </dgm:pt>
    <dgm:pt modelId="{143A5C32-2B4D-4BCB-AB20-6B9D588D67C7}" type="pres">
      <dgm:prSet presAssocID="{F90AE234-D897-4259-A44E-F319D85F7E97}" presName="Name21" presStyleCnt="0"/>
      <dgm:spPr/>
    </dgm:pt>
    <dgm:pt modelId="{53C26863-7953-43AF-8143-A160875DD36E}" type="pres">
      <dgm:prSet presAssocID="{F90AE234-D897-4259-A44E-F319D85F7E97}" presName="level2Shape" presStyleLbl="node4" presStyleIdx="0" presStyleCnt="1" custScaleX="381159" custScaleY="229583" custLinFactNeighborY="4578"/>
      <dgm:spPr/>
      <dgm:t>
        <a:bodyPr/>
        <a:lstStyle/>
        <a:p>
          <a:endParaRPr lang="de-DE"/>
        </a:p>
      </dgm:t>
    </dgm:pt>
    <dgm:pt modelId="{AA2C7B93-5D4D-4A1D-AFFC-F160DF50CCC2}" type="pres">
      <dgm:prSet presAssocID="{F90AE234-D897-4259-A44E-F319D85F7E97}" presName="hierChild3" presStyleCnt="0"/>
      <dgm:spPr/>
    </dgm:pt>
    <dgm:pt modelId="{2056844B-81FA-4518-8F14-B7DC7052F2E3}" type="pres">
      <dgm:prSet presAssocID="{1E6D60FB-A19B-44D1-8A5A-215BA0F13F8E}" presName="Name19" presStyleLbl="parChTrans1D2" presStyleIdx="1" presStyleCnt="2"/>
      <dgm:spPr/>
      <dgm:t>
        <a:bodyPr/>
        <a:lstStyle/>
        <a:p>
          <a:endParaRPr lang="de-DE"/>
        </a:p>
      </dgm:t>
    </dgm:pt>
    <dgm:pt modelId="{CFBC896C-4638-41D0-BF93-59CD4D4EB661}" type="pres">
      <dgm:prSet presAssocID="{19BC8B33-E331-49B1-B953-AEAA08941045}" presName="Name21" presStyleCnt="0"/>
      <dgm:spPr/>
    </dgm:pt>
    <dgm:pt modelId="{CD4B1412-A1EC-4334-845E-E422DE9BD4B2}" type="pres">
      <dgm:prSet presAssocID="{19BC8B33-E331-49B1-B953-AEAA08941045}" presName="level2Shape" presStyleLbl="node2" presStyleIdx="1" presStyleCnt="2" custScaleX="476655" custScaleY="181468" custLinFactNeighborX="1345" custLinFactNeighborY="1075"/>
      <dgm:spPr/>
      <dgm:t>
        <a:bodyPr/>
        <a:lstStyle/>
        <a:p>
          <a:endParaRPr lang="de-DE"/>
        </a:p>
      </dgm:t>
    </dgm:pt>
    <dgm:pt modelId="{C1FFCDFD-612B-4496-82D4-914905D80A05}" type="pres">
      <dgm:prSet presAssocID="{19BC8B33-E331-49B1-B953-AEAA08941045}" presName="hierChild3" presStyleCnt="0"/>
      <dgm:spPr/>
    </dgm:pt>
    <dgm:pt modelId="{050114B6-C7F5-47F0-8EB7-25FBB5524E7C}" type="pres">
      <dgm:prSet presAssocID="{E2DF4C09-2FAB-4657-8EDD-51BB5A935477}" presName="Name19" presStyleLbl="parChTrans1D3" presStyleIdx="2" presStyleCnt="3"/>
      <dgm:spPr/>
      <dgm:t>
        <a:bodyPr/>
        <a:lstStyle/>
        <a:p>
          <a:endParaRPr lang="de-DE"/>
        </a:p>
      </dgm:t>
    </dgm:pt>
    <dgm:pt modelId="{BA5DA419-2432-4161-B299-0ECB6A68C0F7}" type="pres">
      <dgm:prSet presAssocID="{19895759-7F11-4230-88CC-4ED0F79645FE}" presName="Name21" presStyleCnt="0"/>
      <dgm:spPr/>
    </dgm:pt>
    <dgm:pt modelId="{60F1D915-1655-4A9F-BAD1-C5964EDE9A62}" type="pres">
      <dgm:prSet presAssocID="{19895759-7F11-4230-88CC-4ED0F79645FE}" presName="level2Shape" presStyleLbl="node3" presStyleIdx="2" presStyleCnt="3" custScaleX="476551" custScaleY="181468" custLinFactNeighborX="-573" custLinFactNeighborY="3291"/>
      <dgm:spPr/>
      <dgm:t>
        <a:bodyPr/>
        <a:lstStyle/>
        <a:p>
          <a:endParaRPr lang="de-DE"/>
        </a:p>
      </dgm:t>
    </dgm:pt>
    <dgm:pt modelId="{977B4787-8EDC-42F5-83D3-5F614B643272}" type="pres">
      <dgm:prSet presAssocID="{19895759-7F11-4230-88CC-4ED0F79645FE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9A75AC65-4515-414F-B5B6-5427AA9E1465}" type="presOf" srcId="{19895759-7F11-4230-88CC-4ED0F79645FE}" destId="{60F1D915-1655-4A9F-BAD1-C5964EDE9A62}" srcOrd="0" destOrd="0" presId="urn:microsoft.com/office/officeart/2005/8/layout/hierarchy6"/>
    <dgm:cxn modelId="{2975564B-A6E9-4E19-B362-8D3F00AE52FB}" type="presOf" srcId="{0D552DE2-E2A6-4D62-93B4-DAE4EB4DA7A6}" destId="{67221C91-1893-47D6-B5A0-FCCF028D1428}" srcOrd="0" destOrd="0" presId="urn:microsoft.com/office/officeart/2005/8/layout/hierarchy6"/>
    <dgm:cxn modelId="{78815480-E641-467C-8052-0EE5CC21B6E2}" srcId="{4BFA8A0D-7559-4387-9D25-548EA6937BB9}" destId="{F90AE234-D897-4259-A44E-F319D85F7E97}" srcOrd="0" destOrd="0" parTransId="{644763AD-3ECF-4970-A10D-F7AE87255CA8}" sibTransId="{89F13394-7DD6-44FC-B9DD-B79D473B7E8B}"/>
    <dgm:cxn modelId="{6A589230-4DA6-4E3A-B376-9D1D575B32CF}" type="presOf" srcId="{7AAB2DAC-CFC1-4BA2-918B-637E716A81D3}" destId="{E0EAFECE-0BA6-403A-BF59-B511490D66A1}" srcOrd="0" destOrd="0" presId="urn:microsoft.com/office/officeart/2005/8/layout/hierarchy6"/>
    <dgm:cxn modelId="{C5EBE5FB-34E3-42D6-9781-7BA7A82DBBEB}" type="presOf" srcId="{19BC8B33-E331-49B1-B953-AEAA08941045}" destId="{CD4B1412-A1EC-4334-845E-E422DE9BD4B2}" srcOrd="0" destOrd="0" presId="urn:microsoft.com/office/officeart/2005/8/layout/hierarchy6"/>
    <dgm:cxn modelId="{7C51969F-D4A6-48DD-A112-4A55AA54EE35}" type="presOf" srcId="{C69B7AB1-F38F-46F2-8593-31E2932FDFFE}" destId="{812DBF68-AB94-4142-B4D3-B61EFD955ECC}" srcOrd="0" destOrd="0" presId="urn:microsoft.com/office/officeart/2005/8/layout/hierarchy6"/>
    <dgm:cxn modelId="{8307D33B-2FFC-44C5-A0D7-9F9857761F15}" type="presOf" srcId="{644763AD-3ECF-4970-A10D-F7AE87255CA8}" destId="{6C588D7F-EEE8-475A-BDB5-568E1C0E0669}" srcOrd="0" destOrd="0" presId="urn:microsoft.com/office/officeart/2005/8/layout/hierarchy6"/>
    <dgm:cxn modelId="{355B5E11-6844-4A82-B542-F75D42A584F0}" type="presOf" srcId="{4BFA8A0D-7559-4387-9D25-548EA6937BB9}" destId="{6B6C490B-EDB2-45CC-800B-843E2744A1B2}" srcOrd="0" destOrd="0" presId="urn:microsoft.com/office/officeart/2005/8/layout/hierarchy6"/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7F66F62D-4188-446C-A174-DE3A4444CFF8}" type="presOf" srcId="{6F2C0245-F532-4F2C-B9E5-0BF3BF103160}" destId="{771A001C-1E67-4A36-BB18-E16094763D63}" srcOrd="0" destOrd="0" presId="urn:microsoft.com/office/officeart/2005/8/layout/hierarchy6"/>
    <dgm:cxn modelId="{BA0B815A-3C87-43E2-84FC-480DAE396029}" type="presOf" srcId="{FE99340A-A515-40FC-92D1-969D99F6E0D8}" destId="{AA810BFB-5A37-4D7A-9A10-49B38EDE0464}" srcOrd="0" destOrd="0" presId="urn:microsoft.com/office/officeart/2005/8/layout/hierarchy6"/>
    <dgm:cxn modelId="{65EAA397-5225-45C9-BA92-3C7569F4B086}" type="presOf" srcId="{84B41189-4C9B-4AF8-9617-3ED0FE032FC6}" destId="{9C372649-E5DD-416E-AD3E-0B61289338F3}" srcOrd="0" destOrd="0" presId="urn:microsoft.com/office/officeart/2005/8/layout/hierarchy6"/>
    <dgm:cxn modelId="{6589B99E-4F50-49D7-AAB4-3D4D6D36FEDD}" type="presOf" srcId="{1E6D60FB-A19B-44D1-8A5A-215BA0F13F8E}" destId="{2056844B-81FA-4518-8F14-B7DC7052F2E3}" srcOrd="0" destOrd="0" presId="urn:microsoft.com/office/officeart/2005/8/layout/hierarchy6"/>
    <dgm:cxn modelId="{22F0A608-5048-4DAD-9384-7F4F94B2DD1E}" srcId="{C69B7AB1-F38F-46F2-8593-31E2932FDFFE}" destId="{4BFA8A0D-7559-4387-9D25-548EA6937BB9}" srcOrd="1" destOrd="0" parTransId="{9F6BE7AA-AFE0-4285-923A-6BCFDBB1E5DA}" sibTransId="{0D48C643-F5EA-4A4C-BC08-B64A037A5D63}"/>
    <dgm:cxn modelId="{85EA1AD9-C537-40CD-8B07-C3DB5C73E5F0}" srcId="{6F2C0245-F532-4F2C-B9E5-0BF3BF103160}" destId="{C69B7AB1-F38F-46F2-8593-31E2932FDFFE}" srcOrd="0" destOrd="0" parTransId="{7AAB2DAC-CFC1-4BA2-918B-637E716A81D3}" sibTransId="{16480F4D-21C6-4875-81B0-A6C7DF1AFA21}"/>
    <dgm:cxn modelId="{B1889ACD-702D-421B-B012-70E87594055B}" type="presOf" srcId="{F90AE234-D897-4259-A44E-F319D85F7E97}" destId="{53C26863-7953-43AF-8143-A160875DD36E}" srcOrd="0" destOrd="0" presId="urn:microsoft.com/office/officeart/2005/8/layout/hierarchy6"/>
    <dgm:cxn modelId="{BDBDB37D-893A-47C7-9422-281123F987B0}" srcId="{19BC8B33-E331-49B1-B953-AEAA08941045}" destId="{19895759-7F11-4230-88CC-4ED0F79645FE}" srcOrd="0" destOrd="0" parTransId="{E2DF4C09-2FAB-4657-8EDD-51BB5A935477}" sibTransId="{285DE459-C60B-4BF6-8C01-07620702BD94}"/>
    <dgm:cxn modelId="{EADDF526-D138-4540-8B64-D2B23D8A88D6}" srcId="{C69B7AB1-F38F-46F2-8593-31E2932FDFFE}" destId="{0D552DE2-E2A6-4D62-93B4-DAE4EB4DA7A6}" srcOrd="0" destOrd="0" parTransId="{FE99340A-A515-40FC-92D1-969D99F6E0D8}" sibTransId="{97E3724B-D201-45A7-8856-BB463718B951}"/>
    <dgm:cxn modelId="{F9654002-9E7E-4863-8B21-B536BA0FF9A9}" type="presOf" srcId="{E2DF4C09-2FAB-4657-8EDD-51BB5A935477}" destId="{050114B6-C7F5-47F0-8EB7-25FBB5524E7C}" srcOrd="0" destOrd="0" presId="urn:microsoft.com/office/officeart/2005/8/layout/hierarchy6"/>
    <dgm:cxn modelId="{C0E8A502-4147-463E-A0D6-D24FEA738422}" type="presOf" srcId="{9F6BE7AA-AFE0-4285-923A-6BCFDBB1E5DA}" destId="{00E6BC09-D7F6-4C2B-8638-508BCCBECA7B}" srcOrd="0" destOrd="0" presId="urn:microsoft.com/office/officeart/2005/8/layout/hierarchy6"/>
    <dgm:cxn modelId="{9A363CEC-F822-477A-89F2-726DA6D3A0EB}" srcId="{6F2C0245-F532-4F2C-B9E5-0BF3BF103160}" destId="{19BC8B33-E331-49B1-B953-AEAA08941045}" srcOrd="1" destOrd="0" parTransId="{1E6D60FB-A19B-44D1-8A5A-215BA0F13F8E}" sibTransId="{895982B6-A44A-444C-81FA-5D98B2D9B6B0}"/>
    <dgm:cxn modelId="{257C8213-6A8A-43F8-B7DB-C29FDEADE7BA}" type="presParOf" srcId="{9C372649-E5DD-416E-AD3E-0B61289338F3}" destId="{A842F716-80A1-45FC-AC6B-7C2B0DB723C1}" srcOrd="0" destOrd="0" presId="urn:microsoft.com/office/officeart/2005/8/layout/hierarchy6"/>
    <dgm:cxn modelId="{4BB66689-098B-4346-B4D9-7AF75C8BA5D6}" type="presParOf" srcId="{A842F716-80A1-45FC-AC6B-7C2B0DB723C1}" destId="{DB3BCB48-A1F5-432B-B7BE-B999889F25E8}" srcOrd="0" destOrd="0" presId="urn:microsoft.com/office/officeart/2005/8/layout/hierarchy6"/>
    <dgm:cxn modelId="{CF4008DD-A213-4588-9ABD-631525C6FABA}" type="presParOf" srcId="{DB3BCB48-A1F5-432B-B7BE-B999889F25E8}" destId="{43872809-D79A-48CD-9809-DD0DFFA8A089}" srcOrd="0" destOrd="0" presId="urn:microsoft.com/office/officeart/2005/8/layout/hierarchy6"/>
    <dgm:cxn modelId="{3BDA794D-9278-42AD-B028-F80B0E4DF4D4}" type="presParOf" srcId="{43872809-D79A-48CD-9809-DD0DFFA8A089}" destId="{771A001C-1E67-4A36-BB18-E16094763D63}" srcOrd="0" destOrd="0" presId="urn:microsoft.com/office/officeart/2005/8/layout/hierarchy6"/>
    <dgm:cxn modelId="{749D2A8C-8281-4C13-8A68-9850030733D0}" type="presParOf" srcId="{43872809-D79A-48CD-9809-DD0DFFA8A089}" destId="{FE68BFAA-44D1-4DB8-BCC8-702DDEB9600A}" srcOrd="1" destOrd="0" presId="urn:microsoft.com/office/officeart/2005/8/layout/hierarchy6"/>
    <dgm:cxn modelId="{59E41B80-CF27-43AF-A1D1-DEE4C9DF18ED}" type="presParOf" srcId="{FE68BFAA-44D1-4DB8-BCC8-702DDEB9600A}" destId="{E0EAFECE-0BA6-403A-BF59-B511490D66A1}" srcOrd="0" destOrd="0" presId="urn:microsoft.com/office/officeart/2005/8/layout/hierarchy6"/>
    <dgm:cxn modelId="{1EB9C61E-984D-4C8C-A6B5-D3DC6BE5612E}" type="presParOf" srcId="{FE68BFAA-44D1-4DB8-BCC8-702DDEB9600A}" destId="{52C0B374-8307-4113-A6AB-F32531CB468E}" srcOrd="1" destOrd="0" presId="urn:microsoft.com/office/officeart/2005/8/layout/hierarchy6"/>
    <dgm:cxn modelId="{2F4C2188-D7BB-4F5F-AFDA-638BD16D8C25}" type="presParOf" srcId="{52C0B374-8307-4113-A6AB-F32531CB468E}" destId="{812DBF68-AB94-4142-B4D3-B61EFD955ECC}" srcOrd="0" destOrd="0" presId="urn:microsoft.com/office/officeart/2005/8/layout/hierarchy6"/>
    <dgm:cxn modelId="{34666254-2911-4FC1-AD6B-005331E324D9}" type="presParOf" srcId="{52C0B374-8307-4113-A6AB-F32531CB468E}" destId="{AF9619E6-0E74-4AC6-B565-2002FC1B9A76}" srcOrd="1" destOrd="0" presId="urn:microsoft.com/office/officeart/2005/8/layout/hierarchy6"/>
    <dgm:cxn modelId="{4D210E10-11AD-4D90-8AC2-0EC7B262A447}" type="presParOf" srcId="{AF9619E6-0E74-4AC6-B565-2002FC1B9A76}" destId="{AA810BFB-5A37-4D7A-9A10-49B38EDE0464}" srcOrd="0" destOrd="0" presId="urn:microsoft.com/office/officeart/2005/8/layout/hierarchy6"/>
    <dgm:cxn modelId="{9639EF38-BC17-4720-B771-C9DF0DD1D32C}" type="presParOf" srcId="{AF9619E6-0E74-4AC6-B565-2002FC1B9A76}" destId="{508152DE-1120-4193-8207-A8E27D382D73}" srcOrd="1" destOrd="0" presId="urn:microsoft.com/office/officeart/2005/8/layout/hierarchy6"/>
    <dgm:cxn modelId="{3058BDBC-B5D0-4877-8A8F-3E0FD2FBE26C}" type="presParOf" srcId="{508152DE-1120-4193-8207-A8E27D382D73}" destId="{67221C91-1893-47D6-B5A0-FCCF028D1428}" srcOrd="0" destOrd="0" presId="urn:microsoft.com/office/officeart/2005/8/layout/hierarchy6"/>
    <dgm:cxn modelId="{1C812677-78EE-4BC7-AFD0-52C1BE374D53}" type="presParOf" srcId="{508152DE-1120-4193-8207-A8E27D382D73}" destId="{C454F68B-0E82-4130-A5B2-B43AC5E5E3BE}" srcOrd="1" destOrd="0" presId="urn:microsoft.com/office/officeart/2005/8/layout/hierarchy6"/>
    <dgm:cxn modelId="{17556E29-6430-40D8-929F-5664E4A12217}" type="presParOf" srcId="{AF9619E6-0E74-4AC6-B565-2002FC1B9A76}" destId="{00E6BC09-D7F6-4C2B-8638-508BCCBECA7B}" srcOrd="2" destOrd="0" presId="urn:microsoft.com/office/officeart/2005/8/layout/hierarchy6"/>
    <dgm:cxn modelId="{E5152A0E-875B-4D3F-829A-CE0D6541C320}" type="presParOf" srcId="{AF9619E6-0E74-4AC6-B565-2002FC1B9A76}" destId="{3EAF044C-97C6-48C1-9E67-3739B4B20D6F}" srcOrd="3" destOrd="0" presId="urn:microsoft.com/office/officeart/2005/8/layout/hierarchy6"/>
    <dgm:cxn modelId="{2089F751-ACD2-4E3B-9B3F-50CA951144BA}" type="presParOf" srcId="{3EAF044C-97C6-48C1-9E67-3739B4B20D6F}" destId="{6B6C490B-EDB2-45CC-800B-843E2744A1B2}" srcOrd="0" destOrd="0" presId="urn:microsoft.com/office/officeart/2005/8/layout/hierarchy6"/>
    <dgm:cxn modelId="{A33A2DF3-7647-4D4B-8AFF-B952B6054708}" type="presParOf" srcId="{3EAF044C-97C6-48C1-9E67-3739B4B20D6F}" destId="{B69810AE-6249-4115-8231-60EF8D16B6A3}" srcOrd="1" destOrd="0" presId="urn:microsoft.com/office/officeart/2005/8/layout/hierarchy6"/>
    <dgm:cxn modelId="{AD8F61A8-8D39-405D-9B42-613652FCD834}" type="presParOf" srcId="{B69810AE-6249-4115-8231-60EF8D16B6A3}" destId="{6C588D7F-EEE8-475A-BDB5-568E1C0E0669}" srcOrd="0" destOrd="0" presId="urn:microsoft.com/office/officeart/2005/8/layout/hierarchy6"/>
    <dgm:cxn modelId="{38BE5415-2F54-4961-B873-ACD00CA34EBE}" type="presParOf" srcId="{B69810AE-6249-4115-8231-60EF8D16B6A3}" destId="{143A5C32-2B4D-4BCB-AB20-6B9D588D67C7}" srcOrd="1" destOrd="0" presId="urn:microsoft.com/office/officeart/2005/8/layout/hierarchy6"/>
    <dgm:cxn modelId="{1D9960F5-CA9E-4C6A-A94F-AC973918CB63}" type="presParOf" srcId="{143A5C32-2B4D-4BCB-AB20-6B9D588D67C7}" destId="{53C26863-7953-43AF-8143-A160875DD36E}" srcOrd="0" destOrd="0" presId="urn:microsoft.com/office/officeart/2005/8/layout/hierarchy6"/>
    <dgm:cxn modelId="{560B4B8A-8F51-4D3A-BF63-1F561B7D295F}" type="presParOf" srcId="{143A5C32-2B4D-4BCB-AB20-6B9D588D67C7}" destId="{AA2C7B93-5D4D-4A1D-AFFC-F160DF50CCC2}" srcOrd="1" destOrd="0" presId="urn:microsoft.com/office/officeart/2005/8/layout/hierarchy6"/>
    <dgm:cxn modelId="{F21C2E7C-8367-4C4E-936D-967BFC209DA9}" type="presParOf" srcId="{FE68BFAA-44D1-4DB8-BCC8-702DDEB9600A}" destId="{2056844B-81FA-4518-8F14-B7DC7052F2E3}" srcOrd="2" destOrd="0" presId="urn:microsoft.com/office/officeart/2005/8/layout/hierarchy6"/>
    <dgm:cxn modelId="{881DEA55-3A70-4272-A6A5-B6C5F172F505}" type="presParOf" srcId="{FE68BFAA-44D1-4DB8-BCC8-702DDEB9600A}" destId="{CFBC896C-4638-41D0-BF93-59CD4D4EB661}" srcOrd="3" destOrd="0" presId="urn:microsoft.com/office/officeart/2005/8/layout/hierarchy6"/>
    <dgm:cxn modelId="{4F1A8AFC-CC5B-48E7-96AB-011D04E5DDF1}" type="presParOf" srcId="{CFBC896C-4638-41D0-BF93-59CD4D4EB661}" destId="{CD4B1412-A1EC-4334-845E-E422DE9BD4B2}" srcOrd="0" destOrd="0" presId="urn:microsoft.com/office/officeart/2005/8/layout/hierarchy6"/>
    <dgm:cxn modelId="{2C6FE2A8-2BF2-406F-A6E9-9B97A1708C9F}" type="presParOf" srcId="{CFBC896C-4638-41D0-BF93-59CD4D4EB661}" destId="{C1FFCDFD-612B-4496-82D4-914905D80A05}" srcOrd="1" destOrd="0" presId="urn:microsoft.com/office/officeart/2005/8/layout/hierarchy6"/>
    <dgm:cxn modelId="{955D2B37-E3D6-469E-8027-609BE64E1B02}" type="presParOf" srcId="{C1FFCDFD-612B-4496-82D4-914905D80A05}" destId="{050114B6-C7F5-47F0-8EB7-25FBB5524E7C}" srcOrd="0" destOrd="0" presId="urn:microsoft.com/office/officeart/2005/8/layout/hierarchy6"/>
    <dgm:cxn modelId="{05AC1B63-0315-46AA-8CEC-B63BDB88FB73}" type="presParOf" srcId="{C1FFCDFD-612B-4496-82D4-914905D80A05}" destId="{BA5DA419-2432-4161-B299-0ECB6A68C0F7}" srcOrd="1" destOrd="0" presId="urn:microsoft.com/office/officeart/2005/8/layout/hierarchy6"/>
    <dgm:cxn modelId="{58F5085E-DE0E-4DD7-A091-A37D0D317B2E}" type="presParOf" srcId="{BA5DA419-2432-4161-B299-0ECB6A68C0F7}" destId="{60F1D915-1655-4A9F-BAD1-C5964EDE9A62}" srcOrd="0" destOrd="0" presId="urn:microsoft.com/office/officeart/2005/8/layout/hierarchy6"/>
    <dgm:cxn modelId="{7F702753-EFB3-4EBA-8D21-8EF5B979A592}" type="presParOf" srcId="{BA5DA419-2432-4161-B299-0ECB6A68C0F7}" destId="{977B4787-8EDC-42F5-83D3-5F614B643272}" srcOrd="1" destOrd="0" presId="urn:microsoft.com/office/officeart/2005/8/layout/hierarchy6"/>
    <dgm:cxn modelId="{1A68D695-9EE0-48B6-939D-261546649C7B}" type="presParOf" srcId="{9C372649-E5DD-416E-AD3E-0B61289338F3}" destId="{3467F020-4174-41A3-823E-EB2E500C9F89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2302743" y="172107"/>
          <a:ext cx="4288607" cy="414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Nutzer und Nutzungsgewohnheiten: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Befragung von 114 Sportschiffern in 16 Ostseehäfen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314869" y="184233"/>
        <a:ext cx="4264355" cy="389748"/>
      </dsp:txXfrm>
    </dsp:sp>
    <dsp:sp modelId="{E0EAFECE-0BA6-403A-BF59-B511490D66A1}">
      <dsp:nvSpPr>
        <dsp:cNvPr id="0" name=""/>
        <dsp:cNvSpPr/>
      </dsp:nvSpPr>
      <dsp:spPr>
        <a:xfrm>
          <a:off x="2278561" y="586108"/>
          <a:ext cx="2168486" cy="193526"/>
        </a:xfrm>
        <a:custGeom>
          <a:avLst/>
          <a:gdLst/>
          <a:ahLst/>
          <a:cxnLst/>
          <a:rect l="0" t="0" r="0" b="0"/>
          <a:pathLst>
            <a:path>
              <a:moveTo>
                <a:pt x="2168486" y="0"/>
              </a:moveTo>
              <a:lnTo>
                <a:pt x="2168486" y="96763"/>
              </a:lnTo>
              <a:lnTo>
                <a:pt x="0" y="96763"/>
              </a:lnTo>
              <a:lnTo>
                <a:pt x="0" y="193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DBF68-AB94-4142-B4D3-B61EFD955ECC}">
      <dsp:nvSpPr>
        <dsp:cNvPr id="0" name=""/>
        <dsp:cNvSpPr/>
      </dsp:nvSpPr>
      <dsp:spPr>
        <a:xfrm>
          <a:off x="869716" y="779634"/>
          <a:ext cx="2817689" cy="720001"/>
        </a:xfrm>
        <a:prstGeom prst="roundRect">
          <a:avLst>
            <a:gd name="adj" fmla="val 10000"/>
          </a:avLst>
        </a:prstGeom>
        <a:solidFill>
          <a:srgbClr val="F2DADA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Segeln und Navigieren mit klassischen versus digitalen Medien: Pilotexperimente auf See:  </a:t>
          </a:r>
          <a:b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Deutsche und dänische Ostseeküste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9 Human-</a:t>
          </a: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Factors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-Studenten + Skipperin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90804" y="800722"/>
        <a:ext cx="2775513" cy="677825"/>
      </dsp:txXfrm>
    </dsp:sp>
    <dsp:sp modelId="{AA810BFB-5A37-4D7A-9A10-49B38EDE0464}">
      <dsp:nvSpPr>
        <dsp:cNvPr id="0" name=""/>
        <dsp:cNvSpPr/>
      </dsp:nvSpPr>
      <dsp:spPr>
        <a:xfrm>
          <a:off x="1213553" y="1499635"/>
          <a:ext cx="1065007" cy="158959"/>
        </a:xfrm>
        <a:custGeom>
          <a:avLst/>
          <a:gdLst/>
          <a:ahLst/>
          <a:cxnLst/>
          <a:rect l="0" t="0" r="0" b="0"/>
          <a:pathLst>
            <a:path>
              <a:moveTo>
                <a:pt x="1065007" y="0"/>
              </a:moveTo>
              <a:lnTo>
                <a:pt x="1065007" y="79479"/>
              </a:lnTo>
              <a:lnTo>
                <a:pt x="0" y="79479"/>
              </a:lnTo>
              <a:lnTo>
                <a:pt x="0" y="158959"/>
              </a:lnTo>
            </a:path>
          </a:pathLst>
        </a:custGeom>
        <a:noFill/>
        <a:ln w="25400" cap="flat" cmpd="sng" algn="ctr">
          <a:solidFill>
            <a:srgbClr val="6666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21C91-1893-47D6-B5A0-FCCF028D1428}">
      <dsp:nvSpPr>
        <dsp:cNvPr id="0" name=""/>
        <dsp:cNvSpPr/>
      </dsp:nvSpPr>
      <dsp:spPr>
        <a:xfrm>
          <a:off x="3268" y="1658595"/>
          <a:ext cx="2420571" cy="720001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Effizienz, Blickverteilung beim Segeln: 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Feldexperiment auf See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Gewässer um Rügen,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8 revierfremde Fahrtensegler</a:t>
          </a:r>
          <a:endParaRPr lang="de-DE" sz="1100" b="0" kern="1200" dirty="0">
            <a:solidFill>
              <a:schemeClr val="tx1"/>
            </a:solidFill>
          </a:endParaRPr>
        </a:p>
      </dsp:txBody>
      <dsp:txXfrm>
        <a:off x="24356" y="1679683"/>
        <a:ext cx="2378395" cy="677825"/>
      </dsp:txXfrm>
    </dsp:sp>
    <dsp:sp modelId="{00E6BC09-D7F6-4C2B-8638-508BCCBECA7B}">
      <dsp:nvSpPr>
        <dsp:cNvPr id="0" name=""/>
        <dsp:cNvSpPr/>
      </dsp:nvSpPr>
      <dsp:spPr>
        <a:xfrm>
          <a:off x="2278561" y="1499635"/>
          <a:ext cx="1458015" cy="15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52"/>
              </a:lnTo>
              <a:lnTo>
                <a:pt x="1458015" y="79352"/>
              </a:lnTo>
              <a:lnTo>
                <a:pt x="1458015" y="1587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C490B-EDB2-45CC-800B-843E2744A1B2}">
      <dsp:nvSpPr>
        <dsp:cNvPr id="0" name=""/>
        <dsp:cNvSpPr/>
      </dsp:nvSpPr>
      <dsp:spPr>
        <a:xfrm>
          <a:off x="2602972" y="1658341"/>
          <a:ext cx="2267207" cy="720001"/>
        </a:xfrm>
        <a:prstGeom prst="roundRect">
          <a:avLst>
            <a:gd name="adj" fmla="val 10000"/>
          </a:avLst>
        </a:prstGeom>
        <a:solidFill>
          <a:srgbClr val="CCCCFF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Raumorientierung beim Navigieren: 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Feldexperiment auf See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Gewässer um Rügen,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12 revierfremde Fahrtensegler</a:t>
          </a:r>
          <a:endParaRPr lang="de-DE" sz="1100" b="0" kern="1200" dirty="0">
            <a:latin typeface="Calibri" panose="020F0502020204030204" pitchFamily="34" charset="0"/>
          </a:endParaRPr>
        </a:p>
      </dsp:txBody>
      <dsp:txXfrm>
        <a:off x="2624060" y="1679429"/>
        <a:ext cx="2225031" cy="677825"/>
      </dsp:txXfrm>
    </dsp:sp>
    <dsp:sp modelId="{6C588D7F-EEE8-475A-BDB5-568E1C0E0669}">
      <dsp:nvSpPr>
        <dsp:cNvPr id="0" name=""/>
        <dsp:cNvSpPr/>
      </dsp:nvSpPr>
      <dsp:spPr>
        <a:xfrm>
          <a:off x="3690856" y="2378342"/>
          <a:ext cx="91440" cy="176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26863-7953-43AF-8143-A160875DD36E}">
      <dsp:nvSpPr>
        <dsp:cNvPr id="0" name=""/>
        <dsp:cNvSpPr/>
      </dsp:nvSpPr>
      <dsp:spPr>
        <a:xfrm>
          <a:off x="2602347" y="2555212"/>
          <a:ext cx="2268457" cy="910904"/>
        </a:xfrm>
        <a:prstGeom prst="roundRect">
          <a:avLst>
            <a:gd name="adj" fmla="val 10000"/>
          </a:avLst>
        </a:prstGeom>
        <a:solidFill>
          <a:srgbClr val="CCCCFF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Raumorientierung beim Navigieren: 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Laborexperimente an der TU Berlin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See-Simulator „</a:t>
          </a: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Isefjord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“,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Exp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I: 20 revierfremde Fahrtensegler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Exp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II: 8 revierfremde Fahrtensegler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29026" y="2581891"/>
        <a:ext cx="2215099" cy="857546"/>
      </dsp:txXfrm>
    </dsp:sp>
    <dsp:sp modelId="{2056844B-81FA-4518-8F14-B7DC7052F2E3}">
      <dsp:nvSpPr>
        <dsp:cNvPr id="0" name=""/>
        <dsp:cNvSpPr/>
      </dsp:nvSpPr>
      <dsp:spPr>
        <a:xfrm>
          <a:off x="4447047" y="586108"/>
          <a:ext cx="2023625" cy="197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95"/>
              </a:lnTo>
              <a:lnTo>
                <a:pt x="2023625" y="98895"/>
              </a:lnTo>
              <a:lnTo>
                <a:pt x="2023625" y="197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B1412-A1EC-4334-845E-E422DE9BD4B2}">
      <dsp:nvSpPr>
        <dsp:cNvPr id="0" name=""/>
        <dsp:cNvSpPr/>
      </dsp:nvSpPr>
      <dsp:spPr>
        <a:xfrm>
          <a:off x="5052272" y="783899"/>
          <a:ext cx="2836799" cy="720001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Usability von Seekartenplottern (MFDs):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Explorativer Expertentest</a:t>
          </a:r>
          <a:b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Deutsche und dänische Ostseeküste 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9 Human-</a:t>
          </a: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Factors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-Studenten mit 3 Geräten 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073360" y="804987"/>
        <a:ext cx="2794623" cy="677825"/>
      </dsp:txXfrm>
    </dsp:sp>
    <dsp:sp modelId="{050114B6-C7F5-47F0-8EB7-25FBB5524E7C}">
      <dsp:nvSpPr>
        <dsp:cNvPr id="0" name=""/>
        <dsp:cNvSpPr/>
      </dsp:nvSpPr>
      <dsp:spPr>
        <a:xfrm>
          <a:off x="6417684" y="1503900"/>
          <a:ext cx="91440" cy="167498"/>
        </a:xfrm>
        <a:custGeom>
          <a:avLst/>
          <a:gdLst/>
          <a:ahLst/>
          <a:cxnLst/>
          <a:rect l="0" t="0" r="0" b="0"/>
          <a:pathLst>
            <a:path>
              <a:moveTo>
                <a:pt x="52987" y="0"/>
              </a:moveTo>
              <a:lnTo>
                <a:pt x="52987" y="83749"/>
              </a:lnTo>
              <a:lnTo>
                <a:pt x="45720" y="83749"/>
              </a:lnTo>
              <a:lnTo>
                <a:pt x="45720" y="16749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1D915-1655-4A9F-BAD1-C5964EDE9A62}">
      <dsp:nvSpPr>
        <dsp:cNvPr id="0" name=""/>
        <dsp:cNvSpPr/>
      </dsp:nvSpPr>
      <dsp:spPr>
        <a:xfrm>
          <a:off x="5045314" y="1671398"/>
          <a:ext cx="2836180" cy="720001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Usability von Seekartenplottern (MFDs):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Standardisierter Nutzertest 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Berliner Seen: 12 Fahrtensegler mit 7 Geräten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Ladengeschäft: 3 Experten mit 3 Geräten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066402" y="1692486"/>
        <a:ext cx="2794004" cy="677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2302743" y="172107"/>
          <a:ext cx="4288607" cy="414000"/>
        </a:xfrm>
        <a:prstGeom prst="roundRect">
          <a:avLst>
            <a:gd name="adj" fmla="val 10000"/>
          </a:avLst>
        </a:prstGeom>
        <a:solidFill>
          <a:srgbClr val="D9D9D9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Nutzer und Nutzungsgewohnheiten: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Befragung von 112 Sportschiffern in 16 Ostseehäfen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314869" y="184233"/>
        <a:ext cx="4264355" cy="389748"/>
      </dsp:txXfrm>
    </dsp:sp>
    <dsp:sp modelId="{E0EAFECE-0BA6-403A-BF59-B511490D66A1}">
      <dsp:nvSpPr>
        <dsp:cNvPr id="0" name=""/>
        <dsp:cNvSpPr/>
      </dsp:nvSpPr>
      <dsp:spPr>
        <a:xfrm>
          <a:off x="2278561" y="586108"/>
          <a:ext cx="2168486" cy="193526"/>
        </a:xfrm>
        <a:custGeom>
          <a:avLst/>
          <a:gdLst/>
          <a:ahLst/>
          <a:cxnLst/>
          <a:rect l="0" t="0" r="0" b="0"/>
          <a:pathLst>
            <a:path>
              <a:moveTo>
                <a:pt x="2168486" y="0"/>
              </a:moveTo>
              <a:lnTo>
                <a:pt x="2168486" y="96763"/>
              </a:lnTo>
              <a:lnTo>
                <a:pt x="0" y="96763"/>
              </a:lnTo>
              <a:lnTo>
                <a:pt x="0" y="193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DBF68-AB94-4142-B4D3-B61EFD955ECC}">
      <dsp:nvSpPr>
        <dsp:cNvPr id="0" name=""/>
        <dsp:cNvSpPr/>
      </dsp:nvSpPr>
      <dsp:spPr>
        <a:xfrm>
          <a:off x="869716" y="779634"/>
          <a:ext cx="2817689" cy="720001"/>
        </a:xfrm>
        <a:prstGeom prst="roundRect">
          <a:avLst>
            <a:gd name="adj" fmla="val 10000"/>
          </a:avLst>
        </a:prstGeom>
        <a:solidFill>
          <a:srgbClr val="F2DADA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Segeln und Navigieren mit klassischen versus digitalen Medien: Pilotexperimente auf See:  </a:t>
          </a:r>
          <a:b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Deutsche und dänische Ostseeküste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9 Human-</a:t>
          </a: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Factors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-Studenten + Skipperin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90804" y="800722"/>
        <a:ext cx="2775513" cy="677825"/>
      </dsp:txXfrm>
    </dsp:sp>
    <dsp:sp modelId="{AA810BFB-5A37-4D7A-9A10-49B38EDE0464}">
      <dsp:nvSpPr>
        <dsp:cNvPr id="0" name=""/>
        <dsp:cNvSpPr/>
      </dsp:nvSpPr>
      <dsp:spPr>
        <a:xfrm>
          <a:off x="1213553" y="1499635"/>
          <a:ext cx="1065007" cy="158959"/>
        </a:xfrm>
        <a:custGeom>
          <a:avLst/>
          <a:gdLst/>
          <a:ahLst/>
          <a:cxnLst/>
          <a:rect l="0" t="0" r="0" b="0"/>
          <a:pathLst>
            <a:path>
              <a:moveTo>
                <a:pt x="1065007" y="0"/>
              </a:moveTo>
              <a:lnTo>
                <a:pt x="1065007" y="79479"/>
              </a:lnTo>
              <a:lnTo>
                <a:pt x="0" y="79479"/>
              </a:lnTo>
              <a:lnTo>
                <a:pt x="0" y="158959"/>
              </a:lnTo>
            </a:path>
          </a:pathLst>
        </a:custGeom>
        <a:noFill/>
        <a:ln w="25400" cap="flat" cmpd="sng" algn="ctr">
          <a:solidFill>
            <a:srgbClr val="6666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21C91-1893-47D6-B5A0-FCCF028D1428}">
      <dsp:nvSpPr>
        <dsp:cNvPr id="0" name=""/>
        <dsp:cNvSpPr/>
      </dsp:nvSpPr>
      <dsp:spPr>
        <a:xfrm>
          <a:off x="3268" y="1658595"/>
          <a:ext cx="2420571" cy="720001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Effizienz, Blickverteilung beim Segeln: 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Feldexperiment auf See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Gewässer um Rügen,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8 revierfremde Fahrtensegler</a:t>
          </a:r>
          <a:endParaRPr lang="de-DE" sz="1100" b="0" kern="1200" dirty="0">
            <a:solidFill>
              <a:schemeClr val="tx1"/>
            </a:solidFill>
          </a:endParaRPr>
        </a:p>
      </dsp:txBody>
      <dsp:txXfrm>
        <a:off x="24356" y="1679683"/>
        <a:ext cx="2378395" cy="677825"/>
      </dsp:txXfrm>
    </dsp:sp>
    <dsp:sp modelId="{00E6BC09-D7F6-4C2B-8638-508BCCBECA7B}">
      <dsp:nvSpPr>
        <dsp:cNvPr id="0" name=""/>
        <dsp:cNvSpPr/>
      </dsp:nvSpPr>
      <dsp:spPr>
        <a:xfrm>
          <a:off x="2278561" y="1499635"/>
          <a:ext cx="1458015" cy="15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52"/>
              </a:lnTo>
              <a:lnTo>
                <a:pt x="1458015" y="79352"/>
              </a:lnTo>
              <a:lnTo>
                <a:pt x="1458015" y="1587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C490B-EDB2-45CC-800B-843E2744A1B2}">
      <dsp:nvSpPr>
        <dsp:cNvPr id="0" name=""/>
        <dsp:cNvSpPr/>
      </dsp:nvSpPr>
      <dsp:spPr>
        <a:xfrm>
          <a:off x="2602972" y="1658341"/>
          <a:ext cx="2267207" cy="720001"/>
        </a:xfrm>
        <a:prstGeom prst="roundRect">
          <a:avLst>
            <a:gd name="adj" fmla="val 10000"/>
          </a:avLst>
        </a:prstGeom>
        <a:solidFill>
          <a:srgbClr val="CCCCFF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Raumorientierung beim Navigieren: 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Feldexperiment auf See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Gewässer um Rügen,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12 revierfremde Fahrtensegler</a:t>
          </a:r>
          <a:endParaRPr lang="de-DE" sz="1100" b="0" kern="1200" dirty="0">
            <a:latin typeface="Calibri" panose="020F0502020204030204" pitchFamily="34" charset="0"/>
          </a:endParaRPr>
        </a:p>
      </dsp:txBody>
      <dsp:txXfrm>
        <a:off x="2624060" y="1679429"/>
        <a:ext cx="2225031" cy="677825"/>
      </dsp:txXfrm>
    </dsp:sp>
    <dsp:sp modelId="{6C588D7F-EEE8-475A-BDB5-568E1C0E0669}">
      <dsp:nvSpPr>
        <dsp:cNvPr id="0" name=""/>
        <dsp:cNvSpPr/>
      </dsp:nvSpPr>
      <dsp:spPr>
        <a:xfrm>
          <a:off x="3690856" y="2378342"/>
          <a:ext cx="91440" cy="176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26863-7953-43AF-8143-A160875DD36E}">
      <dsp:nvSpPr>
        <dsp:cNvPr id="0" name=""/>
        <dsp:cNvSpPr/>
      </dsp:nvSpPr>
      <dsp:spPr>
        <a:xfrm>
          <a:off x="2602347" y="2555212"/>
          <a:ext cx="2268457" cy="910904"/>
        </a:xfrm>
        <a:prstGeom prst="roundRect">
          <a:avLst>
            <a:gd name="adj" fmla="val 10000"/>
          </a:avLst>
        </a:prstGeom>
        <a:solidFill>
          <a:srgbClr val="CCCCFF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Raumorientierung beim Navigieren: 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Laborexperimente an der TU Berlin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See-Simulator „</a:t>
          </a: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Isefjord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“,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Exp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I: 20 revierfremde Fahrtensegler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Exp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II: 8 revierfremde Fahrtensegler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29026" y="2581891"/>
        <a:ext cx="2215099" cy="857546"/>
      </dsp:txXfrm>
    </dsp:sp>
    <dsp:sp modelId="{2056844B-81FA-4518-8F14-B7DC7052F2E3}">
      <dsp:nvSpPr>
        <dsp:cNvPr id="0" name=""/>
        <dsp:cNvSpPr/>
      </dsp:nvSpPr>
      <dsp:spPr>
        <a:xfrm>
          <a:off x="4447047" y="586108"/>
          <a:ext cx="2023625" cy="197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95"/>
              </a:lnTo>
              <a:lnTo>
                <a:pt x="2023625" y="98895"/>
              </a:lnTo>
              <a:lnTo>
                <a:pt x="2023625" y="197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B1412-A1EC-4334-845E-E422DE9BD4B2}">
      <dsp:nvSpPr>
        <dsp:cNvPr id="0" name=""/>
        <dsp:cNvSpPr/>
      </dsp:nvSpPr>
      <dsp:spPr>
        <a:xfrm>
          <a:off x="5052272" y="783899"/>
          <a:ext cx="2836799" cy="720001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0800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Usability von Seekartenplottern (MFDs):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Explorativer Expertentest</a:t>
          </a:r>
          <a:b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Deutsche und dänische Ostseeküste 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9 Human-</a:t>
          </a:r>
          <a:r>
            <a:rPr lang="de-DE" sz="11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Factors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-Studenten mit 3 Geräten 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073360" y="804987"/>
        <a:ext cx="2794623" cy="677825"/>
      </dsp:txXfrm>
    </dsp:sp>
    <dsp:sp modelId="{050114B6-C7F5-47F0-8EB7-25FBB5524E7C}">
      <dsp:nvSpPr>
        <dsp:cNvPr id="0" name=""/>
        <dsp:cNvSpPr/>
      </dsp:nvSpPr>
      <dsp:spPr>
        <a:xfrm>
          <a:off x="6417684" y="1503900"/>
          <a:ext cx="91440" cy="167498"/>
        </a:xfrm>
        <a:custGeom>
          <a:avLst/>
          <a:gdLst/>
          <a:ahLst/>
          <a:cxnLst/>
          <a:rect l="0" t="0" r="0" b="0"/>
          <a:pathLst>
            <a:path>
              <a:moveTo>
                <a:pt x="52987" y="0"/>
              </a:moveTo>
              <a:lnTo>
                <a:pt x="52987" y="83749"/>
              </a:lnTo>
              <a:lnTo>
                <a:pt x="45720" y="83749"/>
              </a:lnTo>
              <a:lnTo>
                <a:pt x="45720" y="16749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1D915-1655-4A9F-BAD1-C5964EDE9A62}">
      <dsp:nvSpPr>
        <dsp:cNvPr id="0" name=""/>
        <dsp:cNvSpPr/>
      </dsp:nvSpPr>
      <dsp:spPr>
        <a:xfrm>
          <a:off x="5045314" y="1671398"/>
          <a:ext cx="2836180" cy="720001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Usability von Seekartenplottern (MFDs):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Standardisierter Nutzertest </a:t>
          </a: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Berliner Seen: 12 Fahrtensegler mit 7 Geräten</a:t>
          </a:r>
          <a:b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de-DE" sz="11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Ladengeschäft: 3 Experten mit 3 Geräten</a:t>
          </a:r>
          <a:endParaRPr lang="de-DE" sz="11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066402" y="1692486"/>
        <a:ext cx="2794004" cy="677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6065396-1555-47A8-AC14-9E91816C48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5396-1555-47A8-AC14-9E91816C48D6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6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1" y="3583633"/>
            <a:ext cx="8061325" cy="3847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1" y="4172000"/>
            <a:ext cx="8061325" cy="282129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39751" y="4601766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9" y="404812"/>
            <a:ext cx="216058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843036C-BC13-413C-954F-336CB679FD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472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9" y="1017985"/>
            <a:ext cx="769441" cy="347543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017985"/>
            <a:ext cx="5894388" cy="34754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964E0B5-89FD-4232-904D-2E11A6080C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635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-36512" y="249492"/>
            <a:ext cx="9217024" cy="1620180"/>
          </a:xfrm>
          <a:prstGeom prst="rect">
            <a:avLst/>
          </a:prstGeom>
          <a:solidFill>
            <a:srgbClr val="D9D9D9">
              <a:alpha val="30196"/>
            </a:srgb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21660" y="4851345"/>
            <a:ext cx="686845" cy="27384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992C922-E119-471E-8F11-8876AC0BE28E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6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6" y="15438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21660" y="4851345"/>
            <a:ext cx="686845" cy="27384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992C922-E119-471E-8F11-8876AC0BE28E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4" descr="C:\Users\Michael\Desktop\path335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386"/>
            <a:ext cx="1019524" cy="7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-46810" y="141480"/>
            <a:ext cx="9217024" cy="756084"/>
          </a:xfrm>
          <a:prstGeom prst="rect">
            <a:avLst/>
          </a:prstGeom>
          <a:solidFill>
            <a:srgbClr val="A6A6A6">
              <a:alpha val="18039"/>
            </a:srgb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-36512" y="249492"/>
            <a:ext cx="9217024" cy="1620180"/>
          </a:xfrm>
          <a:prstGeom prst="rect">
            <a:avLst/>
          </a:prstGeom>
          <a:solidFill>
            <a:srgbClr val="D9D9D9">
              <a:alpha val="30196"/>
            </a:srgb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21660" y="4851345"/>
            <a:ext cx="686845" cy="27384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992C922-E119-471E-8F11-8876AC0BE28E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9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6" y="15438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21660" y="4851345"/>
            <a:ext cx="686845" cy="27384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992C922-E119-471E-8F11-8876AC0BE28E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4" descr="C:\Users\Michael\Desktop\path335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4386"/>
            <a:ext cx="1019524" cy="7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-46810" y="141480"/>
            <a:ext cx="9217024" cy="756084"/>
          </a:xfrm>
          <a:prstGeom prst="rect">
            <a:avLst/>
          </a:prstGeom>
          <a:solidFill>
            <a:srgbClr val="A6A6A6">
              <a:alpha val="18039"/>
            </a:srgb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7513A0CB-2850-41B4-8DB7-EA1A673239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392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7694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7F3361C0-CC0A-4D43-BAB7-468F9F045D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865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43038"/>
            <a:ext cx="3954463" cy="30503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43038"/>
            <a:ext cx="3954462" cy="30503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BB49DD0-3E92-4468-953A-519BF8DCBA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337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78507"/>
            <a:ext cx="8229600" cy="384721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6C2BCEE-C3A9-413D-A237-B0CE3D9E57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990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617DD4A-AC7C-4957-8581-B651C6CA8C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54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6FFD320-8DEA-464D-B9FC-D797DE6451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898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06884"/>
            <a:ext cx="3008313" cy="76944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C2DC4E1-84CB-4D63-BEE7-53D8D9FD13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316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40783"/>
            <a:ext cx="5486400" cy="38472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3EA43E3-FA57-4807-9EAC-DAB6C7A618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259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919014"/>
            <a:ext cx="806132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1443038"/>
            <a:ext cx="8061325" cy="305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durck Klicken hinzufügen</a:t>
            </a:r>
          </a:p>
          <a:p>
            <a:pPr lvl="1"/>
            <a:r>
              <a:rPr lang="de-DE" altLang="de-DE" smtClean="0"/>
              <a:t>Xxx</a:t>
            </a:r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1" y="404813"/>
            <a:ext cx="13684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4779169"/>
            <a:ext cx="662463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4918472"/>
            <a:ext cx="662463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Seite </a:t>
            </a:r>
            <a:fld id="{536AC4CF-151F-45CD-A7E8-877DA0454DC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232650" y="4708922"/>
            <a:ext cx="1366838" cy="3238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000"/>
              <a:t>Dezentrales Logo</a:t>
            </a:r>
          </a:p>
          <a:p>
            <a:r>
              <a:rPr lang="de-DE" altLang="de-DE" sz="1000"/>
              <a:t>optional</a:t>
            </a:r>
            <a:endParaRPr lang="de-DE" altLang="de-D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0000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85228" y="4826249"/>
            <a:ext cx="9255442" cy="276318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51520" y="485611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1. Törn/Boot/Crew</a:t>
            </a:r>
            <a:endParaRPr lang="de-DE" sz="16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572000" y="485611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3. Kartenplotter/Tablet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21660" y="4851345"/>
            <a:ext cx="686845" cy="27384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92C922-E119-471E-8F11-8876AC0BE28E}" type="slidenum">
              <a:rPr lang="de-DE" sz="180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804248" y="485041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prstClr val="black"/>
                </a:solidFill>
                <a:latin typeface="Calibri"/>
              </a:rPr>
              <a:t>4. Erfahrungen</a:t>
            </a:r>
            <a:endParaRPr lang="de-DE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123728" y="4848651"/>
            <a:ext cx="222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2. Ausstattung/Nutzung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09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85228" y="4826249"/>
            <a:ext cx="9255442" cy="276318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51520" y="485611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1. Törn/Boot/Crew</a:t>
            </a:r>
            <a:endParaRPr lang="de-DE" sz="16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572000" y="485611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3. Kartenplotter/Tablet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21660" y="4851345"/>
            <a:ext cx="686845" cy="27384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92C922-E119-471E-8F11-8876AC0BE28E}" type="slidenum">
              <a:rPr lang="de-DE" sz="180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80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804248" y="485041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prstClr val="black"/>
                </a:solidFill>
                <a:latin typeface="Calibri"/>
              </a:rPr>
              <a:t>4. Erfahrungen</a:t>
            </a:r>
            <a:endParaRPr lang="de-DE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123728" y="4848651"/>
            <a:ext cx="222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2. Ausstattung/Nutzung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61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9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ttp://www.raymarine.de/uploadedImages/Competitions/Wireless-Competi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04" y="2982954"/>
            <a:ext cx="4456430" cy="1150094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1" y="1940930"/>
            <a:ext cx="8352729" cy="11079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altLang="de-DE" cap="small" dirty="0"/>
              <a:t>Navigation auf See </a:t>
            </a:r>
            <a:r>
              <a:rPr lang="de-DE" altLang="de-DE" cap="small" dirty="0" smtClean="0"/>
              <a:t/>
            </a:r>
            <a:br>
              <a:rPr lang="de-DE" altLang="de-DE" cap="small" dirty="0" smtClean="0"/>
            </a:br>
            <a:r>
              <a:rPr lang="de-DE" altLang="de-DE" cap="small" dirty="0" smtClean="0"/>
              <a:t>mit </a:t>
            </a:r>
            <a:r>
              <a:rPr lang="de-DE" altLang="de-DE" cap="small" dirty="0"/>
              <a:t>klassischen </a:t>
            </a:r>
            <a:r>
              <a:rPr lang="de-DE" altLang="de-DE" cap="small" dirty="0" smtClean="0"/>
              <a:t>und </a:t>
            </a:r>
            <a:r>
              <a:rPr lang="de-DE" altLang="de-DE" cap="small" dirty="0"/>
              <a:t>digitalen </a:t>
            </a:r>
            <a:r>
              <a:rPr lang="de-DE" altLang="de-DE" cap="small" dirty="0" smtClean="0"/>
              <a:t>Medien –</a:t>
            </a:r>
            <a:br>
              <a:rPr lang="de-DE" altLang="de-DE" cap="small" dirty="0" smtClean="0"/>
            </a:br>
            <a:r>
              <a:rPr lang="de-DE" altLang="de-DE" cap="small" dirty="0" smtClean="0">
                <a:solidFill>
                  <a:srgbClr val="C50E1F"/>
                </a:solidFill>
              </a:rPr>
              <a:t>ein Forschungsprojekt</a:t>
            </a:r>
            <a:endParaRPr lang="de-DE" altLang="de-DE" cap="smal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1" y="3877378"/>
            <a:ext cx="8061325" cy="71622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e-DE" dirty="0" smtClean="0">
                <a:solidFill>
                  <a:srgbClr val="4D4D4D"/>
                </a:solidFill>
              </a:rPr>
              <a:t>Prof. Dr. Gisela Müller-Plath</a:t>
            </a:r>
            <a:br>
              <a:rPr lang="de-DE" dirty="0" smtClean="0">
                <a:solidFill>
                  <a:srgbClr val="4D4D4D"/>
                </a:solidFill>
              </a:rPr>
            </a:br>
            <a:r>
              <a:rPr lang="de-DE" dirty="0" smtClean="0">
                <a:solidFill>
                  <a:srgbClr val="4D4D4D"/>
                </a:solidFill>
              </a:rPr>
              <a:t>Fachgebiet Psychologie Neuer Medien und Methodenlehre</a:t>
            </a:r>
          </a:p>
          <a:p>
            <a:pPr>
              <a:lnSpc>
                <a:spcPct val="114000"/>
              </a:lnSpc>
            </a:pPr>
            <a:r>
              <a:rPr lang="de-DE" dirty="0" smtClean="0">
                <a:solidFill>
                  <a:srgbClr val="4D4D4D"/>
                </a:solidFill>
              </a:rPr>
              <a:t>Institut für Psychologie und Arbeitswissenschaft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94" y="267494"/>
            <a:ext cx="21966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7315889" y="1853052"/>
            <a:ext cx="1832745" cy="1080590"/>
            <a:chOff x="4683471" y="1928834"/>
            <a:chExt cx="1832745" cy="1080590"/>
          </a:xfrm>
        </p:grpSpPr>
        <p:pic>
          <p:nvPicPr>
            <p:cNvPr id="6" name="Picture 6" descr="http://nvcharts.com/shop/media/images/org/dreieck_zirke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71" y="1928834"/>
              <a:ext cx="1080120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harmony-live.com/attachments/Image/Handpeilkompass_1.jpg?template=gener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379" y="1929756"/>
              <a:ext cx="700837" cy="1079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7" name="Picture 5" descr="C:\Users\gmuellerplath\Documents\Berlin TU\Anemos\hanseboot\segeln-auf-der-ostsee-0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" y="-10"/>
            <a:ext cx="6229914" cy="14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10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1: Nutzer </a:t>
            </a:r>
            <a:r>
              <a:rPr lang="de-DE" altLang="de-DE" sz="1800" kern="0" cap="small" dirty="0">
                <a:latin typeface="Calibri" panose="020F0502020204030204" pitchFamily="34" charset="0"/>
              </a:rPr>
              <a:t>und </a:t>
            </a:r>
            <a:r>
              <a:rPr lang="de-DE" altLang="de-DE" sz="1800" kern="0" cap="small" dirty="0" smtClean="0">
                <a:latin typeface="Calibri" panose="020F0502020204030204" pitchFamily="34" charset="0"/>
              </a:rPr>
              <a:t>Nutzungsgewohnheiten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Befragung von 114 Sportschiffern in 16 Ostseehäfen</a:t>
            </a:r>
          </a:p>
        </p:txBody>
      </p:sp>
      <p:graphicFrame>
        <p:nvGraphicFramePr>
          <p:cNvPr id="18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002862"/>
              </p:ext>
            </p:extLst>
          </p:nvPr>
        </p:nvGraphicFramePr>
        <p:xfrm>
          <a:off x="743018" y="1281651"/>
          <a:ext cx="7087351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hteck 19"/>
          <p:cNvSpPr/>
          <p:nvPr/>
        </p:nvSpPr>
        <p:spPr>
          <a:xfrm>
            <a:off x="161925" y="1076325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  <a:latin typeface="Calibri"/>
              </a:rPr>
              <a:t>Vorhandensein und Nutzung </a:t>
            </a:r>
            <a:br>
              <a:rPr lang="de-DE" sz="1400" dirty="0">
                <a:solidFill>
                  <a:prstClr val="black"/>
                </a:solidFill>
                <a:latin typeface="Calibri"/>
              </a:rPr>
            </a:br>
            <a:r>
              <a:rPr lang="de-DE" sz="1400" b="1" dirty="0" smtClean="0">
                <a:solidFill>
                  <a:srgbClr val="C00000"/>
                </a:solidFill>
                <a:latin typeface="Calibri"/>
              </a:rPr>
              <a:t>klassischer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Navigationsinstrumente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308155" y="4382300"/>
            <a:ext cx="715069" cy="276999"/>
          </a:xfrm>
          <a:prstGeom prst="rect">
            <a:avLst/>
          </a:prstGeom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N = 112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3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11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1: Nutzer </a:t>
            </a:r>
            <a:r>
              <a:rPr lang="de-DE" altLang="de-DE" sz="1800" kern="0" cap="small" dirty="0">
                <a:latin typeface="Calibri" panose="020F0502020204030204" pitchFamily="34" charset="0"/>
              </a:rPr>
              <a:t>und </a:t>
            </a:r>
            <a:r>
              <a:rPr lang="de-DE" altLang="de-DE" sz="1800" kern="0" cap="small" dirty="0" smtClean="0">
                <a:latin typeface="Calibri" panose="020F0502020204030204" pitchFamily="34" charset="0"/>
              </a:rPr>
              <a:t>Nutzungsgewohnheiten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Befragung von 114 Sportschiffern in 16 Ostseehäfen</a:t>
            </a:r>
          </a:p>
        </p:txBody>
      </p:sp>
      <p:graphicFrame>
        <p:nvGraphicFramePr>
          <p:cNvPr id="24" name="Diagramm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490437"/>
              </p:ext>
            </p:extLst>
          </p:nvPr>
        </p:nvGraphicFramePr>
        <p:xfrm>
          <a:off x="2757161" y="911088"/>
          <a:ext cx="6378704" cy="376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hteck 29"/>
          <p:cNvSpPr/>
          <p:nvPr/>
        </p:nvSpPr>
        <p:spPr>
          <a:xfrm>
            <a:off x="152400" y="1123950"/>
            <a:ext cx="2979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  <a:latin typeface="Calibri"/>
              </a:rPr>
              <a:t>Wie haben Sie 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heute </a:t>
            </a:r>
            <a:r>
              <a:rPr lang="de-DE" sz="1400" b="1" dirty="0">
                <a:solidFill>
                  <a:srgbClr val="C00000"/>
                </a:solidFill>
                <a:latin typeface="Calibri"/>
              </a:rPr>
              <a:t>Ihren Plotter bzw. Tablet </a:t>
            </a:r>
            <a:r>
              <a:rPr lang="de-DE" sz="1400" b="1" dirty="0" smtClean="0">
                <a:solidFill>
                  <a:srgbClr val="C00000"/>
                </a:solidFill>
                <a:latin typeface="Calibri"/>
              </a:rPr>
              <a:t>und Ihre Papierseekarten 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verwendet?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51257" y="2020069"/>
            <a:ext cx="25877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Ist dieses Vorgehen typisch für Ihren diesjährigen Törn?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„Ja, typisch“ (87%)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417519" y="3399651"/>
            <a:ext cx="726482" cy="276999"/>
          </a:xfrm>
          <a:prstGeom prst="rect">
            <a:avLst/>
          </a:prstGeom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N = 104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9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12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1: Nutzer </a:t>
            </a:r>
            <a:r>
              <a:rPr lang="de-DE" altLang="de-DE" sz="1800" kern="0" cap="small" dirty="0">
                <a:latin typeface="Calibri" panose="020F0502020204030204" pitchFamily="34" charset="0"/>
              </a:rPr>
              <a:t>und </a:t>
            </a:r>
            <a:r>
              <a:rPr lang="de-DE" altLang="de-DE" sz="1800" kern="0" cap="small" dirty="0" smtClean="0">
                <a:latin typeface="Calibri" panose="020F0502020204030204" pitchFamily="34" charset="0"/>
              </a:rPr>
              <a:t>Nutzungsgewohnheiten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Befragung von 114 Sportschiffern in 16 Ostseehäfen</a:t>
            </a: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488680"/>
              </p:ext>
            </p:extLst>
          </p:nvPr>
        </p:nvGraphicFramePr>
        <p:xfrm>
          <a:off x="3477890" y="651337"/>
          <a:ext cx="4752528" cy="362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hteck 20"/>
          <p:cNvSpPr/>
          <p:nvPr/>
        </p:nvSpPr>
        <p:spPr>
          <a:xfrm>
            <a:off x="167258" y="1123950"/>
            <a:ext cx="3343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  <a:latin typeface="Calibri"/>
              </a:rPr>
              <a:t>Wie haben Sie 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heute </a:t>
            </a:r>
            <a:r>
              <a:rPr lang="de-DE" sz="1400" b="1" dirty="0">
                <a:solidFill>
                  <a:srgbClr val="C00000"/>
                </a:solidFill>
                <a:latin typeface="Calibri"/>
              </a:rPr>
              <a:t>Ihren Plotter bzw. Tablet 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verwendet 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sofern 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vorhanden) ?</a:t>
            </a:r>
            <a:endParaRPr lang="de-DE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502478" y="3475851"/>
            <a:ext cx="641522" cy="276999"/>
          </a:xfrm>
          <a:prstGeom prst="rect">
            <a:avLst/>
          </a:prstGeom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N = 71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204215" y="2020069"/>
            <a:ext cx="25877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Ist dieses Vorgehen typisch für Ihren diesjährigen Törn? </a:t>
            </a:r>
          </a:p>
          <a:p>
            <a:pPr marL="0" marR="0" lvl="0" indent="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„Ja, typisch“ (87%) </a:t>
            </a:r>
          </a:p>
        </p:txBody>
      </p:sp>
      <p:sp>
        <p:nvSpPr>
          <p:cNvPr id="2" name="Rechteck 1"/>
          <p:cNvSpPr/>
          <p:nvPr/>
        </p:nvSpPr>
        <p:spPr>
          <a:xfrm>
            <a:off x="256031" y="4424213"/>
            <a:ext cx="8708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75% der Charterer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, die den Plotter als primäres Navigationsmedium nutzen, 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machen keine Eintragungen in ihn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3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13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1: Nutzer </a:t>
            </a:r>
            <a:r>
              <a:rPr lang="de-DE" altLang="de-DE" sz="1800" kern="0" cap="small" dirty="0">
                <a:latin typeface="Calibri" panose="020F0502020204030204" pitchFamily="34" charset="0"/>
              </a:rPr>
              <a:t>und </a:t>
            </a:r>
            <a:r>
              <a:rPr lang="de-DE" altLang="de-DE" sz="1800" kern="0" cap="small" dirty="0" smtClean="0">
                <a:latin typeface="Calibri" panose="020F0502020204030204" pitchFamily="34" charset="0"/>
              </a:rPr>
              <a:t>Nutzungsgewohnheiten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Befragung von 114 Sportschiffern in 16 Ostseehäfen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502478" y="4454991"/>
            <a:ext cx="641522" cy="276999"/>
          </a:xfrm>
          <a:prstGeom prst="rect">
            <a:avLst/>
          </a:prstGeom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N = 88</a:t>
            </a:r>
            <a:endParaRPr lang="de-DE" dirty="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738714"/>
              </p:ext>
            </p:extLst>
          </p:nvPr>
        </p:nvGraphicFramePr>
        <p:xfrm>
          <a:off x="1447801" y="1465113"/>
          <a:ext cx="6248399" cy="331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hteck 15"/>
          <p:cNvSpPr/>
          <p:nvPr/>
        </p:nvSpPr>
        <p:spPr>
          <a:xfrm>
            <a:off x="381000" y="1256442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  <a:latin typeface="Calibri"/>
              </a:rPr>
              <a:t>Abschließend interessieren wir uns für 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Ihre</a:t>
            </a:r>
            <a:br>
              <a:rPr lang="de-DE" sz="1400" dirty="0" smtClean="0">
                <a:solidFill>
                  <a:prstClr val="black"/>
                </a:solidFill>
                <a:latin typeface="Calibri"/>
              </a:rPr>
            </a:br>
            <a:r>
              <a:rPr lang="de-DE" sz="1400" b="1" dirty="0" smtClean="0">
                <a:solidFill>
                  <a:srgbClr val="C00000"/>
                </a:solidFill>
                <a:latin typeface="Calibri"/>
              </a:rPr>
              <a:t>persönliche </a:t>
            </a:r>
            <a:r>
              <a:rPr lang="de-DE" sz="1400" b="1" dirty="0">
                <a:solidFill>
                  <a:srgbClr val="C00000"/>
                </a:solidFill>
                <a:latin typeface="Calibri"/>
              </a:rPr>
              <a:t>Meinung 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zur Medienentwicklung im Segelsport!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7849351" y="2571750"/>
            <a:ext cx="685049" cy="1752600"/>
            <a:chOff x="7849351" y="2571750"/>
            <a:chExt cx="685049" cy="1752600"/>
          </a:xfrm>
        </p:grpSpPr>
        <p:sp>
          <p:nvSpPr>
            <p:cNvPr id="18" name="Nach links gekrümmter Pfeil 17"/>
            <p:cNvSpPr/>
            <p:nvPr/>
          </p:nvSpPr>
          <p:spPr>
            <a:xfrm>
              <a:off x="7849351" y="2571750"/>
              <a:ext cx="685049" cy="1752600"/>
            </a:xfrm>
            <a:prstGeom prst="curved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849351" y="3124884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?</a:t>
              </a:r>
              <a:endParaRPr lang="de-DE" sz="3600" b="1" dirty="0">
                <a:solidFill>
                  <a:srgbClr val="C0000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6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97401794"/>
              </p:ext>
            </p:extLst>
          </p:nvPr>
        </p:nvGraphicFramePr>
        <p:xfrm>
          <a:off x="571360" y="867248"/>
          <a:ext cx="7889072" cy="365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/>
              <a:t>Forschungsprojekt </a:t>
            </a:r>
            <a:r>
              <a:rPr lang="de-DE" altLang="de-DE" dirty="0" err="1" smtClean="0"/>
              <a:t>ANeMoS</a:t>
            </a:r>
            <a:r>
              <a:rPr lang="de-DE" altLang="de-DE" dirty="0" smtClean="0"/>
              <a:t>  		</a:t>
            </a:r>
            <a:r>
              <a:rPr lang="de-DE" altLang="de-DE" b="0" dirty="0" smtClean="0"/>
              <a:t>|</a:t>
            </a:r>
            <a:r>
              <a:rPr lang="de-DE" altLang="de-DE" dirty="0" smtClean="0"/>
              <a:t> 	</a:t>
            </a:r>
            <a:r>
              <a:rPr lang="de-DE" altLang="de-DE" b="0" dirty="0" smtClean="0"/>
              <a:t>Prof. Dr. Gisela Müller-Plath 		   |	        </a:t>
            </a:r>
            <a:r>
              <a:rPr lang="de-DE" altLang="de-DE" b="0" dirty="0" err="1" smtClean="0"/>
              <a:t>hanseboot</a:t>
            </a:r>
            <a:r>
              <a:rPr lang="de-DE" altLang="de-DE" b="0" dirty="0" smtClean="0"/>
              <a:t> 2017</a:t>
            </a:r>
            <a:endParaRPr lang="de-DE" altLang="de-DE" b="0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/>
              <a:t>Seite </a:t>
            </a:r>
            <a:fld id="{7416BCC7-6A22-40D2-B559-0CE2D9AB5FE9}" type="slidenum">
              <a:rPr lang="de-DE" altLang="de-DE" b="1"/>
              <a:pPr/>
              <a:t>14</a:t>
            </a:fld>
            <a:endParaRPr lang="de-DE" altLang="de-DE" b="1" dirty="0"/>
          </a:p>
        </p:txBody>
      </p:sp>
      <p:sp>
        <p:nvSpPr>
          <p:cNvPr id="17" name="Rechteck 16"/>
          <p:cNvSpPr/>
          <p:nvPr/>
        </p:nvSpPr>
        <p:spPr>
          <a:xfrm>
            <a:off x="1331640" y="4346569"/>
            <a:ext cx="3168352" cy="38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171450" algn="l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C00000"/>
                </a:solidFill>
                <a:latin typeface="+mn-lt"/>
              </a:rPr>
              <a:t> Nutzungsempfehlungen</a:t>
            </a:r>
            <a:endParaRPr lang="de-DE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589713" y="4348605"/>
            <a:ext cx="344678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171450" algn="l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008000"/>
                </a:solidFill>
                <a:latin typeface="+mn-lt"/>
              </a:rPr>
              <a:t> Gestaltungsempfehlungen </a:t>
            </a:r>
            <a:endParaRPr lang="de-DE" sz="1800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8670217" y="699543"/>
            <a:ext cx="470186" cy="3972731"/>
            <a:chOff x="1175" y="699543"/>
            <a:chExt cx="470186" cy="3972731"/>
          </a:xfrm>
        </p:grpSpPr>
        <p:sp>
          <p:nvSpPr>
            <p:cNvPr id="21" name="Textfeld 20"/>
            <p:cNvSpPr txBox="1"/>
            <p:nvPr/>
          </p:nvSpPr>
          <p:spPr>
            <a:xfrm rot="16200000">
              <a:off x="-549877" y="1259116"/>
              <a:ext cx="15808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+mn-lt"/>
                </a:rPr>
                <a:t>Sommer </a:t>
              </a:r>
              <a:br>
                <a:rPr lang="de-DE" dirty="0" smtClean="0">
                  <a:latin typeface="+mn-lt"/>
                </a:rPr>
              </a:br>
              <a:r>
                <a:rPr lang="de-DE" dirty="0" smtClean="0">
                  <a:latin typeface="+mn-lt"/>
                </a:rPr>
                <a:t>2015</a:t>
              </a:r>
              <a:endParaRPr lang="de-DE" dirty="0">
                <a:latin typeface="+mn-l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 rot="16200000">
              <a:off x="-226103" y="2551440"/>
              <a:ext cx="91810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+mn-lt"/>
                </a:rPr>
                <a:t>Sommer 2016</a:t>
              </a:r>
              <a:endParaRPr lang="de-DE" dirty="0">
                <a:latin typeface="+mn-lt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 rot="16200000">
              <a:off x="-458213" y="3751220"/>
              <a:ext cx="138044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+mn-lt"/>
                </a:rPr>
                <a:t>Winter 2015/16 Sommer 2017</a:t>
              </a:r>
              <a:endParaRPr lang="de-DE" dirty="0">
                <a:latin typeface="+mn-lt"/>
              </a:endParaRPr>
            </a:p>
          </p:txBody>
        </p:sp>
      </p:grpSp>
      <p:cxnSp>
        <p:nvCxnSpPr>
          <p:cNvPr id="29" name="Gerade Verbindung 28"/>
          <p:cNvCxnSpPr/>
          <p:nvPr/>
        </p:nvCxnSpPr>
        <p:spPr bwMode="auto">
          <a:xfrm>
            <a:off x="7062804" y="2368215"/>
            <a:ext cx="0" cy="163426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hteck 32"/>
          <p:cNvSpPr/>
          <p:nvPr/>
        </p:nvSpPr>
        <p:spPr bwMode="auto">
          <a:xfrm>
            <a:off x="1403648" y="989282"/>
            <a:ext cx="7056784" cy="500873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3091636" y="2449928"/>
            <a:ext cx="2412000" cy="1958400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7790" y="299715"/>
            <a:ext cx="68397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kern="0" cap="small" dirty="0" smtClean="0">
                <a:solidFill>
                  <a:srgbClr val="C50E1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Standardisierte Labor- und Feldexperimente</a:t>
            </a:r>
          </a:p>
          <a:p>
            <a:pPr algn="l"/>
            <a:r>
              <a:rPr lang="de-DE" sz="1800" kern="0" cap="small" dirty="0">
                <a:solidFill>
                  <a:srgbClr val="C50E1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</a:t>
            </a:r>
            <a:r>
              <a:rPr lang="de-DE" sz="1800" kern="0" cap="small" dirty="0" smtClean="0">
                <a:solidFill>
                  <a:srgbClr val="C50E1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der TU Berlin und auf See</a:t>
            </a:r>
            <a:endParaRPr lang="de-DE" sz="18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15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52400" y="1003935"/>
            <a:ext cx="6147792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Probanden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12 Fahrtensegler aus dem deutschsprachigem Raum (11 Männer, 1 Frau)</a:t>
            </a:r>
            <a:endParaRPr lang="de-DE" sz="1400" dirty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Alter 33 – 68 Jahre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Segeln seit 4 – 50 Jahren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Zurückgelegte Seemeilen: 500 – 30.000 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Klassische Navigation: 0 – 40 Jahre;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aktuell aktive Nutzung: 8 </a:t>
            </a:r>
            <a:r>
              <a:rPr lang="de-DE" sz="1400" dirty="0" err="1" smtClean="0">
                <a:latin typeface="Calibri" panose="020F0502020204030204" pitchFamily="34" charset="0"/>
              </a:rPr>
              <a:t>Pbn</a:t>
            </a:r>
            <a:endParaRPr lang="de-DE" sz="14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Digitale Navigation: 0 – 12 Jahre;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aktuell aktive Nutzung: 5 </a:t>
            </a:r>
            <a:r>
              <a:rPr lang="de-DE" sz="1400" dirty="0" err="1" smtClean="0">
                <a:latin typeface="Calibri" panose="020F0502020204030204" pitchFamily="34" charset="0"/>
              </a:rPr>
              <a:t>Pbn</a:t>
            </a:r>
            <a:endParaRPr lang="de-DE" sz="1400" dirty="0" smtClean="0">
              <a:latin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838919" y="2935235"/>
            <a:ext cx="2307789" cy="1787974"/>
            <a:chOff x="6216973" y="2265027"/>
            <a:chExt cx="2593898" cy="219305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973" y="2265027"/>
              <a:ext cx="2593898" cy="18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6226081" y="4118327"/>
              <a:ext cx="2203956" cy="339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Segelyacht Juwel, Bavaria 46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845528" y="1225824"/>
            <a:ext cx="2307600" cy="1698134"/>
            <a:chOff x="6845528" y="1225824"/>
            <a:chExt cx="2307600" cy="1698134"/>
          </a:xfrm>
        </p:grpSpPr>
        <p:sp>
          <p:nvSpPr>
            <p:cNvPr id="8" name="Textfeld 7"/>
            <p:cNvSpPr txBox="1"/>
            <p:nvPr/>
          </p:nvSpPr>
          <p:spPr>
            <a:xfrm>
              <a:off x="6860004" y="2646959"/>
              <a:ext cx="22656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Segelyacht Mary Read, </a:t>
              </a:r>
              <a:r>
                <a:rPr lang="de-DE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Hornet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528" y="1225824"/>
              <a:ext cx="2307600" cy="142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16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52400" y="1003935"/>
            <a:ext cx="55717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Versuchsstrecken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küstennahe Gewässer (immer Landsicht)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Länge 7 – 19 </a:t>
            </a:r>
            <a:r>
              <a:rPr lang="de-DE" sz="1400" dirty="0" err="1" smtClean="0">
                <a:latin typeface="Calibri" panose="020F0502020204030204" pitchFamily="34" charset="0"/>
              </a:rPr>
              <a:t>sm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endParaRPr lang="de-DE" sz="1400" dirty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Wetter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Wind 1 – 21 </a:t>
            </a:r>
            <a:r>
              <a:rPr lang="de-DE" sz="1400" dirty="0" err="1" smtClean="0">
                <a:latin typeface="Calibri" panose="020F0502020204030204" pitchFamily="34" charset="0"/>
              </a:rPr>
              <a:t>kn</a:t>
            </a:r>
            <a:r>
              <a:rPr lang="de-DE" sz="1400" dirty="0" smtClean="0">
                <a:latin typeface="Calibri" panose="020F0502020204030204" pitchFamily="34" charset="0"/>
              </a:rPr>
              <a:t> (1 – 5 </a:t>
            </a:r>
            <a:r>
              <a:rPr lang="de-DE" sz="1400" dirty="0" err="1" smtClean="0">
                <a:latin typeface="Calibri" panose="020F0502020204030204" pitchFamily="34" charset="0"/>
              </a:rPr>
              <a:t>Bft</a:t>
            </a:r>
            <a:r>
              <a:rPr lang="de-DE" sz="1400" dirty="0" smtClean="0">
                <a:latin typeface="Calibri" panose="020F0502020204030204" pitchFamily="34" charset="0"/>
              </a:rPr>
              <a:t>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Bedeckung 0 – 100%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Temperatur 18 – 29° C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Unter Segel: 7/12, unter Motor 5/12 Strecken</a:t>
            </a:r>
          </a:p>
        </p:txBody>
      </p:sp>
      <p:pic>
        <p:nvPicPr>
          <p:cNvPr id="16" name="Inhaltsplatzhalter 7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5484047" y="1081618"/>
            <a:ext cx="3659953" cy="365037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17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52400" y="1003935"/>
            <a:ext cx="5067672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Ablauf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besteht aus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Skipper(in), 2 Studenten, 2 Probanden (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fährt 3 Tage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Tag 1: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1 navigiert klassisch,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2 digital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Tag 2: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1 navigiert digital,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2 klassisch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(Tag 3: Segeln mit Blickmessung)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Datenerhebung an Tag 1 und 2: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Unterwegs 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zweimal: Situationsbewusstsein </a:t>
            </a:r>
            <a:r>
              <a:rPr lang="de-DE" sz="1400" dirty="0" smtClean="0">
                <a:latin typeface="Calibri" panose="020F0502020204030204" pitchFamily="34" charset="0"/>
              </a:rPr>
              <a:t/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(unerwartet, 11 Fragen)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Am Ende: „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kognitive Karte</a:t>
            </a:r>
            <a:r>
              <a:rPr lang="de-DE" sz="1400" dirty="0" smtClean="0">
                <a:latin typeface="Calibri" panose="020F0502020204030204" pitchFamily="34" charset="0"/>
              </a:rPr>
              <a:t>“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(Freihandzeichnung, 5 Stichpunkte)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Strukturiertes Interview</a:t>
            </a:r>
            <a:endParaRPr lang="de-DE" sz="14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gisela.mueller-plath\Documents\ANeMoS\hanseboot 2017\Vortrag hanseboot\Screenshot 2017-10-28 21.22.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92" y="1059583"/>
            <a:ext cx="46833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18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52400" y="1003935"/>
            <a:ext cx="5067672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Ablauf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besteht aus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Skipper(in), 2 Studenten, 2 </a:t>
            </a:r>
            <a:r>
              <a:rPr lang="de-DE" sz="1400" dirty="0">
                <a:latin typeface="Calibri" panose="020F0502020204030204" pitchFamily="34" charset="0"/>
              </a:rPr>
              <a:t>Probanden (</a:t>
            </a:r>
            <a:r>
              <a:rPr lang="de-DE" sz="1400" dirty="0" err="1">
                <a:latin typeface="Calibri" panose="020F0502020204030204" pitchFamily="34" charset="0"/>
              </a:rPr>
              <a:t>Pb</a:t>
            </a:r>
            <a:r>
              <a:rPr lang="de-DE" sz="1400" dirty="0">
                <a:latin typeface="Calibri" panose="020F0502020204030204" pitchFamily="34" charset="0"/>
              </a:rPr>
              <a:t>)</a:t>
            </a:r>
            <a:endParaRPr lang="de-DE" sz="14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fährt 3 Tage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Tag 1: </a:t>
            </a:r>
            <a:r>
              <a:rPr lang="de-DE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1 navigiert klassisch, </a:t>
            </a:r>
            <a:r>
              <a:rPr lang="de-DE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2 digital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Tag 2: </a:t>
            </a:r>
            <a:r>
              <a:rPr lang="de-DE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1 navigiert digital, </a:t>
            </a:r>
            <a:r>
              <a:rPr lang="de-DE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2 klassisch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(Tag 3: Segeln mit Blickmessung)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Datenerhebung an Tag 1 und 2: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Unterwegs zweimal: Situationsbewusstsein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(unerwartet, 11 Fragen)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Am Ende: „kognitive Karte“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(Freihandzeichnung, 5 Stichpunkte)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Strukturiertes Interview</a:t>
            </a:r>
            <a:endParaRPr lang="de-DE" sz="1400" dirty="0">
              <a:latin typeface="Calibri" panose="020F050202020403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427984" y="1099602"/>
            <a:ext cx="2952328" cy="2675911"/>
            <a:chOff x="4427984" y="1099602"/>
            <a:chExt cx="2952328" cy="26759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099602"/>
              <a:ext cx="2952328" cy="2214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4427984" y="3313848"/>
              <a:ext cx="1170513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Routenplanung </a:t>
              </a:r>
            </a:p>
            <a:p>
              <a:pPr algn="l"/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klassisch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6076317" y="2067694"/>
            <a:ext cx="3066095" cy="2662556"/>
            <a:chOff x="6076317" y="2067694"/>
            <a:chExt cx="3066095" cy="2662556"/>
          </a:xfrm>
        </p:grpSpPr>
        <p:pic>
          <p:nvPicPr>
            <p:cNvPr id="3077" name="Picture 5" descr="C:\Users\gisela.mueller-plath\Dropbox\Anemos\hanseboot 2017\Fotos\Routenplanung digital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317" y="2516250"/>
              <a:ext cx="3056575" cy="221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8007166" y="2067694"/>
              <a:ext cx="1135246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Routenplanung</a:t>
              </a:r>
            </a:p>
            <a:p>
              <a:pPr algn="r"/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digital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19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52400" y="1003935"/>
            <a:ext cx="5067672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Ablauf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besteht aus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Skipper(in), 2 Studenten, 2 </a:t>
            </a:r>
            <a:r>
              <a:rPr lang="de-DE" sz="1400" dirty="0">
                <a:latin typeface="Calibri" panose="020F0502020204030204" pitchFamily="34" charset="0"/>
              </a:rPr>
              <a:t>Probanden (</a:t>
            </a:r>
            <a:r>
              <a:rPr lang="de-DE" sz="1400" dirty="0" err="1">
                <a:latin typeface="Calibri" panose="020F0502020204030204" pitchFamily="34" charset="0"/>
              </a:rPr>
              <a:t>Pb</a:t>
            </a:r>
            <a:r>
              <a:rPr lang="de-DE" sz="1400" dirty="0">
                <a:latin typeface="Calibri" panose="020F0502020204030204" pitchFamily="34" charset="0"/>
              </a:rPr>
              <a:t>)</a:t>
            </a:r>
            <a:endParaRPr lang="de-DE" sz="14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fährt 3 Tage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Tag 1: </a:t>
            </a:r>
            <a:r>
              <a:rPr lang="de-DE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1 navigiert klassisch, </a:t>
            </a:r>
            <a:r>
              <a:rPr lang="de-DE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2 digital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Tag 2: </a:t>
            </a:r>
            <a:r>
              <a:rPr lang="de-DE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1 navigiert digital, </a:t>
            </a:r>
            <a:r>
              <a:rPr lang="de-DE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2 klassisch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(Tag 3: Segeln mit Blickmessung)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Datenerhebung an Tag 1 und 2: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Unterwegs zweimal: Situationsbewusstsein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(unerwartet, 11 Fragen)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Am Ende: „kognitive Karte“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(Freihandzeichnung, 5 Stichpunkte)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Strukturiertes Interview</a:t>
            </a:r>
            <a:endParaRPr lang="de-DE" sz="1400" dirty="0">
              <a:latin typeface="Calibri" panose="020F050202020403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374224" y="1149838"/>
            <a:ext cx="3694696" cy="2686635"/>
            <a:chOff x="4374224" y="1149838"/>
            <a:chExt cx="3694696" cy="268663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6626"/>
            <a:stretch/>
          </p:blipFill>
          <p:spPr bwMode="auto">
            <a:xfrm>
              <a:off x="6625320" y="1149838"/>
              <a:ext cx="1443600" cy="121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uppieren 6"/>
            <p:cNvGrpSpPr/>
            <p:nvPr/>
          </p:nvGrpSpPr>
          <p:grpSpPr>
            <a:xfrm>
              <a:off x="4374224" y="1149838"/>
              <a:ext cx="2214000" cy="2686635"/>
              <a:chOff x="4374224" y="1149838"/>
              <a:chExt cx="2214000" cy="2686635"/>
            </a:xfrm>
          </p:grpSpPr>
          <p:pic>
            <p:nvPicPr>
              <p:cNvPr id="4098" name="Picture 2" descr="C:\Users\gisela.mueller-plath\Dropbox\Anemos\hanseboot 2017\Fotos\Navigation klassisch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4224" y="1149838"/>
                <a:ext cx="2214000" cy="2214000"/>
              </a:xfrm>
              <a:prstGeom prst="rect">
                <a:avLst/>
              </a:prstGeom>
              <a:noFill/>
              <a:scene3d>
                <a:camera prst="orthographicFront">
                  <a:rot lat="0" lon="0" rev="162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feld 17"/>
              <p:cNvSpPr txBox="1"/>
              <p:nvPr/>
            </p:nvSpPr>
            <p:spPr>
              <a:xfrm>
                <a:off x="4386456" y="3374808"/>
                <a:ext cx="884729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Navigation </a:t>
                </a:r>
              </a:p>
              <a:p>
                <a:r>
                  <a:rPr lang="de-D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klassisch</a:t>
                </a:r>
                <a:endParaRPr lang="de-D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uppieren 7"/>
          <p:cNvGrpSpPr/>
          <p:nvPr/>
        </p:nvGrpSpPr>
        <p:grpSpPr>
          <a:xfrm>
            <a:off x="6192000" y="2048705"/>
            <a:ext cx="2952000" cy="2683285"/>
            <a:chOff x="6192000" y="2048705"/>
            <a:chExt cx="2952000" cy="2683285"/>
          </a:xfrm>
        </p:grpSpPr>
        <p:pic>
          <p:nvPicPr>
            <p:cNvPr id="4100" name="Picture 4" descr="C:\Users\gisela.mueller-plath\Dropbox\Anemos\hanseboot 2017\Fotos\Navigation digit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000" y="2517990"/>
              <a:ext cx="2952000" cy="221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8191776" y="2048705"/>
              <a:ext cx="95083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Navigation </a:t>
              </a:r>
            </a:p>
            <a:p>
              <a:pPr algn="r"/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digital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/>
              <a:t>Forschungsprojekt </a:t>
            </a:r>
            <a:r>
              <a:rPr lang="de-DE" altLang="de-DE" dirty="0" err="1" smtClean="0"/>
              <a:t>ANeMoS</a:t>
            </a:r>
            <a:r>
              <a:rPr lang="de-DE" altLang="de-DE" dirty="0" smtClean="0"/>
              <a:t>  		</a:t>
            </a:r>
            <a:r>
              <a:rPr lang="de-DE" altLang="de-DE" b="0" dirty="0" smtClean="0"/>
              <a:t>|</a:t>
            </a:r>
            <a:r>
              <a:rPr lang="de-DE" altLang="de-DE" dirty="0" smtClean="0"/>
              <a:t> 	</a:t>
            </a:r>
            <a:r>
              <a:rPr lang="de-DE" altLang="de-DE" b="0" dirty="0" smtClean="0"/>
              <a:t>Prof. Dr. Gisela Müller-Plath 		   |	        </a:t>
            </a:r>
            <a:r>
              <a:rPr lang="de-DE" altLang="de-DE" b="0" dirty="0" err="1" smtClean="0"/>
              <a:t>hanseboot</a:t>
            </a:r>
            <a:r>
              <a:rPr lang="de-DE" altLang="de-DE" b="0" dirty="0" smtClean="0"/>
              <a:t> 2017</a:t>
            </a:r>
            <a:endParaRPr lang="de-DE" altLang="de-DE" b="0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/>
              <a:t>Seite </a:t>
            </a:r>
            <a:fld id="{7416BCC7-6A22-40D2-B559-0CE2D9AB5FE9}" type="slidenum">
              <a:rPr lang="de-DE" altLang="de-DE" b="1"/>
              <a:pPr/>
              <a:t>2</a:t>
            </a:fld>
            <a:endParaRPr lang="de-DE" alt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-223" y="1245989"/>
            <a:ext cx="132504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Warum ?</a:t>
            </a:r>
            <a:endParaRPr lang="de-DE" sz="2400" b="1" i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1619672" y="1044268"/>
            <a:ext cx="6162675" cy="1562622"/>
            <a:chOff x="1619672" y="1044268"/>
            <a:chExt cx="6162675" cy="156262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254340"/>
              <a:ext cx="6162675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5408665" y="1044268"/>
              <a:ext cx="1325492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Yacht 9 / 2009</a:t>
              </a:r>
              <a:endParaRPr lang="de-DE" sz="1400" dirty="0">
                <a:latin typeface="+mn-lt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38">
            <a:off x="4211199" y="1596823"/>
            <a:ext cx="4589918" cy="30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39751" y="281491"/>
            <a:ext cx="83527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Navigation auf See mit klassischen und digitalen Medien –</a:t>
            </a:r>
            <a:b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kern="0" cap="small" dirty="0" smtClean="0">
                <a:solidFill>
                  <a:srgbClr val="C50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Forschungsprojekt</a:t>
            </a:r>
            <a:endParaRPr lang="de-DE" altLang="de-DE" sz="180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20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199233" y="2060074"/>
            <a:ext cx="3944367" cy="2681076"/>
            <a:chOff x="5199233" y="2060074"/>
            <a:chExt cx="3944367" cy="268107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000" y="2530750"/>
              <a:ext cx="3929600" cy="221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5199233" y="2060074"/>
              <a:ext cx="369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de-DE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Unterwegs zweimal: </a:t>
              </a:r>
              <a:r>
                <a:rPr lang="de-DE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Situationsbewusstsein:</a:t>
              </a:r>
            </a:p>
            <a:p>
              <a:pPr algn="l"/>
              <a:r>
                <a:rPr lang="de-DE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     Beide </a:t>
              </a:r>
              <a:r>
                <a:rPr lang="de-DE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Pbn</a:t>
              </a:r>
              <a:r>
                <a:rPr lang="de-DE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werden unerwartet unter Deck gebeten</a:t>
              </a:r>
              <a:endParaRPr lang="de-DE" dirty="0"/>
            </a:p>
          </p:txBody>
        </p:sp>
      </p:grpSp>
      <p:sp>
        <p:nvSpPr>
          <p:cNvPr id="27" name="Rechteck 26"/>
          <p:cNvSpPr/>
          <p:nvPr/>
        </p:nvSpPr>
        <p:spPr>
          <a:xfrm>
            <a:off x="152400" y="1003935"/>
            <a:ext cx="5067672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Ablauf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besteht aus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Skipper(in), 2 Studenten, 2 </a:t>
            </a:r>
            <a:r>
              <a:rPr lang="de-DE" sz="1400" dirty="0">
                <a:latin typeface="Calibri" panose="020F0502020204030204" pitchFamily="34" charset="0"/>
              </a:rPr>
              <a:t>Probanden (</a:t>
            </a:r>
            <a:r>
              <a:rPr lang="de-DE" sz="1400" dirty="0" err="1">
                <a:latin typeface="Calibri" panose="020F0502020204030204" pitchFamily="34" charset="0"/>
              </a:rPr>
              <a:t>Pb</a:t>
            </a:r>
            <a:r>
              <a:rPr lang="de-DE" sz="1400" dirty="0">
                <a:latin typeface="Calibri" panose="020F0502020204030204" pitchFamily="34" charset="0"/>
              </a:rPr>
              <a:t>)</a:t>
            </a:r>
            <a:endParaRPr lang="de-DE" sz="14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fährt 3 Tage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Tag 1: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1 navigiert klassisch,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2 digital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Tag 2: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1 navigiert digital,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2 klassisch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(Tag 3: Segeln mit Blickmessung)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Datenerhebung an Tag 1 und 2: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Unterwegs zweimal: Situationsbewusstsein </a:t>
            </a:r>
            <a:b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(unerwartet, 11 Fragen)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Am Ende: „kognitive Karte“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(Freihandzeichnung, 5 Stichpunkte)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Strukturiertes Interview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152400" y="1003935"/>
            <a:ext cx="5067672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Ablauf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besteht aus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Skipper(in), 2 Studenten, 2 Probanden (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>
                <a:latin typeface="Calibri" panose="020F0502020204030204" pitchFamily="34" charset="0"/>
              </a:rPr>
              <a:t>)</a:t>
            </a:r>
            <a:endParaRPr lang="de-DE" sz="14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Jede Crew fährt 3 Tage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Tag 1: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1 navigiert klassisch,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2 digital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Tag 2: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1 navigiert digital, </a:t>
            </a:r>
            <a:r>
              <a:rPr lang="de-DE" sz="1400" dirty="0" err="1" smtClean="0">
                <a:latin typeface="Calibri" panose="020F0502020204030204" pitchFamily="34" charset="0"/>
              </a:rPr>
              <a:t>Pb</a:t>
            </a:r>
            <a:r>
              <a:rPr lang="de-DE" sz="1400" dirty="0" smtClean="0">
                <a:latin typeface="Calibri" panose="020F0502020204030204" pitchFamily="34" charset="0"/>
              </a:rPr>
              <a:t> 2 klassisch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(Tag 3: Segeln mit Blickmessung)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Datenerhebung an Tag 1 und 2: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Unterwegs zweimal: Situationsbewusstsein </a:t>
            </a:r>
            <a:br>
              <a:rPr lang="de-DE" sz="1400" dirty="0" smtClean="0">
                <a:latin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</a:rPr>
              <a:t>(unerwartet, 11 Fragen)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Am Ende: „kognitive Karte“ </a:t>
            </a:r>
            <a:b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(Freihandzeichnung, 5 Stichpunkte)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Strukturiertes Interview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21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109924" y="2145082"/>
            <a:ext cx="4408460" cy="2211300"/>
            <a:chOff x="5109924" y="2145082"/>
            <a:chExt cx="4408460" cy="2211300"/>
          </a:xfrm>
        </p:grpSpPr>
        <p:pic>
          <p:nvPicPr>
            <p:cNvPr id="6146" name="Picture 2" descr="C:\Users\gisela.mueller-plath\Dropbox\Anemos\hanseboot 2017\Fotos\Kognitive Kart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984" y="2145082"/>
              <a:ext cx="2948400" cy="2211300"/>
            </a:xfrm>
            <a:prstGeom prst="rect">
              <a:avLst/>
            </a:prstGeom>
            <a:noFill/>
            <a:scene3d>
              <a:camera prst="orthographicFront">
                <a:rot lat="0" lon="0" rev="16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5109924" y="2619832"/>
              <a:ext cx="1826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de-DE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Nach dem Anlegen:</a:t>
              </a:r>
            </a:p>
            <a:p>
              <a:pPr algn="r"/>
              <a:r>
                <a:rPr lang="de-DE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    Zeichnung einer </a:t>
              </a:r>
              <a:br>
                <a:rPr lang="de-DE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de-DE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   „kognitiven Karte“</a:t>
              </a:r>
              <a:endParaRPr lang="de-DE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109924" y="874614"/>
            <a:ext cx="1754922" cy="1748959"/>
            <a:chOff x="5058755" y="618760"/>
            <a:chExt cx="2004814" cy="2004814"/>
          </a:xfrm>
        </p:grpSpPr>
        <p:pic>
          <p:nvPicPr>
            <p:cNvPr id="6151" name="Picture 7" descr="Bildergebnis für gedankenblas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755" y="618760"/>
              <a:ext cx="2004814" cy="200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Bildergebnis für ein bi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1943">
              <a:off x="5577825" y="949484"/>
              <a:ext cx="1109813" cy="113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22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56032" y="1563216"/>
            <a:ext cx="3214573" cy="2819472"/>
            <a:chOff x="256032" y="1563216"/>
            <a:chExt cx="3214573" cy="2819472"/>
          </a:xfrm>
        </p:grpSpPr>
        <p:grpSp>
          <p:nvGrpSpPr>
            <p:cNvPr id="4" name="Gruppieren 3"/>
            <p:cNvGrpSpPr/>
            <p:nvPr/>
          </p:nvGrpSpPr>
          <p:grpSpPr>
            <a:xfrm>
              <a:off x="256032" y="1563216"/>
              <a:ext cx="3214573" cy="2819472"/>
              <a:chOff x="256032" y="1563216"/>
              <a:chExt cx="3214573" cy="2819472"/>
            </a:xfrm>
          </p:grpSpPr>
          <p:pic>
            <p:nvPicPr>
              <p:cNvPr id="6146" name="Picture 2" descr="C:\Users\gisela.mueller-plath\Documents\ANeMoS\hanseboot 2017\Vortrag hanseboot\Screenshot 2017-10-28 21.22.50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20" r="-19120"/>
              <a:stretch/>
            </p:blipFill>
            <p:spPr bwMode="auto">
              <a:xfrm>
                <a:off x="256032" y="1563216"/>
                <a:ext cx="3214573" cy="2520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feld 2"/>
              <p:cNvSpPr txBox="1"/>
              <p:nvPr/>
            </p:nvSpPr>
            <p:spPr>
              <a:xfrm>
                <a:off x="265770" y="4074911"/>
                <a:ext cx="2578038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Beispiel: Lubmin - Lauterbach </a:t>
                </a:r>
                <a:endParaRPr lang="de-DE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1899827" y="3507854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Lubmin</a:t>
              </a:r>
              <a:endParaRPr lang="de-D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5942" y="1646679"/>
              <a:ext cx="897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Lauterbach</a:t>
              </a:r>
              <a:endParaRPr lang="de-D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122277" y="1570151"/>
            <a:ext cx="1732228" cy="2822732"/>
            <a:chOff x="3122277" y="1570151"/>
            <a:chExt cx="1732228" cy="2822732"/>
          </a:xfrm>
        </p:grpSpPr>
        <p:sp>
          <p:nvSpPr>
            <p:cNvPr id="24" name="Textfeld 23"/>
            <p:cNvSpPr txBox="1"/>
            <p:nvPr/>
          </p:nvSpPr>
          <p:spPr>
            <a:xfrm>
              <a:off x="3122277" y="4085106"/>
              <a:ext cx="1725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Pb</a:t>
              </a: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3, klassisch</a:t>
              </a:r>
              <a:endParaRPr lang="de-DE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150" name="Picture 6" descr="C:\Users\gisela.mueller-plath\Documents\ANeMoS\hanseboot 2017\Vortrag hanseboot\VP3_K_1_kor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505" y="1570151"/>
              <a:ext cx="1725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/>
          <p:cNvGrpSpPr/>
          <p:nvPr/>
        </p:nvGrpSpPr>
        <p:grpSpPr>
          <a:xfrm>
            <a:off x="5156531" y="1563378"/>
            <a:ext cx="1690413" cy="2825648"/>
            <a:chOff x="5156531" y="1563378"/>
            <a:chExt cx="1690413" cy="2825648"/>
          </a:xfrm>
        </p:grpSpPr>
        <p:sp>
          <p:nvSpPr>
            <p:cNvPr id="25" name="Textfeld 24"/>
            <p:cNvSpPr txBox="1"/>
            <p:nvPr/>
          </p:nvSpPr>
          <p:spPr>
            <a:xfrm>
              <a:off x="5156531" y="4081249"/>
              <a:ext cx="1681947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Pb</a:t>
              </a: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4, digital</a:t>
              </a:r>
              <a:endParaRPr lang="de-DE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151" name="Picture 7" descr="C:\Users\gisela.mueller-plath\Documents\ANeMoS\hanseboot 2017\Vortrag hanseboot\VP4_M_3_kor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997" y="1563378"/>
              <a:ext cx="1681947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7388779" y="1542509"/>
            <a:ext cx="1752499" cy="31906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Zeichnen Sie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angrenzende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Küstenlinien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Starthafen, Zielhafen,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alternative Häfen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Flachwasser,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ggf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andere Gefahrenstellen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Seezeichen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geplante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Route,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gefahrene Strecke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52400" y="1003935"/>
            <a:ext cx="535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Ergebnisse : 1. „Kognitive Karte“ = Überblickswissen</a:t>
            </a:r>
          </a:p>
        </p:txBody>
      </p:sp>
    </p:spTree>
    <p:extLst>
      <p:ext uri="{BB962C8B-B14F-4D97-AF65-F5344CB8AC3E}">
        <p14:creationId xmlns:p14="http://schemas.microsoft.com/office/powerpoint/2010/main" val="10899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23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" y="1560628"/>
            <a:ext cx="2778183" cy="31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3060966" y="2121118"/>
            <a:ext cx="4310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Dies gilt sowohl beim Vergleich der beiden Strecken einer Person als auch beim Vergleich der beiden Personen auf einer Strecke.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059832" y="2902117"/>
            <a:ext cx="41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Welche 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Personen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entwickeln bei digitaler Navigation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besonders schlechte kognitive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Karten?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059832" y="1563638"/>
            <a:ext cx="431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ie kognitive Karte ist 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digitaler Navigation signifikant schlechter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 nach klassischer Navigation.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059749" y="3777302"/>
            <a:ext cx="41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Auf welchen 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Strecken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entwickeln sich bei digitaler Navigation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besonders schlechte kognitive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Karten? </a:t>
            </a:r>
          </a:p>
        </p:txBody>
      </p:sp>
      <p:sp>
        <p:nvSpPr>
          <p:cNvPr id="16" name="Rechteck 15"/>
          <p:cNvSpPr/>
          <p:nvPr/>
        </p:nvSpPr>
        <p:spPr>
          <a:xfrm>
            <a:off x="152400" y="1003935"/>
            <a:ext cx="535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Ergebnisse : 1. „Kognitive Karte“ = Überblickswissen</a:t>
            </a:r>
          </a:p>
        </p:txBody>
      </p:sp>
      <p:sp>
        <p:nvSpPr>
          <p:cNvPr id="20" name="Rechteck 19"/>
          <p:cNvSpPr/>
          <p:nvPr/>
        </p:nvSpPr>
        <p:spPr>
          <a:xfrm>
            <a:off x="7388779" y="1542509"/>
            <a:ext cx="1752499" cy="31906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Zeichnen Sie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angrenzende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Küstenlinien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Starthafen, Zielhafen,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alternative Häfen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Flachwasser,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ggf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andere Gefahrenstellen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Seezeichen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geplante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Route,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gefahrene Strecke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108023" y="3359566"/>
            <a:ext cx="2400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Langjährige </a:t>
            </a:r>
            <a:r>
              <a:rPr lang="de-DE" sz="1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Plotternutzer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142386" y="4236401"/>
            <a:ext cx="1738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Fahrt unter Segel</a:t>
            </a:r>
            <a:endParaRPr lang="de-DE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19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7388779" y="1542509"/>
            <a:ext cx="1752499" cy="31906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Zeichnen Sie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angrenzende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Küstenlinien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Starthafen, Zielhafen,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alternative Häfen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Flachwasser,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ggf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andere Gefahrenstellen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Seezeichen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geplante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Route,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gefahrene Strecke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388779" y="1538237"/>
            <a:ext cx="1752499" cy="31906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Betroffen sind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angrenzende </a:t>
            </a:r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Küstenlinien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Starthafen, Zielhafen, 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Häfen</a:t>
            </a:r>
            <a:endParaRPr lang="de-DE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Flachwasser,</a:t>
            </a:r>
            <a:b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ggf</a:t>
            </a:r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andere Gefahrenstellen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Seezeichen</a:t>
            </a:r>
          </a:p>
          <a:p>
            <a:pPr marL="171450" indent="-1714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geplante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Route,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gefahrene Strecke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24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059832" y="1563638"/>
            <a:ext cx="431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ie kognitive Karte ist 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digitaler Navigation signifikant schlechter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 nach klassischer Navigation.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" y="1560628"/>
            <a:ext cx="2778183" cy="31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3060966" y="2139702"/>
            <a:ext cx="4310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Dies gilt für alle realisierten Formen digitaler Navigation: 	Manuelles WP-Routing am Plotter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Manuelles WP-Routing am iPad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	Autorouting am Plotter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059832" y="3129230"/>
            <a:ext cx="431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Elemente der kognitiven Karte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sind nach digitaler Navigation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signifikant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schlechter?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52400" y="1003935"/>
            <a:ext cx="535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Ergebnisse : 1. „Kognitive Karte“ = Überblickswissen</a:t>
            </a:r>
          </a:p>
        </p:txBody>
      </p:sp>
    </p:spTree>
    <p:extLst>
      <p:ext uri="{BB962C8B-B14F-4D97-AF65-F5344CB8AC3E}">
        <p14:creationId xmlns:p14="http://schemas.microsoft.com/office/powerpoint/2010/main" val="12525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256032" y="1915211"/>
            <a:ext cx="3214573" cy="2819472"/>
            <a:chOff x="256032" y="1563216"/>
            <a:chExt cx="3214573" cy="2819472"/>
          </a:xfrm>
        </p:grpSpPr>
        <p:grpSp>
          <p:nvGrpSpPr>
            <p:cNvPr id="4" name="Gruppieren 3"/>
            <p:cNvGrpSpPr/>
            <p:nvPr/>
          </p:nvGrpSpPr>
          <p:grpSpPr>
            <a:xfrm>
              <a:off x="256032" y="1563216"/>
              <a:ext cx="3214573" cy="2819472"/>
              <a:chOff x="256032" y="1563216"/>
              <a:chExt cx="3214573" cy="2819472"/>
            </a:xfrm>
          </p:grpSpPr>
          <p:pic>
            <p:nvPicPr>
              <p:cNvPr id="6146" name="Picture 2" descr="C:\Users\gisela.mueller-plath\Documents\ANeMoS\hanseboot 2017\Vortrag hanseboot\Screenshot 2017-10-28 21.22.50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20" r="-19120"/>
              <a:stretch/>
            </p:blipFill>
            <p:spPr bwMode="auto">
              <a:xfrm>
                <a:off x="256032" y="1563216"/>
                <a:ext cx="3214573" cy="2520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feld 2"/>
              <p:cNvSpPr txBox="1"/>
              <p:nvPr/>
            </p:nvSpPr>
            <p:spPr>
              <a:xfrm>
                <a:off x="265770" y="4074911"/>
                <a:ext cx="2578038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Beispiel: Lubmin - Lauterbach </a:t>
                </a:r>
                <a:endParaRPr lang="de-DE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1899827" y="3507854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Lubmin</a:t>
              </a:r>
              <a:endParaRPr lang="de-D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5942" y="1646679"/>
              <a:ext cx="897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Lauterbach</a:t>
              </a:r>
              <a:endParaRPr lang="de-D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25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52399" y="1003935"/>
            <a:ext cx="723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Ergebnisse : 2. „Situationsbewusstsein“ = Handlungswissen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162578" y="1563786"/>
            <a:ext cx="3216458" cy="1727565"/>
            <a:chOff x="162578" y="1563786"/>
            <a:chExt cx="3216458" cy="1727565"/>
          </a:xfrm>
        </p:grpSpPr>
        <p:sp>
          <p:nvSpPr>
            <p:cNvPr id="5" name="Textfeld 4"/>
            <p:cNvSpPr txBox="1"/>
            <p:nvPr/>
          </p:nvSpPr>
          <p:spPr>
            <a:xfrm>
              <a:off x="162578" y="1563786"/>
              <a:ext cx="3216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 Versuchsstrecke zwei Abfragepunkte. </a:t>
              </a:r>
              <a:endParaRPr lang="de-DE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Pfeil nach rechts 27"/>
            <p:cNvSpPr/>
            <p:nvPr/>
          </p:nvSpPr>
          <p:spPr bwMode="auto">
            <a:xfrm rot="19871253">
              <a:off x="1832871" y="3095136"/>
              <a:ext cx="317831" cy="19621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Pfeil nach rechts 28"/>
            <p:cNvSpPr/>
            <p:nvPr/>
          </p:nvSpPr>
          <p:spPr bwMode="auto">
            <a:xfrm rot="19871253">
              <a:off x="1342424" y="2484132"/>
              <a:ext cx="317831" cy="19621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4088575" y="1572105"/>
            <a:ext cx="372378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Gehen Sie unter Deck und geben Sie unsere aktuelle Situation an: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Fahrt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Kurs über Grund (COG)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Fahrt über Grund (SOG)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Windrichtung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scheinbarer Wind (AWA)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wahrer Wind (TWA)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Starthafen: Richtung, Distanz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Zielhafen. Richtung, Distanz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nächste Kursänderung: 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Distanz, Richtung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26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52399" y="1003935"/>
            <a:ext cx="723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Ergebnisse : 2. „Situationsbewusstsein“ = Handlungswissen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51520" y="1419622"/>
            <a:ext cx="6945559" cy="2591816"/>
            <a:chOff x="281136" y="1489924"/>
            <a:chExt cx="7315200" cy="273801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36" y="1789534"/>
              <a:ext cx="7315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291891" y="1489924"/>
              <a:ext cx="7295978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Einheit: Person, Vergleich: Situationen</a:t>
              </a:r>
              <a:endParaRPr lang="de-D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179829" y="4366952"/>
            <a:ext cx="870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weder beim Vergleich der Situationen einer Person noch beim Vergleich der beiden Personen in einer Situation.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79512" y="4083918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Das Situationsbewusstsein ist 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digitaler Navigation nicht signifikant besser oder schlechter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 bei klassischer</a:t>
            </a:r>
          </a:p>
        </p:txBody>
      </p:sp>
    </p:spTree>
    <p:extLst>
      <p:ext uri="{BB962C8B-B14F-4D97-AF65-F5344CB8AC3E}">
        <p14:creationId xmlns:p14="http://schemas.microsoft.com/office/powerpoint/2010/main" val="33102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27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Feldexperiment auf See: Gewässer um Rügen, August 2016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60492" y="1991491"/>
            <a:ext cx="317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Welche Personen haben generell ein besseres Situationsbewusstsein? </a:t>
            </a:r>
          </a:p>
        </p:txBody>
      </p:sp>
      <p:sp>
        <p:nvSpPr>
          <p:cNvPr id="18" name="Rechteck 17"/>
          <p:cNvSpPr/>
          <p:nvPr/>
        </p:nvSpPr>
        <p:spPr>
          <a:xfrm>
            <a:off x="152399" y="1003935"/>
            <a:ext cx="723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Ergebnisse : 2. „Situationsbewusstsein“ = Handlungswissen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55576" y="3526830"/>
            <a:ext cx="342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Welche Personen haben digital ein besseres Situationsbewusstsein als klassisch? </a:t>
            </a:r>
          </a:p>
        </p:txBody>
      </p:sp>
      <p:sp>
        <p:nvSpPr>
          <p:cNvPr id="27" name="Rechteck 26"/>
          <p:cNvSpPr/>
          <p:nvPr/>
        </p:nvSpPr>
        <p:spPr>
          <a:xfrm>
            <a:off x="4876306" y="2471447"/>
            <a:ext cx="2029915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Kurze Gesamtstrecke</a:t>
            </a:r>
          </a:p>
          <a:p>
            <a:pPr marL="285750" lvl="0" indent="-28575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Schönes </a:t>
            </a:r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etter </a:t>
            </a:r>
            <a:endParaRPr lang="de-DE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42840" y="1991491"/>
            <a:ext cx="361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welchen Situationen ist das Situationsbewusstsein generell besser? </a:t>
            </a:r>
          </a:p>
        </p:txBody>
      </p:sp>
      <p:sp>
        <p:nvSpPr>
          <p:cNvPr id="29" name="Rechteck 28"/>
          <p:cNvSpPr/>
          <p:nvPr/>
        </p:nvSpPr>
        <p:spPr>
          <a:xfrm>
            <a:off x="760493" y="2474341"/>
            <a:ext cx="3127075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 Erfahrung auf See (Seemeilen)</a:t>
            </a:r>
          </a:p>
          <a:p>
            <a:pPr marL="285750" lvl="0" indent="-28575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Aktive Papierkartennutzung</a:t>
            </a:r>
          </a:p>
          <a:p>
            <a:pPr marL="285750" lvl="0" indent="-28575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ktive </a:t>
            </a:r>
            <a:r>
              <a:rPr lang="de-DE" sz="1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Plotternutzung</a:t>
            </a:r>
            <a:endParaRPr lang="de-DE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79512" y="1385130"/>
            <a:ext cx="8856984" cy="538548"/>
            <a:chOff x="179512" y="1332867"/>
            <a:chExt cx="8856984" cy="538548"/>
          </a:xfrm>
        </p:grpSpPr>
        <p:sp>
          <p:nvSpPr>
            <p:cNvPr id="31" name="Textfeld 30"/>
            <p:cNvSpPr txBox="1"/>
            <p:nvPr/>
          </p:nvSpPr>
          <p:spPr>
            <a:xfrm>
              <a:off x="179829" y="1563638"/>
              <a:ext cx="8708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weder beim Vergleich der Situationen einer Person noch beim Vergleich der beiden Personen in einer Situation.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79512" y="1332867"/>
              <a:ext cx="8856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Das Situationsbewusstsein ist </a:t>
              </a:r>
              <a:r>
                <a:rPr lang="de-DE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bei digitaler Navigation nicht signifikant besser oder schlechter </a:t>
              </a: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als bei klassischer</a:t>
              </a:r>
            </a:p>
          </p:txBody>
        </p:sp>
      </p:grpSp>
      <p:sp>
        <p:nvSpPr>
          <p:cNvPr id="34" name="Rechteck 33"/>
          <p:cNvSpPr/>
          <p:nvPr/>
        </p:nvSpPr>
        <p:spPr>
          <a:xfrm>
            <a:off x="755576" y="4011910"/>
            <a:ext cx="2974469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Langjährige Papierkartennutzung</a:t>
            </a:r>
          </a:p>
          <a:p>
            <a:pPr marL="285750" lvl="0" indent="-28575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Aktive Papierkartennutzung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817602" y="3524268"/>
            <a:ext cx="379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welchen Situationen hat man digital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ein besseres Situationsbewusstsein als klassisch? </a:t>
            </a:r>
          </a:p>
        </p:txBody>
      </p:sp>
      <p:sp>
        <p:nvSpPr>
          <p:cNvPr id="37" name="Rechteck 36"/>
          <p:cNvSpPr/>
          <p:nvPr/>
        </p:nvSpPr>
        <p:spPr>
          <a:xfrm>
            <a:off x="4817602" y="4009348"/>
            <a:ext cx="1820435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Schwacher Wind</a:t>
            </a:r>
          </a:p>
          <a:p>
            <a:pPr marL="285750" lvl="0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Fahrt unter Motor</a:t>
            </a:r>
          </a:p>
        </p:txBody>
      </p:sp>
    </p:spTree>
    <p:extLst>
      <p:ext uri="{BB962C8B-B14F-4D97-AF65-F5344CB8AC3E}">
        <p14:creationId xmlns:p14="http://schemas.microsoft.com/office/powerpoint/2010/main" val="41670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7" grpId="0"/>
      <p:bldP spid="28" grpId="0"/>
      <p:bldP spid="29" grpId="0"/>
      <p:bldP spid="34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Laborexperimente an der TU Berlin: Seesimulator „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Isefjord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“, Februar 2016 und Juni 2017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52399" y="1003935"/>
            <a:ext cx="723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Fazit aus dem Feldexperiment auf See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24438" y="2768610"/>
            <a:ext cx="821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Digitale Navigation verbessert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de-DE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Situationsbewusstsein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(Handlungswissen) nur bei den Sportschiffern, die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regelmäßig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und aktiv mit der Papierkarte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navigieren.    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58306" y="1419622"/>
            <a:ext cx="800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Die </a:t>
            </a:r>
            <a:r>
              <a:rPr lang="de-D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kognitive Karte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 nach digitaler Navigation signifikant schlechter als nach klassischer Navigation.     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Langjährige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Plotternutzer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entwickeln bei digitaler Navigation besonders schlechte kognitive Karten.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9354" y="3965303"/>
            <a:ext cx="794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 </a:t>
            </a:r>
            <a:r>
              <a:rPr lang="de-DE" sz="1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Simulatorexperimente</a:t>
            </a:r>
            <a:r>
              <a:rPr lang="de-DE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Man kann gezielt Faktoren isolieren und kontrollieren.</a:t>
            </a:r>
            <a:endParaRPr lang="de-DE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 rot="20677355">
            <a:off x="2333423" y="2048105"/>
            <a:ext cx="1053173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de-DE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Warum ?</a:t>
            </a:r>
            <a:endParaRPr lang="de-DE" sz="1800" b="1" dirty="0">
              <a:solidFill>
                <a:srgbClr val="0070C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 rot="20677355">
            <a:off x="2369870" y="3365534"/>
            <a:ext cx="1053173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de-DE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Warum ?</a:t>
            </a:r>
            <a:endParaRPr lang="de-DE" sz="1800" b="1" dirty="0">
              <a:solidFill>
                <a:srgbClr val="0070C0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226695" y="465998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79493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0" y="471970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7347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28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1" grpId="0"/>
      <p:bldP spid="7" grpId="0"/>
      <p:bldP spid="3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Laborexperimente an der TU Berlin: Seesimulator „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Isefjord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“, Februar 2016 und Juni 2017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3" descr="C:\Users\Gisela Müller-Plath\AppData\Local\Temp\java 2015-11-20 13-15-59-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" y="2458483"/>
            <a:ext cx="3180522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256032" y="113159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Seesimulator „</a:t>
            </a:r>
            <a:r>
              <a:rPr lang="de-DE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Isefjord</a:t>
            </a:r>
            <a:r>
              <a:rPr lang="de-DE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endParaRPr lang="de-DE" sz="1200" dirty="0" smtClean="0"/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Programmierung: 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 Müller, Richard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Gross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73" y="1570468"/>
            <a:ext cx="3138505" cy="27930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394905" y="1131590"/>
            <a:ext cx="2319289" cy="16004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Experiment 1</a:t>
            </a:r>
          </a:p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Planung digital oder klassisch</a:t>
            </a:r>
          </a:p>
          <a:p>
            <a:pPr algn="l"/>
            <a:endParaRPr lang="de-D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Ohne Medium:</a:t>
            </a:r>
          </a:p>
          <a:p>
            <a:pPr lvl="1"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Wegfindung</a:t>
            </a:r>
          </a:p>
          <a:p>
            <a:pPr lvl="1"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Situationsbewusstsein</a:t>
            </a:r>
          </a:p>
          <a:p>
            <a:pPr lvl="1"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Kognitive Karte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394905" y="2767317"/>
            <a:ext cx="2617255" cy="16004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Experiment 2</a:t>
            </a:r>
          </a:p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Wegfindung digital oder klassisch</a:t>
            </a:r>
          </a:p>
          <a:p>
            <a:pPr algn="l"/>
            <a:endParaRPr lang="de-D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Ohne Medium:</a:t>
            </a:r>
          </a:p>
          <a:p>
            <a:pPr lvl="1"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Wegfindung</a:t>
            </a:r>
          </a:p>
          <a:p>
            <a:pPr lvl="1"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Situationsbewusstsein</a:t>
            </a:r>
          </a:p>
          <a:p>
            <a:pPr lvl="1"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Kognitive Karte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29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535063" y="1044268"/>
            <a:ext cx="7608937" cy="3471698"/>
            <a:chOff x="1535063" y="1044268"/>
            <a:chExt cx="7608937" cy="347169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063" y="1254993"/>
              <a:ext cx="7608937" cy="3260973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4716016" y="1044268"/>
              <a:ext cx="2664296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Kreuzer-Abteilung des DSV:</a:t>
              </a:r>
              <a:br>
                <a:rPr lang="de-DE" sz="1400" dirty="0" smtClean="0">
                  <a:latin typeface="+mn-lt"/>
                </a:rPr>
              </a:br>
              <a:r>
                <a:rPr lang="de-DE" sz="1400" dirty="0" smtClean="0">
                  <a:latin typeface="+mn-lt"/>
                </a:rPr>
                <a:t>Nautische Nachrichten 1 / 2015</a:t>
              </a:r>
              <a:endParaRPr lang="de-DE" sz="1400" dirty="0">
                <a:latin typeface="+mn-lt"/>
              </a:endParaRPr>
            </a:p>
          </p:txBody>
        </p:sp>
      </p:grpSp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/>
              <a:t>Forschungsprojekt </a:t>
            </a:r>
            <a:r>
              <a:rPr lang="de-DE" altLang="de-DE" dirty="0" err="1" smtClean="0"/>
              <a:t>ANeMoS</a:t>
            </a:r>
            <a:r>
              <a:rPr lang="de-DE" altLang="de-DE" dirty="0" smtClean="0"/>
              <a:t>  		</a:t>
            </a:r>
            <a:r>
              <a:rPr lang="de-DE" altLang="de-DE" b="0" dirty="0" smtClean="0"/>
              <a:t>|</a:t>
            </a:r>
            <a:r>
              <a:rPr lang="de-DE" altLang="de-DE" dirty="0" smtClean="0"/>
              <a:t> 	</a:t>
            </a:r>
            <a:r>
              <a:rPr lang="de-DE" altLang="de-DE" b="0" dirty="0" smtClean="0"/>
              <a:t>Prof. Dr. Gisela Müller-Plath 		   |	        </a:t>
            </a:r>
            <a:r>
              <a:rPr lang="de-DE" altLang="de-DE" b="0" dirty="0" err="1" smtClean="0"/>
              <a:t>hanseboot</a:t>
            </a:r>
            <a:r>
              <a:rPr lang="de-DE" altLang="de-DE" b="0" dirty="0" smtClean="0"/>
              <a:t> 2017</a:t>
            </a:r>
            <a:endParaRPr lang="de-DE" altLang="de-DE" b="0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/>
              <a:t>Seite </a:t>
            </a:r>
            <a:fld id="{7416BCC7-6A22-40D2-B559-0CE2D9AB5FE9}" type="slidenum">
              <a:rPr lang="de-DE" altLang="de-DE" b="1"/>
              <a:pPr/>
              <a:t>3</a:t>
            </a:fld>
            <a:endParaRPr lang="de-DE" altLang="de-DE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9751" y="281491"/>
            <a:ext cx="83527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Navigation auf See mit klassischen und digitalen Medien –</a:t>
            </a:r>
            <a:b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kern="0" cap="small" dirty="0" smtClean="0">
                <a:solidFill>
                  <a:srgbClr val="C50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Forschungsprojekt</a:t>
            </a:r>
            <a:endParaRPr lang="de-DE" altLang="de-DE" sz="180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-223" y="1245989"/>
            <a:ext cx="132504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Warum ?</a:t>
            </a:r>
            <a:endParaRPr lang="de-DE" sz="2400" b="1" i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30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2: Raumorientierung beim Navigieren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Laborexperimente an der TU Berlin: Seesimulator „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Isefjord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“, Februar 2016 und Juni 2017</a:t>
            </a:r>
            <a:endParaRPr lang="de-DE" altLang="de-DE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77801" y="987574"/>
            <a:ext cx="723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b="1" dirty="0" smtClean="0">
                <a:latin typeface="Calibri" panose="020F0502020204030204" pitchFamily="34" charset="0"/>
              </a:rPr>
              <a:t>Antworten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4913" y="1432976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Warum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entsteht bei rein digitaler Navigation eine schlechtere kognitive Karte (Überblickswissen) ?</a:t>
            </a:r>
          </a:p>
        </p:txBody>
      </p:sp>
      <p:sp>
        <p:nvSpPr>
          <p:cNvPr id="8" name="Rechteck 7"/>
          <p:cNvSpPr/>
          <p:nvPr/>
        </p:nvSpPr>
        <p:spPr>
          <a:xfrm>
            <a:off x="205230" y="2780001"/>
            <a:ext cx="8636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600"/>
              </a:spcBef>
            </a:pPr>
            <a:r>
              <a:rPr lang="de-DE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Warum 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verbessert die digitale Information das Situationsbewusstsein (Handlungswissen) nur bei den Sportschiffern, die regelmäßig und aktiv mit der Papierkarte navigieren?  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9185" y="3329063"/>
            <a:ext cx="8424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Das Situationsbewusstsein fußt auf einer Raumvorstellung, der kognitiven Karte.</a:t>
            </a:r>
          </a:p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Beispiele: -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Leeraum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(„Wissen über die Windrichtung“) bis zur </a:t>
            </a:r>
            <a:r>
              <a:rPr lang="de-DE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Küste.</a:t>
            </a:r>
            <a:endParaRPr lang="de-D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- nächster Kursänderungspunkt und –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richtung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(„Wissen über die Route“) abhängig ab vom </a:t>
            </a:r>
            <a:r>
              <a:rPr lang="de-DE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Ziel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 den 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de-DE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Wassertiefen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unterwegs.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3698" y="1740753"/>
            <a:ext cx="837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Wer klassisch navigiert, nimmt während der Wegfindung fortlaufend Informationen aus der Umgebung auf und setzt sie zur kognitiven Karte zusammen. Wer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navigiert, überlässt dies dem Gerät. </a:t>
            </a:r>
          </a:p>
        </p:txBody>
      </p:sp>
      <p:sp>
        <p:nvSpPr>
          <p:cNvPr id="16" name="Rechteck 15"/>
          <p:cNvSpPr/>
          <p:nvPr/>
        </p:nvSpPr>
        <p:spPr>
          <a:xfrm>
            <a:off x="256032" y="2263973"/>
            <a:ext cx="8335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Langjährige rein digitale Navigation scheint die Wahrnehmung auf See grundlegend zu verändern. </a:t>
            </a:r>
          </a:p>
        </p:txBody>
      </p:sp>
      <p:sp>
        <p:nvSpPr>
          <p:cNvPr id="19" name="Rechteck 18"/>
          <p:cNvSpPr/>
          <p:nvPr/>
        </p:nvSpPr>
        <p:spPr>
          <a:xfrm>
            <a:off x="256032" y="4280197"/>
            <a:ext cx="7844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de-D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 nur noch digital navigiert, entzieht dem „Situationsbewusstsein“ die Grundlage.</a:t>
            </a:r>
          </a:p>
        </p:txBody>
      </p:sp>
    </p:spTree>
    <p:extLst>
      <p:ext uri="{BB962C8B-B14F-4D97-AF65-F5344CB8AC3E}">
        <p14:creationId xmlns:p14="http://schemas.microsoft.com/office/powerpoint/2010/main" val="30879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6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/>
              <a:t>Forschungsprojekt </a:t>
            </a:r>
            <a:r>
              <a:rPr lang="de-DE" altLang="de-DE" dirty="0" err="1" smtClean="0"/>
              <a:t>ANeMoS</a:t>
            </a:r>
            <a:r>
              <a:rPr lang="de-DE" altLang="de-DE" dirty="0" smtClean="0"/>
              <a:t>  		</a:t>
            </a:r>
            <a:r>
              <a:rPr lang="de-DE" altLang="de-DE" b="0" dirty="0" smtClean="0"/>
              <a:t>|</a:t>
            </a:r>
            <a:r>
              <a:rPr lang="de-DE" altLang="de-DE" dirty="0" smtClean="0"/>
              <a:t> 	</a:t>
            </a:r>
            <a:r>
              <a:rPr lang="de-DE" altLang="de-DE" b="0" dirty="0" smtClean="0"/>
              <a:t>Prof. Dr. Gisela Müller-Plath 		   |	        </a:t>
            </a:r>
            <a:r>
              <a:rPr lang="de-DE" altLang="de-DE" b="0" dirty="0" err="1" smtClean="0"/>
              <a:t>hanseboot</a:t>
            </a:r>
            <a:r>
              <a:rPr lang="de-DE" altLang="de-DE" b="0" dirty="0" smtClean="0"/>
              <a:t> 2017</a:t>
            </a:r>
            <a:endParaRPr lang="de-DE" altLang="de-DE" b="0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/>
              <a:t>Seite </a:t>
            </a:r>
            <a:fld id="{7416BCC7-6A22-40D2-B559-0CE2D9AB5FE9}" type="slidenum">
              <a:rPr lang="de-DE" altLang="de-DE" b="1"/>
              <a:pPr/>
              <a:t>31</a:t>
            </a:fld>
            <a:endParaRPr lang="de-DE" alt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474814" y="1131590"/>
            <a:ext cx="8892480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0" lvl="3" indent="-171450" algn="l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sz="1800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Nutzungsempfehlungen für die Sportschiffer</a:t>
            </a:r>
            <a:endParaRPr lang="de-DE" sz="1800" cap="sm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43123" y="271808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Forschungsprojekt</a:t>
            </a:r>
            <a:r>
              <a:rPr lang="de-DE" altLang="de-DE" sz="1800" kern="0" cap="small" dirty="0" smtClean="0"/>
              <a:t> </a:t>
            </a:r>
            <a:r>
              <a:rPr lang="de-DE" altLang="de-DE" sz="1800" kern="0" cap="small" dirty="0" err="1" smtClean="0"/>
              <a:t>ANeMoS</a:t>
            </a:r>
            <a:r>
              <a:rPr lang="de-DE" altLang="de-DE" sz="1800" kern="0" dirty="0" smtClean="0"/>
              <a:t/>
            </a:r>
            <a:br>
              <a:rPr lang="de-DE" altLang="de-DE" sz="1800" kern="0" dirty="0" smtClean="0"/>
            </a:br>
            <a:r>
              <a:rPr lang="de-DE" altLang="de-DE" sz="1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nalyzing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Impact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edia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de-DE" altLang="de-DE" sz="1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ailboats</a:t>
            </a:r>
            <a:endParaRPr lang="de-DE" altLang="de-DE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8885" y="1563638"/>
            <a:ext cx="841198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Nutzen Sie Plotter oder Tablet als Ergänzung zur Papierkarte, nicht als Ersatz.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Wenn Ihnen an einer guten Raumvorstellung (kognitive Karte) und Situationsbewusstsein gelegen ist: 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Stecken Sie Ihre Kurse vor Fahrtantritt auf der Seekarte ab und nutzen Sie den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lotter unterwegs </a:t>
            </a:r>
            <a:b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(z.B. jeweils den nächsten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Wegpunkt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setzen), oder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Planen Sie Ihre Route vor Fahrtantritt auf dem Plotter mit parallelem Abgleich auf der Papierkarte.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Idee: Einmal pro Saison ganz ohne digitale Hilfe fahren.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Hüten Sie sich vor übersteigertem Technikvertrauen (GPS-Ungenauigkeiten, falsche Tiefenangaben).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467544" y="3723878"/>
            <a:ext cx="8899749" cy="909132"/>
            <a:chOff x="467544" y="3837827"/>
            <a:chExt cx="8899749" cy="909132"/>
          </a:xfrm>
        </p:grpSpPr>
        <p:sp>
          <p:nvSpPr>
            <p:cNvPr id="12" name="Textfeld 11"/>
            <p:cNvSpPr txBox="1"/>
            <p:nvPr/>
          </p:nvSpPr>
          <p:spPr>
            <a:xfrm>
              <a:off x="467544" y="3837827"/>
              <a:ext cx="8899749" cy="390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43050" lvl="3" indent="-171450" algn="l">
                <a:lnSpc>
                  <a:spcPct val="114000"/>
                </a:lnSpc>
                <a:spcBef>
                  <a:spcPts val="600"/>
                </a:spcBef>
                <a:buFont typeface="Wingdings" pitchFamily="2" charset="2"/>
                <a:buChar char="Ø"/>
              </a:pPr>
              <a:r>
                <a:rPr lang="de-DE" sz="1800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 </a:t>
              </a:r>
              <a:r>
                <a:rPr lang="de-DE" sz="1800" cap="small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Gestaltungsempfehlungen für die Hersteller</a:t>
              </a:r>
              <a:endParaRPr lang="de-DE" sz="1800" cap="small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474814" y="4223739"/>
              <a:ext cx="8489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Müller, M., Jung, D. &amp; Müller-Plath, G. (2016). Gestaltungsrichtlinie für maritime Navigationsanwendungen. </a:t>
              </a:r>
              <a:b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Technische Universität </a:t>
              </a: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erlin.</a:t>
              </a:r>
              <a:endParaRPr lang="de-DE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0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/>
              <a:t>Forschungsprojekt </a:t>
            </a:r>
            <a:r>
              <a:rPr lang="de-DE" altLang="de-DE" dirty="0" err="1" smtClean="0"/>
              <a:t>ANeMoS</a:t>
            </a:r>
            <a:r>
              <a:rPr lang="de-DE" altLang="de-DE" dirty="0" smtClean="0"/>
              <a:t>  		</a:t>
            </a:r>
            <a:r>
              <a:rPr lang="de-DE" altLang="de-DE" b="0" dirty="0" smtClean="0"/>
              <a:t>|</a:t>
            </a:r>
            <a:r>
              <a:rPr lang="de-DE" altLang="de-DE" dirty="0" smtClean="0"/>
              <a:t> 	</a:t>
            </a:r>
            <a:r>
              <a:rPr lang="de-DE" altLang="de-DE" b="0" dirty="0" smtClean="0"/>
              <a:t>Prof. Dr. Gisela Müller-Plath 		   |	        </a:t>
            </a:r>
            <a:r>
              <a:rPr lang="de-DE" altLang="de-DE" b="0" dirty="0" err="1" smtClean="0"/>
              <a:t>hanseboot</a:t>
            </a:r>
            <a:r>
              <a:rPr lang="de-DE" altLang="de-DE" b="0" dirty="0" smtClean="0"/>
              <a:t> 2017</a:t>
            </a:r>
            <a:endParaRPr lang="de-DE" altLang="de-DE" b="0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/>
              <a:t>Seite </a:t>
            </a:r>
            <a:fld id="{7416BCC7-6A22-40D2-B559-0CE2D9AB5FE9}" type="slidenum">
              <a:rPr lang="de-DE" altLang="de-DE" b="1"/>
              <a:pPr/>
              <a:t>4</a:t>
            </a:fld>
            <a:endParaRPr lang="de-DE" altLang="de-DE" b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619672" y="1312282"/>
            <a:ext cx="4968552" cy="751965"/>
            <a:chOff x="1619672" y="1312282"/>
            <a:chExt cx="4968552" cy="751965"/>
          </a:xfrm>
        </p:grpSpPr>
        <p:sp>
          <p:nvSpPr>
            <p:cNvPr id="2" name="Textfeld 1"/>
            <p:cNvSpPr txBox="1"/>
            <p:nvPr/>
          </p:nvSpPr>
          <p:spPr>
            <a:xfrm>
              <a:off x="1619672" y="1312282"/>
              <a:ext cx="49685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800" dirty="0" smtClean="0">
                  <a:latin typeface="Calibri" panose="020F0502020204030204" pitchFamily="34" charset="0"/>
                </a:rPr>
                <a:t>Navigation auf Sportbooten klassisch oder digital?</a:t>
              </a:r>
              <a:endParaRPr lang="de-DE" sz="1800" dirty="0">
                <a:latin typeface="Calibri" panose="020F0502020204030204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1619672" y="1694915"/>
              <a:ext cx="4707865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DE" sz="1800" dirty="0">
                  <a:latin typeface="Calibri" panose="020F0502020204030204" pitchFamily="34" charset="0"/>
                </a:rPr>
                <a:t>Kontroverse Diskussion in der Fachpresse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1619672" y="2080510"/>
            <a:ext cx="6912768" cy="13465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</a:rPr>
              <a:t>Human-</a:t>
            </a:r>
            <a:r>
              <a:rPr lang="de-DE" sz="1800" dirty="0" err="1" smtClean="0">
                <a:latin typeface="Calibri" panose="020F0502020204030204" pitchFamily="34" charset="0"/>
              </a:rPr>
              <a:t>Factors</a:t>
            </a:r>
            <a:r>
              <a:rPr lang="de-DE" sz="1800" dirty="0" smtClean="0">
                <a:latin typeface="Calibri" panose="020F0502020204030204" pitchFamily="34" charset="0"/>
              </a:rPr>
              <a:t>-Forschung: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Es existieren schon Untersuchungen zur Auswirkung digitaler Navigation im Straßenverkehr und bei Fußgängern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Forschungslücke: Navigation auf See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</a:rPr>
              <a:t>Human </a:t>
            </a:r>
            <a:r>
              <a:rPr lang="de-DE" sz="1400" dirty="0" err="1" smtClean="0">
                <a:latin typeface="Calibri" panose="020F0502020204030204" pitchFamily="34" charset="0"/>
              </a:rPr>
              <a:t>Factors</a:t>
            </a:r>
            <a:r>
              <a:rPr lang="de-DE" sz="1400" dirty="0" smtClean="0">
                <a:latin typeface="Calibri" panose="020F0502020204030204" pitchFamily="34" charset="0"/>
              </a:rPr>
              <a:t>: Zentral am IPA der TU Berlin, eigener Masterstudiengang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39751" y="281491"/>
            <a:ext cx="83527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Navigation auf See mit klassischen und digitalen Medien –</a:t>
            </a:r>
            <a:b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kern="0" cap="small" dirty="0" smtClean="0">
                <a:solidFill>
                  <a:srgbClr val="C50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Forschungsprojekt</a:t>
            </a:r>
            <a:endParaRPr lang="de-DE" altLang="de-DE" sz="180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43123" y="3882063"/>
            <a:ext cx="80613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=&gt;   Forschungsprojekt</a:t>
            </a:r>
            <a:r>
              <a:rPr lang="de-DE" altLang="de-DE" sz="1800" kern="0" cap="small" dirty="0" smtClean="0"/>
              <a:t> </a:t>
            </a:r>
            <a:r>
              <a:rPr lang="de-DE" altLang="de-DE" sz="1800" kern="0" cap="small" dirty="0" err="1" smtClean="0"/>
              <a:t>ANeMoS</a:t>
            </a:r>
            <a:r>
              <a:rPr lang="de-DE" altLang="de-DE" sz="1800" kern="0" dirty="0"/>
              <a:t/>
            </a:r>
            <a:br>
              <a:rPr lang="de-DE" altLang="de-DE" sz="1800" kern="0" dirty="0"/>
            </a:br>
            <a:r>
              <a:rPr lang="de-DE" altLang="de-DE" sz="1800" kern="0" dirty="0" smtClean="0"/>
              <a:t>      </a:t>
            </a:r>
            <a:r>
              <a:rPr lang="de-DE" altLang="de-DE" sz="1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nalyzing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Impact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edia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de-DE" altLang="de-DE" sz="1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ailboats</a:t>
            </a:r>
            <a:endParaRPr lang="de-DE" altLang="de-DE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-223" y="1245989"/>
            <a:ext cx="132504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Warum ?</a:t>
            </a:r>
            <a:endParaRPr lang="de-DE" sz="2400" b="1" i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http://www.raymarine.de/uploadedImages/Competitions/Wireless-Competi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48" y="1222830"/>
            <a:ext cx="4456430" cy="1150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/>
              <a:t>Forschungsprojekt </a:t>
            </a:r>
            <a:r>
              <a:rPr lang="de-DE" altLang="de-DE" dirty="0" err="1" smtClean="0"/>
              <a:t>ANeMoS</a:t>
            </a:r>
            <a:r>
              <a:rPr lang="de-DE" altLang="de-DE" dirty="0" smtClean="0"/>
              <a:t>  		</a:t>
            </a:r>
            <a:r>
              <a:rPr lang="de-DE" altLang="de-DE" b="0" dirty="0" smtClean="0"/>
              <a:t>|</a:t>
            </a:r>
            <a:r>
              <a:rPr lang="de-DE" altLang="de-DE" dirty="0" smtClean="0"/>
              <a:t> 	</a:t>
            </a:r>
            <a:r>
              <a:rPr lang="de-DE" altLang="de-DE" b="0" dirty="0" smtClean="0"/>
              <a:t>Prof. Dr. Gisela Müller-Plath 		   |	        </a:t>
            </a:r>
            <a:r>
              <a:rPr lang="de-DE" altLang="de-DE" b="0" dirty="0" err="1" smtClean="0"/>
              <a:t>hanseboot</a:t>
            </a:r>
            <a:r>
              <a:rPr lang="de-DE" altLang="de-DE" b="0" dirty="0" smtClean="0"/>
              <a:t> 2017</a:t>
            </a:r>
            <a:endParaRPr lang="de-DE" altLang="de-DE" b="0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/>
              <a:t>Seite </a:t>
            </a:r>
            <a:fld id="{7416BCC7-6A22-40D2-B559-0CE2D9AB5FE9}" type="slidenum">
              <a:rPr lang="de-DE" altLang="de-DE" b="1"/>
              <a:pPr/>
              <a:t>5</a:t>
            </a:fld>
            <a:endParaRPr lang="de-DE" alt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474814" y="2060085"/>
            <a:ext cx="8892480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  <a:spcBef>
                <a:spcPts val="600"/>
              </a:spcBef>
            </a:pPr>
            <a:r>
              <a:rPr lang="de-DE" sz="1800" cap="small" dirty="0" smtClean="0">
                <a:latin typeface="Calibri" panose="020F0502020204030204" pitchFamily="34" charset="0"/>
              </a:rPr>
              <a:t>Ziele (Human-</a:t>
            </a:r>
            <a:r>
              <a:rPr lang="de-DE" sz="1800" cap="small" dirty="0" err="1" smtClean="0">
                <a:latin typeface="Calibri" panose="020F0502020204030204" pitchFamily="34" charset="0"/>
              </a:rPr>
              <a:t>Factors</a:t>
            </a:r>
            <a:r>
              <a:rPr lang="de-DE" sz="1800" cap="small" dirty="0" smtClean="0">
                <a:latin typeface="Calibri" panose="020F0502020204030204" pitchFamily="34" charset="0"/>
              </a:rPr>
              <a:t>-Forschung)</a:t>
            </a:r>
          </a:p>
          <a:p>
            <a:pPr marL="228600" indent="-228600" algn="l">
              <a:lnSpc>
                <a:spcPct val="114000"/>
              </a:lnSpc>
              <a:spcBef>
                <a:spcPts val="1200"/>
              </a:spcBef>
              <a:buFont typeface="+mj-lt"/>
              <a:buAutoNum type="arabicParenBoth"/>
            </a:pPr>
            <a:r>
              <a:rPr lang="de-DE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Wie sollten Sportschiffer ein digitales Navigationsdisplay </a:t>
            </a:r>
            <a:r>
              <a:rPr lang="de-DE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verwenden</a:t>
            </a:r>
            <a:r>
              <a:rPr lang="de-DE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um optimal zu profitieren?</a:t>
            </a:r>
            <a:br>
              <a:rPr lang="de-DE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de-DE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Probleme: Raumorientierung, Aufmerksamkeitsverteilung, Reduktion der Wahrnehmung auf den visuellen Sinn.</a:t>
            </a:r>
          </a:p>
          <a:p>
            <a:pPr marL="1543050" lvl="3" indent="-171450" algn="l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sz="1800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Nutzungsempfehlungen für die Sportschiffer</a:t>
            </a:r>
            <a:endParaRPr lang="de-DE" sz="1800" cap="sm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3597990"/>
            <a:ext cx="8899749" cy="97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lnSpc>
                <a:spcPct val="114000"/>
              </a:lnSpc>
              <a:spcBef>
                <a:spcPts val="1200"/>
              </a:spcBef>
              <a:buFont typeface="+mj-lt"/>
              <a:buAutoNum type="arabicParenBoth" startAt="2"/>
            </a:pPr>
            <a:r>
              <a:rPr lang="de-DE" sz="1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Wie </a:t>
            </a:r>
            <a:r>
              <a:rPr lang="de-DE" sz="1400" dirty="0">
                <a:solidFill>
                  <a:srgbClr val="008000"/>
                </a:solidFill>
                <a:latin typeface="Calibri" panose="020F0502020204030204" pitchFamily="34" charset="0"/>
              </a:rPr>
              <a:t>sollte </a:t>
            </a:r>
            <a:r>
              <a:rPr lang="de-DE" sz="1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ein </a:t>
            </a:r>
            <a:r>
              <a:rPr lang="de-DE" sz="1400" dirty="0">
                <a:solidFill>
                  <a:srgbClr val="008000"/>
                </a:solidFill>
                <a:latin typeface="Calibri" panose="020F0502020204030204" pitchFamily="34" charset="0"/>
              </a:rPr>
              <a:t>digitales Navigationsdisplay </a:t>
            </a:r>
            <a:r>
              <a:rPr lang="de-DE" sz="1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gestaltet </a:t>
            </a:r>
            <a:r>
              <a:rPr lang="de-DE" sz="1400" b="1" dirty="0">
                <a:solidFill>
                  <a:srgbClr val="008000"/>
                </a:solidFill>
                <a:latin typeface="Calibri" panose="020F0502020204030204" pitchFamily="34" charset="0"/>
              </a:rPr>
              <a:t>sein</a:t>
            </a:r>
            <a:r>
              <a:rPr lang="de-DE" sz="1400" dirty="0">
                <a:solidFill>
                  <a:srgbClr val="008000"/>
                </a:solidFill>
                <a:latin typeface="Calibri" panose="020F0502020204030204" pitchFamily="34" charset="0"/>
              </a:rPr>
              <a:t>, damit </a:t>
            </a:r>
            <a:r>
              <a:rPr lang="de-DE" sz="1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die Nutzer </a:t>
            </a:r>
            <a:r>
              <a:rPr lang="de-DE" sz="1400" dirty="0">
                <a:solidFill>
                  <a:srgbClr val="008000"/>
                </a:solidFill>
                <a:latin typeface="Calibri" panose="020F0502020204030204" pitchFamily="34" charset="0"/>
              </a:rPr>
              <a:t>optimal </a:t>
            </a:r>
            <a:r>
              <a:rPr lang="de-DE" sz="1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profitieren können?</a:t>
            </a:r>
            <a:br>
              <a:rPr lang="de-DE" sz="1400" dirty="0" smtClean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de-DE" sz="1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Probleme: Informationsmenge, Funktionsvielfalt, komplizierte Bedienung.</a:t>
            </a:r>
          </a:p>
          <a:p>
            <a:pPr marL="1543050" lvl="3" indent="-171450" algn="l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de-DE" sz="1800" cap="small" dirty="0" smtClean="0">
                <a:solidFill>
                  <a:srgbClr val="008000"/>
                </a:solidFill>
                <a:latin typeface="Calibri" panose="020F0502020204030204" pitchFamily="34" charset="0"/>
              </a:rPr>
              <a:t>Gestaltungsempfehlungen für die Hersteller</a:t>
            </a:r>
            <a:endParaRPr lang="de-DE" sz="1800" cap="small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43123" y="271808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Forschungsprojekt</a:t>
            </a:r>
            <a:r>
              <a:rPr lang="de-DE" altLang="de-DE" sz="1800" kern="0" cap="small" dirty="0" smtClean="0"/>
              <a:t> </a:t>
            </a:r>
            <a:r>
              <a:rPr lang="de-DE" altLang="de-DE" sz="1800" kern="0" cap="small" dirty="0" err="1" smtClean="0"/>
              <a:t>ANeMoS</a:t>
            </a:r>
            <a:r>
              <a:rPr lang="de-DE" altLang="de-DE" sz="1800" kern="0" dirty="0" smtClean="0"/>
              <a:t/>
            </a:r>
            <a:br>
              <a:rPr lang="de-DE" altLang="de-DE" sz="1800" kern="0" dirty="0" smtClean="0"/>
            </a:br>
            <a:r>
              <a:rPr lang="de-DE" altLang="de-DE" sz="1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nalyzing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Impact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edia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de-DE" altLang="de-DE" sz="1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ailboats</a:t>
            </a:r>
            <a:endParaRPr lang="de-DE" altLang="de-DE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88" y="1245989"/>
            <a:ext cx="92852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?</a:t>
            </a:r>
            <a:endParaRPr lang="de-DE" sz="2400" b="1" i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43123" y="271808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Forschungsprojekt</a:t>
            </a:r>
            <a:r>
              <a:rPr lang="de-DE" altLang="de-DE" sz="1800" kern="0" cap="small" dirty="0" smtClean="0"/>
              <a:t> </a:t>
            </a:r>
            <a:r>
              <a:rPr lang="de-DE" altLang="de-DE" sz="1800" kern="0" cap="small" dirty="0" err="1" smtClean="0"/>
              <a:t>ANeMoS</a:t>
            </a:r>
            <a:r>
              <a:rPr lang="de-DE" altLang="de-DE" sz="1800" kern="0" dirty="0" smtClean="0"/>
              <a:t/>
            </a:r>
            <a:br>
              <a:rPr lang="de-DE" altLang="de-DE" sz="1800" kern="0" dirty="0" smtClean="0"/>
            </a:br>
            <a:r>
              <a:rPr lang="de-DE" altLang="de-DE" sz="1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nalyzing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Impact 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edia </a:t>
            </a:r>
            <a:r>
              <a:rPr lang="de-DE" altLang="de-DE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altLang="de-DE" sz="1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de-DE" altLang="de-DE" sz="1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altLang="de-DE" sz="1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ailboats</a:t>
            </a:r>
            <a:endParaRPr lang="de-DE" altLang="de-DE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790" y="299502"/>
            <a:ext cx="68397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kern="0" cap="small" dirty="0" smtClean="0">
                <a:solidFill>
                  <a:srgbClr val="C50E1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Standardisierte Labor- und Feldexperimente</a:t>
            </a:r>
          </a:p>
          <a:p>
            <a:pPr algn="l"/>
            <a:r>
              <a:rPr lang="de-DE" sz="1800" kern="0" cap="small" dirty="0">
                <a:solidFill>
                  <a:srgbClr val="C50E1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</a:t>
            </a:r>
            <a:r>
              <a:rPr lang="de-DE" sz="1800" kern="0" cap="small" dirty="0" smtClean="0">
                <a:solidFill>
                  <a:srgbClr val="C50E1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der TU Berlin und auf See</a:t>
            </a:r>
            <a:endParaRPr lang="de-DE" sz="18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563752634"/>
              </p:ext>
            </p:extLst>
          </p:nvPr>
        </p:nvGraphicFramePr>
        <p:xfrm>
          <a:off x="571360" y="867248"/>
          <a:ext cx="7889072" cy="365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/>
              <a:t>Forschungsprojekt </a:t>
            </a:r>
            <a:r>
              <a:rPr lang="de-DE" altLang="de-DE" dirty="0" err="1" smtClean="0"/>
              <a:t>ANeMoS</a:t>
            </a:r>
            <a:r>
              <a:rPr lang="de-DE" altLang="de-DE" dirty="0" smtClean="0"/>
              <a:t>  		</a:t>
            </a:r>
            <a:r>
              <a:rPr lang="de-DE" altLang="de-DE" b="0" dirty="0" smtClean="0"/>
              <a:t>|</a:t>
            </a:r>
            <a:r>
              <a:rPr lang="de-DE" altLang="de-DE" dirty="0" smtClean="0"/>
              <a:t> 	</a:t>
            </a:r>
            <a:r>
              <a:rPr lang="de-DE" altLang="de-DE" b="0" dirty="0" smtClean="0"/>
              <a:t>Prof. Dr. Gisela Müller-Plath 		   |	        </a:t>
            </a:r>
            <a:r>
              <a:rPr lang="de-DE" altLang="de-DE" b="0" dirty="0" err="1" smtClean="0"/>
              <a:t>hanseboot</a:t>
            </a:r>
            <a:r>
              <a:rPr lang="de-DE" altLang="de-DE" b="0" dirty="0" smtClean="0"/>
              <a:t> 2017</a:t>
            </a:r>
            <a:endParaRPr lang="de-DE" altLang="de-DE" b="0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/>
              <a:t>Seite </a:t>
            </a:r>
            <a:fld id="{7416BCC7-6A22-40D2-B559-0CE2D9AB5FE9}" type="slidenum">
              <a:rPr lang="de-DE" altLang="de-DE" b="1"/>
              <a:pPr/>
              <a:t>6</a:t>
            </a:fld>
            <a:endParaRPr lang="de-DE" altLang="de-DE" b="1" dirty="0"/>
          </a:p>
        </p:txBody>
      </p:sp>
      <p:sp>
        <p:nvSpPr>
          <p:cNvPr id="17" name="Rechteck 16"/>
          <p:cNvSpPr/>
          <p:nvPr/>
        </p:nvSpPr>
        <p:spPr>
          <a:xfrm>
            <a:off x="1331640" y="4331329"/>
            <a:ext cx="3168352" cy="38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171450" algn="l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C00000"/>
                </a:solidFill>
                <a:latin typeface="+mn-lt"/>
              </a:rPr>
              <a:t> Nutzungsempfehlungen</a:t>
            </a:r>
            <a:endParaRPr lang="de-DE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589713" y="4333365"/>
            <a:ext cx="344678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171450" algn="l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008000"/>
                </a:solidFill>
                <a:latin typeface="+mn-lt"/>
              </a:rPr>
              <a:t> Gestaltungsempfehlungen </a:t>
            </a:r>
            <a:endParaRPr lang="de-DE" sz="1800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8670217" y="699543"/>
            <a:ext cx="470186" cy="3972731"/>
            <a:chOff x="1175" y="699543"/>
            <a:chExt cx="470186" cy="3972731"/>
          </a:xfrm>
        </p:grpSpPr>
        <p:sp>
          <p:nvSpPr>
            <p:cNvPr id="21" name="Textfeld 20"/>
            <p:cNvSpPr txBox="1"/>
            <p:nvPr/>
          </p:nvSpPr>
          <p:spPr>
            <a:xfrm rot="16200000">
              <a:off x="-549877" y="1259116"/>
              <a:ext cx="15808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+mn-lt"/>
                </a:rPr>
                <a:t>Sommer </a:t>
              </a:r>
              <a:br>
                <a:rPr lang="de-DE" dirty="0" smtClean="0">
                  <a:latin typeface="+mn-lt"/>
                </a:rPr>
              </a:br>
              <a:r>
                <a:rPr lang="de-DE" dirty="0" smtClean="0">
                  <a:latin typeface="+mn-lt"/>
                </a:rPr>
                <a:t>2015</a:t>
              </a:r>
              <a:endParaRPr lang="de-DE" dirty="0">
                <a:latin typeface="+mn-l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 rot="16200000">
              <a:off x="-226103" y="2551440"/>
              <a:ext cx="91810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+mn-lt"/>
                </a:rPr>
                <a:t>Sommer 2016</a:t>
              </a:r>
              <a:endParaRPr lang="de-DE" dirty="0">
                <a:latin typeface="+mn-lt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 rot="16200000">
              <a:off x="-458213" y="3751220"/>
              <a:ext cx="138044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+mn-lt"/>
                </a:rPr>
                <a:t>Winter 2015/16 und 2016/17</a:t>
              </a:r>
              <a:endParaRPr lang="de-DE" dirty="0">
                <a:latin typeface="+mn-lt"/>
              </a:endParaRPr>
            </a:p>
          </p:txBody>
        </p:sp>
      </p:grpSp>
      <p:cxnSp>
        <p:nvCxnSpPr>
          <p:cNvPr id="29" name="Gerade Verbindung 28"/>
          <p:cNvCxnSpPr/>
          <p:nvPr/>
        </p:nvCxnSpPr>
        <p:spPr bwMode="auto">
          <a:xfrm>
            <a:off x="7062804" y="2368215"/>
            <a:ext cx="0" cy="163426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hteck 24"/>
          <p:cNvSpPr/>
          <p:nvPr/>
        </p:nvSpPr>
        <p:spPr bwMode="auto">
          <a:xfrm>
            <a:off x="1403648" y="989282"/>
            <a:ext cx="7056784" cy="500873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96" y="1245989"/>
            <a:ext cx="86914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Wie ?</a:t>
            </a:r>
            <a:endParaRPr lang="de-DE" sz="2400" b="1" i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71A001C-1E67-4A36-BB18-E16094763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0EAFECE-0BA6-403A-BF59-B511490D6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12DBF68-AB94-4142-B4D3-B61EFD955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056844B-81FA-4518-8F14-B7DC7052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D4B1412-A1EC-4334-845E-E422DE9BD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AA810BFB-5A37-4D7A-9A10-49B38EDE0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7221C91-1893-47D6-B5A0-FCCF028D1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0E6BC09-D7F6-4C2B-8638-508BCCBEC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B6C490B-EDB2-45CC-800B-843E2744A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50114B6-C7F5-47F0-8EB7-25FBB5524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0F1D915-1655-4A9F-BAD1-C5964EDE9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C588D7F-EEE8-475A-BDB5-568E1C0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53C26863-7953-43AF-8143-A160875DD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4" grpId="0" uiExpand="1">
        <p:bldSub>
          <a:bldDgm bld="lvlAtOnce"/>
        </p:bldSub>
      </p:bldGraphic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/>
              <a:t>Forschungsprojekt </a:t>
            </a:r>
            <a:r>
              <a:rPr lang="de-DE" altLang="de-DE" dirty="0" err="1" smtClean="0"/>
              <a:t>ANeMoS</a:t>
            </a:r>
            <a:r>
              <a:rPr lang="de-DE" altLang="de-DE" dirty="0" smtClean="0"/>
              <a:t>  		</a:t>
            </a:r>
            <a:r>
              <a:rPr lang="de-DE" altLang="de-DE" b="0" dirty="0" smtClean="0"/>
              <a:t>|</a:t>
            </a:r>
            <a:r>
              <a:rPr lang="de-DE" altLang="de-DE" dirty="0" smtClean="0"/>
              <a:t> 	</a:t>
            </a:r>
            <a:r>
              <a:rPr lang="de-DE" altLang="de-DE" b="0" dirty="0" smtClean="0"/>
              <a:t>Prof. Dr. Gisela Müller-Plath 		   |	        </a:t>
            </a:r>
            <a:r>
              <a:rPr lang="de-DE" altLang="de-DE" b="0" dirty="0" err="1" smtClean="0"/>
              <a:t>hanseboot</a:t>
            </a:r>
            <a:r>
              <a:rPr lang="de-DE" altLang="de-DE" b="0" dirty="0" smtClean="0"/>
              <a:t> 2017</a:t>
            </a:r>
            <a:endParaRPr lang="de-DE" altLang="de-DE" b="0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/>
              <a:t>Seite </a:t>
            </a:r>
            <a:fld id="{7416BCC7-6A22-40D2-B559-0CE2D9AB5FE9}" type="slidenum">
              <a:rPr lang="de-DE" altLang="de-DE" b="1"/>
              <a:pPr/>
              <a:t>7</a:t>
            </a:fld>
            <a:endParaRPr lang="de-DE" altLang="de-DE" b="1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2438400" y="1038225"/>
            <a:ext cx="6629400" cy="3732182"/>
            <a:chOff x="2438400" y="1009650"/>
            <a:chExt cx="6629400" cy="3732182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113" y="1009650"/>
              <a:ext cx="1621687" cy="373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ieren 16"/>
            <p:cNvGrpSpPr/>
            <p:nvPr/>
          </p:nvGrpSpPr>
          <p:grpSpPr>
            <a:xfrm>
              <a:off x="2438400" y="1047750"/>
              <a:ext cx="5029200" cy="3657600"/>
              <a:chOff x="2438400" y="1047750"/>
              <a:chExt cx="5029200" cy="3657600"/>
            </a:xfrm>
          </p:grpSpPr>
          <p:sp>
            <p:nvSpPr>
              <p:cNvPr id="19" name="Titel 1"/>
              <p:cNvSpPr txBox="1">
                <a:spLocks/>
              </p:cNvSpPr>
              <p:nvPr/>
            </p:nvSpPr>
            <p:spPr>
              <a:xfrm>
                <a:off x="2438400" y="1047750"/>
                <a:ext cx="3581400" cy="38531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bg1"/>
                    </a:solidFill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</a:lstStyle>
              <a:p>
                <a:pPr algn="l"/>
                <a:r>
                  <a:rPr lang="de-DE" sz="1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Routen und Häfen</a:t>
                </a:r>
                <a:endParaRPr lang="de-DE" sz="1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0" name="Picture 2" descr="C:\Users\Gisela Müller-Plath\Dropbox\Anemos\Bild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1468374"/>
                <a:ext cx="5029200" cy="323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1" name="Rechteck 20"/>
          <p:cNvSpPr/>
          <p:nvPr/>
        </p:nvSpPr>
        <p:spPr>
          <a:xfrm>
            <a:off x="152400" y="1095375"/>
            <a:ext cx="22098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Zielgruppe </a:t>
            </a:r>
          </a:p>
          <a:p>
            <a:pPr algn="l">
              <a:spcBef>
                <a:spcPts val="1200"/>
              </a:spcBef>
            </a:pPr>
            <a:r>
              <a:rPr lang="de-DE" sz="1400" dirty="0" smtClean="0">
                <a:latin typeface="Calibri" panose="020F0502020204030204" pitchFamily="34" charset="0"/>
              </a:rPr>
              <a:t>Schiffsführer </a:t>
            </a:r>
            <a:r>
              <a:rPr lang="de-DE" sz="1400" dirty="0">
                <a:latin typeface="Calibri" panose="020F0502020204030204" pitchFamily="34" charset="0"/>
              </a:rPr>
              <a:t>von </a:t>
            </a:r>
            <a:r>
              <a:rPr lang="de-DE" sz="1400" dirty="0" smtClean="0">
                <a:latin typeface="Calibri" panose="020F0502020204030204" pitchFamily="34" charset="0"/>
              </a:rPr>
              <a:t>Segelbooten</a:t>
            </a:r>
            <a:endParaRPr lang="de-DE" sz="1400" dirty="0">
              <a:latin typeface="Calibri" panose="020F0502020204030204" pitchFamily="34" charset="0"/>
            </a:endParaRPr>
          </a:p>
          <a:p>
            <a:pPr marL="171450" indent="-171450" algn="l">
              <a:spcBef>
                <a:spcPts val="600"/>
              </a:spcBef>
              <a:buFont typeface="Arial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</a:rPr>
              <a:t>unter </a:t>
            </a:r>
            <a:r>
              <a:rPr lang="de-DE" sz="1400" b="1" dirty="0">
                <a:latin typeface="Calibri" panose="020F0502020204030204" pitchFamily="34" charset="0"/>
              </a:rPr>
              <a:t>deutscher</a:t>
            </a:r>
            <a:r>
              <a:rPr lang="de-DE" sz="1400" dirty="0">
                <a:latin typeface="Calibri" panose="020F0502020204030204" pitchFamily="34" charset="0"/>
              </a:rPr>
              <a:t> Flagge, </a:t>
            </a:r>
          </a:p>
          <a:p>
            <a:pPr marL="171450" indent="-171450" algn="l">
              <a:spcBef>
                <a:spcPts val="600"/>
              </a:spcBef>
              <a:buFont typeface="Arial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</a:rPr>
              <a:t>die am </a:t>
            </a:r>
            <a:r>
              <a:rPr lang="de-DE" sz="1400" b="1" dirty="0">
                <a:latin typeface="Calibri" panose="020F0502020204030204" pitchFamily="34" charset="0"/>
              </a:rPr>
              <a:t>selben</a:t>
            </a:r>
            <a:r>
              <a:rPr lang="de-DE" sz="1400" dirty="0">
                <a:latin typeface="Calibri" panose="020F0502020204030204" pitchFamily="34" charset="0"/>
              </a:rPr>
              <a:t> Tag </a:t>
            </a:r>
          </a:p>
          <a:p>
            <a:pPr marL="171450" indent="-171450" algn="l">
              <a:spcBef>
                <a:spcPts val="600"/>
              </a:spcBef>
              <a:buFont typeface="Arial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</a:rPr>
              <a:t>als </a:t>
            </a:r>
            <a:r>
              <a:rPr lang="de-DE" sz="1400" b="1" dirty="0">
                <a:latin typeface="Calibri" panose="020F0502020204030204" pitchFamily="34" charset="0"/>
              </a:rPr>
              <a:t>Gastlieger</a:t>
            </a:r>
            <a:r>
              <a:rPr lang="de-DE" sz="1400" dirty="0">
                <a:latin typeface="Calibri" panose="020F0502020204030204" pitchFamily="34" charset="0"/>
              </a:rPr>
              <a:t> den Hafen angelaufen hatten.</a:t>
            </a:r>
          </a:p>
          <a:p>
            <a:pPr algn="l">
              <a:spcBef>
                <a:spcPts val="1200"/>
              </a:spcBef>
            </a:pPr>
            <a:r>
              <a:rPr lang="de-DE" sz="1400" dirty="0" smtClean="0">
                <a:latin typeface="Calibri" panose="020F0502020204030204" pitchFamily="34" charset="0"/>
              </a:rPr>
              <a:t>=&gt; 112 gültige Fragebögen 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1: Nutzer </a:t>
            </a:r>
            <a:r>
              <a:rPr lang="de-DE" altLang="de-DE" sz="1800" kern="0" cap="small" dirty="0">
                <a:latin typeface="Calibri" panose="020F0502020204030204" pitchFamily="34" charset="0"/>
              </a:rPr>
              <a:t>und </a:t>
            </a:r>
            <a:r>
              <a:rPr lang="de-DE" altLang="de-DE" sz="1800" kern="0" cap="small" dirty="0" smtClean="0">
                <a:latin typeface="Calibri" panose="020F0502020204030204" pitchFamily="34" charset="0"/>
              </a:rPr>
              <a:t>Nutzungsgewohnheiten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Befragung von 114 Sportschiffern in 16 Ostseehäfen</a:t>
            </a:r>
          </a:p>
        </p:txBody>
      </p:sp>
    </p:spTree>
    <p:extLst>
      <p:ext uri="{BB962C8B-B14F-4D97-AF65-F5344CB8AC3E}">
        <p14:creationId xmlns:p14="http://schemas.microsoft.com/office/powerpoint/2010/main" val="5372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muellerplath\Dropbox\Anemos\hanseboot 2017\06_Befragung_in_Burgstaaken_-_zu_Gast_auf_der_Nordster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-11981"/>
          <a:stretch/>
        </p:blipFill>
        <p:spPr bwMode="auto">
          <a:xfrm>
            <a:off x="3336057" y="3025590"/>
            <a:ext cx="3394800" cy="17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8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1: Nutzer </a:t>
            </a:r>
            <a:r>
              <a:rPr lang="de-DE" altLang="de-DE" sz="1800" kern="0" cap="small" dirty="0">
                <a:latin typeface="Calibri" panose="020F0502020204030204" pitchFamily="34" charset="0"/>
              </a:rPr>
              <a:t>und </a:t>
            </a:r>
            <a:r>
              <a:rPr lang="de-DE" altLang="de-DE" sz="1800" kern="0" cap="small" dirty="0" smtClean="0">
                <a:latin typeface="Calibri" panose="020F0502020204030204" pitchFamily="34" charset="0"/>
              </a:rPr>
              <a:t>Nutzungsgewohnheiten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Befragung von 114 Sportschiffern in 16 Ostseehäfen</a:t>
            </a:r>
          </a:p>
        </p:txBody>
      </p:sp>
      <p:pic>
        <p:nvPicPr>
          <p:cNvPr id="18" name="Grafik 17" descr="C:\Users\Gisela Müller-Plath\Pictures\Mary Read\Ostseefahrt 2015\P104061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32" y="1152525"/>
            <a:ext cx="246488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gmuellerplath\Dropbox\Anemos\hanseboot 2017\P1040648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690"/>
            <a:ext cx="2466000" cy="18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muellerplath\Dropbox\Anemos\hanseboot 2017\09_Bei_Regen_geht_es_in_den_Hafen_Kloster_zur_Befragu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r="-23732"/>
          <a:stretch/>
        </p:blipFill>
        <p:spPr bwMode="auto">
          <a:xfrm>
            <a:off x="1588" y="3023823"/>
            <a:ext cx="3394800" cy="17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muellerplath\Dropbox\Anemos\hanseboot 2017\10_Der_Skipper_reicht_den_Fragebogen_aus_dem_Luk_und_bleibt_lieber_im_Trockene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b="11052"/>
          <a:stretch/>
        </p:blipFill>
        <p:spPr bwMode="auto">
          <a:xfrm>
            <a:off x="2627784" y="1116732"/>
            <a:ext cx="1844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33" y="0"/>
            <a:ext cx="1850400" cy="248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Grafik 21" descr="https://www.nmm.tu-berlin.de/fileadmin/fg213/Bilder_Webseite/Anemos/Fotostrecke_Crew_2/03_Nach_der_Befragung_in_Timmendorf_auf_Poel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r="-23639"/>
          <a:stretch/>
        </p:blipFill>
        <p:spPr bwMode="auto">
          <a:xfrm>
            <a:off x="6462000" y="3023823"/>
            <a:ext cx="3405600" cy="17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 rot="20512376">
            <a:off x="3373113" y="836000"/>
            <a:ext cx="187660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Impressionen</a:t>
            </a:r>
            <a:endParaRPr lang="de-DE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226695" y="4672272"/>
            <a:ext cx="1584176" cy="419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1" y="261573"/>
            <a:ext cx="137775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4807228"/>
            <a:ext cx="8568952" cy="140786"/>
          </a:xfrm>
        </p:spPr>
        <p:txBody>
          <a:bodyPr/>
          <a:lstStyle/>
          <a:p>
            <a:r>
              <a:rPr lang="de-DE" altLang="de-DE" dirty="0" smtClean="0">
                <a:latin typeface="Calibri" panose="020F0502020204030204" pitchFamily="34" charset="0"/>
              </a:rPr>
              <a:t>Forschungsprojekt </a:t>
            </a:r>
            <a:r>
              <a:rPr lang="de-DE" altLang="de-DE" dirty="0" err="1" smtClean="0">
                <a:latin typeface="Calibri" panose="020F0502020204030204" pitchFamily="34" charset="0"/>
              </a:rPr>
              <a:t>ANeMoS</a:t>
            </a:r>
            <a:r>
              <a:rPr lang="de-DE" altLang="de-DE" dirty="0" smtClean="0">
                <a:latin typeface="Calibri" panose="020F0502020204030204" pitchFamily="34" charset="0"/>
              </a:rPr>
              <a:t>  		</a:t>
            </a:r>
            <a:r>
              <a:rPr lang="de-DE" altLang="de-DE" b="0" dirty="0" smtClean="0">
                <a:latin typeface="Calibri" panose="020F0502020204030204" pitchFamily="34" charset="0"/>
              </a:rPr>
              <a:t>|</a:t>
            </a:r>
            <a:r>
              <a:rPr lang="de-DE" altLang="de-DE" dirty="0" smtClean="0">
                <a:latin typeface="Calibri" panose="020F0502020204030204" pitchFamily="34" charset="0"/>
              </a:rPr>
              <a:t> 	</a:t>
            </a:r>
            <a:r>
              <a:rPr lang="de-DE" altLang="de-DE" b="0" dirty="0" smtClean="0">
                <a:latin typeface="Calibri" panose="020F0502020204030204" pitchFamily="34" charset="0"/>
              </a:rPr>
              <a:t>Prof. Dr. Gisela Müller-Plath 		   |	        </a:t>
            </a:r>
            <a:r>
              <a:rPr lang="de-DE" altLang="de-DE" b="0" dirty="0" err="1" smtClean="0">
                <a:latin typeface="Calibri" panose="020F0502020204030204" pitchFamily="34" charset="0"/>
              </a:rPr>
              <a:t>hanseboot</a:t>
            </a:r>
            <a:r>
              <a:rPr lang="de-DE" altLang="de-DE" b="0" dirty="0" smtClean="0">
                <a:latin typeface="Calibri" panose="020F0502020204030204" pitchFamily="34" charset="0"/>
              </a:rPr>
              <a:t> 2017</a:t>
            </a:r>
            <a:endParaRPr lang="de-DE" altLang="de-DE" b="0" dirty="0">
              <a:latin typeface="Calibri" panose="020F0502020204030204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0" y="4731990"/>
            <a:ext cx="914400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23528" y="4985760"/>
            <a:ext cx="6624638" cy="15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</a:rPr>
              <a:t>Seite </a:t>
            </a:r>
            <a:fld id="{7416BCC7-6A22-40D2-B559-0CE2D9AB5FE9}" type="slidenum">
              <a:rPr lang="de-DE" altLang="de-DE" b="1">
                <a:latin typeface="Calibri" panose="020F0502020204030204" pitchFamily="34" charset="0"/>
              </a:rPr>
              <a:pPr/>
              <a:t>9</a:t>
            </a:fld>
            <a:endParaRPr lang="de-DE" altLang="de-DE" b="1" dirty="0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032" y="234440"/>
            <a:ext cx="8061325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1800" kern="0" cap="small" dirty="0" smtClean="0">
                <a:latin typeface="Calibri" panose="020F0502020204030204" pitchFamily="34" charset="0"/>
              </a:rPr>
              <a:t>Studie 1: Nutzer </a:t>
            </a:r>
            <a:r>
              <a:rPr lang="de-DE" altLang="de-DE" sz="1800" kern="0" cap="small" dirty="0">
                <a:latin typeface="Calibri" panose="020F0502020204030204" pitchFamily="34" charset="0"/>
              </a:rPr>
              <a:t>und </a:t>
            </a:r>
            <a:r>
              <a:rPr lang="de-DE" altLang="de-DE" sz="1800" kern="0" cap="small" dirty="0" smtClean="0">
                <a:latin typeface="Calibri" panose="020F0502020204030204" pitchFamily="34" charset="0"/>
              </a:rPr>
              <a:t>Nutzungsgewohnheiten</a:t>
            </a:r>
            <a:endParaRPr lang="de-DE" altLang="de-DE" sz="1800" kern="0" cap="small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Befragung von 114 Sportschiffern in 16 Ostseehäfen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152400" y="1076325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  <a:latin typeface="Calibri"/>
              </a:rPr>
              <a:t>Vorhandensein und Nutzung </a:t>
            </a:r>
            <a:br>
              <a:rPr lang="de-DE" sz="1400" dirty="0">
                <a:solidFill>
                  <a:prstClr val="black"/>
                </a:solidFill>
                <a:latin typeface="Calibri"/>
              </a:rPr>
            </a:br>
            <a:r>
              <a:rPr lang="de-DE" sz="1400" b="1" dirty="0">
                <a:solidFill>
                  <a:srgbClr val="C00000"/>
                </a:solidFill>
                <a:latin typeface="Calibri"/>
              </a:rPr>
              <a:t>digitaler</a:t>
            </a:r>
            <a:r>
              <a:rPr lang="de-DE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Navigationsinstrumente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308156" y="4382300"/>
            <a:ext cx="715068" cy="276999"/>
          </a:xfrm>
          <a:prstGeom prst="rect">
            <a:avLst/>
          </a:prstGeom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N = 112</a:t>
            </a:r>
            <a:endParaRPr lang="de-DE" dirty="0"/>
          </a:p>
        </p:txBody>
      </p:sp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121570"/>
              </p:ext>
            </p:extLst>
          </p:nvPr>
        </p:nvGraphicFramePr>
        <p:xfrm>
          <a:off x="1547664" y="1356420"/>
          <a:ext cx="6264696" cy="380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44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_PPT_Master_ohneBild_HDL-zweizeilig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. Erfahrung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4. Erfahrung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enutzerdefiniert 2">
    <a:dk1>
      <a:sysClr val="windowText" lastClr="000000"/>
    </a:dk1>
    <a:lt1>
      <a:sysClr val="window" lastClr="FFFFFF"/>
    </a:lt1>
    <a:dk2>
      <a:srgbClr val="002060"/>
    </a:dk2>
    <a:lt2>
      <a:srgbClr val="EEECE1"/>
    </a:lt2>
    <a:accent1>
      <a:srgbClr val="002060"/>
    </a:accent1>
    <a:accent2>
      <a:srgbClr val="002060"/>
    </a:accent2>
    <a:accent3>
      <a:srgbClr val="002060"/>
    </a:accent3>
    <a:accent4>
      <a:srgbClr val="C6D9F0"/>
    </a:accent4>
    <a:accent5>
      <a:srgbClr val="8DB3E2"/>
    </a:accent5>
    <a:accent6>
      <a:srgbClr val="548DD4"/>
    </a:accent6>
    <a:hlink>
      <a:srgbClr val="17365D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ysithea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enutzerdefiniert 2">
    <a:dk1>
      <a:sysClr val="windowText" lastClr="000000"/>
    </a:dk1>
    <a:lt1>
      <a:sysClr val="window" lastClr="FFFFFF"/>
    </a:lt1>
    <a:dk2>
      <a:srgbClr val="002060"/>
    </a:dk2>
    <a:lt2>
      <a:srgbClr val="EEECE1"/>
    </a:lt2>
    <a:accent1>
      <a:srgbClr val="002060"/>
    </a:accent1>
    <a:accent2>
      <a:srgbClr val="002060"/>
    </a:accent2>
    <a:accent3>
      <a:srgbClr val="002060"/>
    </a:accent3>
    <a:accent4>
      <a:srgbClr val="C6D9F0"/>
    </a:accent4>
    <a:accent5>
      <a:srgbClr val="8DB3E2"/>
    </a:accent5>
    <a:accent6>
      <a:srgbClr val="548DD4"/>
    </a:accent6>
    <a:hlink>
      <a:srgbClr val="17365D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ysithea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2092</Words>
  <Application>Microsoft Office PowerPoint</Application>
  <PresentationFormat>Bildschirmpräsentation (16:9)</PresentationFormat>
  <Paragraphs>428</Paragraphs>
  <Slides>31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TU_PPT_Master_ohneBild_HDL-zweizeilig</vt:lpstr>
      <vt:lpstr>4. Erfahrungen</vt:lpstr>
      <vt:lpstr>1_4. Erfahrungen</vt:lpstr>
      <vt:lpstr>Navigation auf See  mit klassischen und digitalen Medien – ein Forschungsprojekt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 ZWEIZEILIGE VERSION</dc:title>
  <dc:creator>gmuellerplath</dc:creator>
  <cp:lastModifiedBy>gisela.mueller-plath</cp:lastModifiedBy>
  <cp:revision>740</cp:revision>
  <dcterms:created xsi:type="dcterms:W3CDTF">2016-12-01T15:26:56Z</dcterms:created>
  <dcterms:modified xsi:type="dcterms:W3CDTF">2017-10-31T10:05:36Z</dcterms:modified>
</cp:coreProperties>
</file>