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drawings/drawing5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256" r:id="rId4"/>
    <p:sldId id="258" r:id="rId5"/>
    <p:sldId id="278" r:id="rId6"/>
    <p:sldId id="279" r:id="rId7"/>
    <p:sldId id="280" r:id="rId8"/>
    <p:sldId id="281" r:id="rId9"/>
    <p:sldId id="322" r:id="rId10"/>
    <p:sldId id="323" r:id="rId11"/>
    <p:sldId id="324" r:id="rId12"/>
    <p:sldId id="325" r:id="rId13"/>
    <p:sldId id="276" r:id="rId14"/>
    <p:sldId id="282" r:id="rId15"/>
    <p:sldId id="296" r:id="rId16"/>
    <p:sldId id="301" r:id="rId17"/>
    <p:sldId id="300" r:id="rId18"/>
    <p:sldId id="302" r:id="rId19"/>
    <p:sldId id="303" r:id="rId20"/>
    <p:sldId id="304" r:id="rId21"/>
    <p:sldId id="305" r:id="rId22"/>
    <p:sldId id="308" r:id="rId23"/>
    <p:sldId id="306" r:id="rId24"/>
    <p:sldId id="309" r:id="rId25"/>
    <p:sldId id="307" r:id="rId26"/>
    <p:sldId id="310" r:id="rId27"/>
    <p:sldId id="311" r:id="rId28"/>
    <p:sldId id="312" r:id="rId29"/>
    <p:sldId id="313" r:id="rId30"/>
    <p:sldId id="314" r:id="rId31"/>
    <p:sldId id="315" r:id="rId32"/>
    <p:sldId id="283" r:id="rId33"/>
    <p:sldId id="284" r:id="rId34"/>
    <p:sldId id="285" r:id="rId35"/>
    <p:sldId id="286" r:id="rId36"/>
    <p:sldId id="287" r:id="rId37"/>
    <p:sldId id="290" r:id="rId38"/>
    <p:sldId id="292" r:id="rId39"/>
    <p:sldId id="293" r:id="rId40"/>
    <p:sldId id="294" r:id="rId41"/>
    <p:sldId id="295" r:id="rId42"/>
    <p:sldId id="316" r:id="rId43"/>
    <p:sldId id="317" r:id="rId44"/>
    <p:sldId id="318" r:id="rId45"/>
    <p:sldId id="319" r:id="rId46"/>
    <p:sldId id="320" r:id="rId47"/>
    <p:sldId id="321" r:id="rId48"/>
    <p:sldId id="299" r:id="rId49"/>
    <p:sldId id="297" r:id="rId50"/>
    <p:sldId id="298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AD2E4"/>
    <a:srgbClr val="CCCCFF"/>
    <a:srgbClr val="D8E4BC"/>
    <a:srgbClr val="00CCFF"/>
    <a:srgbClr val="660066"/>
    <a:srgbClr val="F2DCDB"/>
    <a:srgbClr val="FCD5B4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51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ela%20M&#252;ller-Plath\Dropbox\Anemos\Ergebnisse%20Projektphase%201\Anemos_Auswertung_Aufgabe1_GMP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Gisela%20M&#252;ller-Plath\Dropbox\Anemos\Ergebnisse%20Projektphase%201\anemos_papier_plotter2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Gisela%20M&#252;ller-Plath\Dropbox\Anemos\Ergebnisse%20Projektphase%201\anemos_plotter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ela%20M&#252;ller-Plath\Dropbox\Anemos\Ergebnisse%20Projektphase%201\anemos_neg.erf_fehler.xlsx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ela%20M&#252;ller-Plath\Dropbox\Anemos\Ergebnisse%20Projektphase%201\anemos_neg.erf_fehler.xlsx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ela%20M&#252;ller-Plath\Dropbox\Anemos\Ergebnisse%20Projektphase%201\Anemos_Auswertung_Aufgabe1_GMP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ela%20M&#252;ller-Plath\Dropbox\Anemos\Ergebnisse%20Projektphase%201\anemos_papier_plotter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de-DE" sz="1400" dirty="0"/>
              <a:t>Länge Segelboot (n = </a:t>
            </a:r>
            <a:r>
              <a:rPr lang="de-DE" sz="1400" dirty="0" smtClean="0"/>
              <a:t>89)</a:t>
            </a:r>
            <a:endParaRPr lang="de-DE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Boot!$D$31:$D$36</c:f>
              <c:strCache>
                <c:ptCount val="6"/>
                <c:pt idx="0">
                  <c:v>unter 6 m</c:v>
                </c:pt>
                <c:pt idx="1">
                  <c:v>6 - 8 m</c:v>
                </c:pt>
                <c:pt idx="2">
                  <c:v>8 - 10 m</c:v>
                </c:pt>
                <c:pt idx="3">
                  <c:v>10 - 12 m</c:v>
                </c:pt>
                <c:pt idx="4">
                  <c:v>12 - 14 m</c:v>
                </c:pt>
                <c:pt idx="5">
                  <c:v>über 14 m</c:v>
                </c:pt>
              </c:strCache>
            </c:strRef>
          </c:cat>
          <c:val>
            <c:numRef>
              <c:f>Boot!$F$31:$F$36</c:f>
              <c:numCache>
                <c:formatCode>0%</c:formatCode>
                <c:ptCount val="6"/>
                <c:pt idx="0">
                  <c:v>1.1235955056179775E-2</c:v>
                </c:pt>
                <c:pt idx="1">
                  <c:v>0.16853932584269662</c:v>
                </c:pt>
                <c:pt idx="2">
                  <c:v>0.33707865168539325</c:v>
                </c:pt>
                <c:pt idx="3">
                  <c:v>0.3258426966292135</c:v>
                </c:pt>
                <c:pt idx="4">
                  <c:v>0.10112359550561797</c:v>
                </c:pt>
                <c:pt idx="5">
                  <c:v>5.6179775280898875E-2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2525440"/>
        <c:axId val="132699264"/>
      </c:barChart>
      <c:catAx>
        <c:axId val="1325254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32699264"/>
        <c:crosses val="autoZero"/>
        <c:auto val="1"/>
        <c:lblAlgn val="ctr"/>
        <c:lblOffset val="100"/>
        <c:noMultiLvlLbl val="0"/>
      </c:catAx>
      <c:valAx>
        <c:axId val="1326992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32525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[anemos_papier_plotter2.xlsx]SkipperErfahrung!!PivotTable2</c:name>
    <c:fmtId val="-1"/>
  </c:pivotSource>
  <c:chart>
    <c:title>
      <c:tx>
        <c:rich>
          <a:bodyPr/>
          <a:lstStyle/>
          <a:p>
            <a:pPr>
              <a:defRPr sz="1400"/>
            </a:pPr>
            <a:r>
              <a:rPr lang="de-DE" sz="1400" dirty="0"/>
              <a:t>Verteilung der </a:t>
            </a:r>
            <a:r>
              <a:rPr lang="de-DE" sz="1400" dirty="0" smtClean="0"/>
              <a:t>Mediennutzung nach Jahren </a:t>
            </a:r>
            <a:r>
              <a:rPr lang="de-DE" sz="1400" dirty="0"/>
              <a:t>als Fahrtenskipper</a:t>
            </a:r>
          </a:p>
        </c:rich>
      </c:tx>
      <c:layout>
        <c:manualLayout>
          <c:xMode val="edge"/>
          <c:yMode val="edge"/>
          <c:x val="0.16314741518866377"/>
          <c:y val="4.1152250039775108E-2"/>
        </c:manualLayout>
      </c:layout>
      <c:overlay val="1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rgbClr val="3333CC"/>
          </a:solidFill>
        </c:spPr>
        <c:marker>
          <c:symbol val="none"/>
        </c:marker>
      </c:pivotFmt>
      <c:pivotFmt>
        <c:idx val="10"/>
        <c:spPr>
          <a:solidFill>
            <a:srgbClr val="4BACC6"/>
          </a:solidFill>
        </c:spPr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spPr>
          <a:solidFill>
            <a:srgbClr val="C00000"/>
          </a:solidFill>
        </c:spPr>
        <c:marker>
          <c:symbol val="none"/>
        </c:marker>
      </c:pivotFmt>
      <c:pivotFmt>
        <c:idx val="13"/>
        <c:spPr>
          <a:solidFill>
            <a:srgbClr val="FF3535"/>
          </a:solidFill>
        </c:spPr>
        <c:marker>
          <c:symbol val="none"/>
        </c:marker>
      </c:pivotFmt>
      <c:pivotFmt>
        <c:idx val="14"/>
        <c:spPr>
          <a:solidFill>
            <a:srgbClr val="008000"/>
          </a:solidFill>
        </c:spPr>
        <c:marker>
          <c:symbol val="none"/>
        </c:marker>
      </c:pivotFmt>
      <c:pivotFmt>
        <c:idx val="15"/>
        <c:spPr>
          <a:solidFill>
            <a:srgbClr val="33CC33"/>
          </a:solidFill>
        </c:spPr>
        <c:marker>
          <c:symbol val="none"/>
        </c:marker>
      </c:pivotFmt>
      <c:pivotFmt>
        <c:idx val="16"/>
        <c:spPr>
          <a:solidFill>
            <a:srgbClr val="C00000"/>
          </a:solidFill>
        </c:spPr>
        <c:marker>
          <c:symbol val="none"/>
        </c:marker>
      </c:pivotFmt>
      <c:pivotFmt>
        <c:idx val="17"/>
        <c:spPr>
          <a:solidFill>
            <a:srgbClr val="FF3535"/>
          </a:solidFill>
        </c:spPr>
        <c:marker>
          <c:symbol val="none"/>
        </c:marker>
      </c:pivotFmt>
      <c:pivotFmt>
        <c:idx val="18"/>
        <c:spPr>
          <a:solidFill>
            <a:srgbClr val="008000"/>
          </a:solidFill>
        </c:spPr>
        <c:marker>
          <c:symbol val="none"/>
        </c:marker>
      </c:pivotFmt>
      <c:pivotFmt>
        <c:idx val="19"/>
        <c:spPr>
          <a:solidFill>
            <a:srgbClr val="33CC33"/>
          </a:solidFill>
        </c:spPr>
        <c:marker>
          <c:symbol val="none"/>
        </c:marker>
      </c:pivotFmt>
      <c:pivotFmt>
        <c:idx val="20"/>
        <c:spPr>
          <a:solidFill>
            <a:srgbClr val="3333CC"/>
          </a:solidFill>
        </c:spPr>
        <c:marker>
          <c:symbol val="none"/>
        </c:marker>
      </c:pivotFmt>
      <c:pivotFmt>
        <c:idx val="21"/>
        <c:spPr>
          <a:solidFill>
            <a:srgbClr val="4BACC6"/>
          </a:solidFill>
        </c:spPr>
        <c:marker>
          <c:symbol val="none"/>
        </c:marker>
      </c:pivotFmt>
      <c:pivotFmt>
        <c:idx val="22"/>
        <c:spPr>
          <a:solidFill>
            <a:srgbClr val="C00000"/>
          </a:solidFill>
        </c:spPr>
        <c:marker>
          <c:symbol val="none"/>
        </c:marker>
      </c:pivotFmt>
      <c:pivotFmt>
        <c:idx val="23"/>
        <c:spPr>
          <a:solidFill>
            <a:srgbClr val="FF3535"/>
          </a:solidFill>
        </c:spPr>
        <c:marker>
          <c:symbol val="none"/>
        </c:marker>
      </c:pivotFmt>
      <c:pivotFmt>
        <c:idx val="24"/>
        <c:spPr>
          <a:solidFill>
            <a:srgbClr val="008000"/>
          </a:solidFill>
        </c:spPr>
        <c:marker>
          <c:symbol val="none"/>
        </c:marker>
      </c:pivotFmt>
      <c:pivotFmt>
        <c:idx val="25"/>
        <c:spPr>
          <a:solidFill>
            <a:srgbClr val="33CC33"/>
          </a:solidFill>
        </c:spPr>
        <c:marker>
          <c:symbol val="none"/>
        </c:marker>
      </c:pivotFmt>
      <c:pivotFmt>
        <c:idx val="26"/>
        <c:spPr>
          <a:solidFill>
            <a:srgbClr val="3333CC"/>
          </a:solidFill>
        </c:spPr>
        <c:marker>
          <c:symbol val="none"/>
        </c:marker>
      </c:pivotFmt>
      <c:pivotFmt>
        <c:idx val="27"/>
        <c:spPr>
          <a:solidFill>
            <a:srgbClr val="4BACC6"/>
          </a:solidFill>
        </c:spPr>
        <c:marker>
          <c:symbol val="none"/>
        </c:marker>
      </c:pivotFmt>
      <c:pivotFmt>
        <c:idx val="28"/>
        <c:spPr>
          <a:solidFill>
            <a:srgbClr val="C00000"/>
          </a:solidFill>
        </c:spPr>
        <c:marker>
          <c:symbol val="none"/>
        </c:marker>
      </c:pivotFmt>
      <c:pivotFmt>
        <c:idx val="29"/>
        <c:spPr>
          <a:solidFill>
            <a:srgbClr val="FF3535"/>
          </a:solidFill>
        </c:spPr>
        <c:marker>
          <c:symbol val="none"/>
        </c:marker>
      </c:pivotFmt>
      <c:pivotFmt>
        <c:idx val="30"/>
        <c:spPr>
          <a:solidFill>
            <a:srgbClr val="008000"/>
          </a:solidFill>
        </c:spPr>
        <c:marker>
          <c:symbol val="none"/>
        </c:marker>
      </c:pivotFmt>
      <c:pivotFmt>
        <c:idx val="31"/>
        <c:spPr>
          <a:solidFill>
            <a:srgbClr val="33CC33"/>
          </a:solidFill>
        </c:spPr>
        <c:marker>
          <c:symbol val="none"/>
        </c:marker>
      </c:pivotFmt>
      <c:pivotFmt>
        <c:idx val="32"/>
        <c:spPr>
          <a:solidFill>
            <a:srgbClr val="3333CC"/>
          </a:solidFill>
        </c:spPr>
        <c:marker>
          <c:symbol val="none"/>
        </c:marker>
      </c:pivotFmt>
      <c:pivotFmt>
        <c:idx val="33"/>
        <c:spPr>
          <a:solidFill>
            <a:srgbClr val="4BACC6"/>
          </a:solidFill>
        </c:spPr>
        <c:marker>
          <c:symbol val="none"/>
        </c:marker>
      </c:pivotFmt>
      <c:pivotFmt>
        <c:idx val="34"/>
        <c:spPr>
          <a:solidFill>
            <a:srgbClr val="C00000"/>
          </a:solidFill>
        </c:spPr>
        <c:marker>
          <c:symbol val="none"/>
        </c:marker>
      </c:pivotFmt>
      <c:pivotFmt>
        <c:idx val="35"/>
        <c:spPr>
          <a:solidFill>
            <a:srgbClr val="FF3535"/>
          </a:solidFill>
        </c:spPr>
        <c:marker>
          <c:symbol val="none"/>
        </c:marker>
      </c:pivotFmt>
      <c:pivotFmt>
        <c:idx val="36"/>
        <c:spPr>
          <a:solidFill>
            <a:srgbClr val="008000"/>
          </a:solidFill>
        </c:spPr>
        <c:marker>
          <c:symbol val="none"/>
        </c:marker>
      </c:pivotFmt>
      <c:pivotFmt>
        <c:idx val="37"/>
        <c:spPr>
          <a:solidFill>
            <a:srgbClr val="33CC33"/>
          </a:solidFill>
        </c:spPr>
        <c:marker>
          <c:symbol val="none"/>
        </c:marker>
      </c:pivotFmt>
      <c:pivotFmt>
        <c:idx val="38"/>
        <c:spPr>
          <a:solidFill>
            <a:srgbClr val="3333CC"/>
          </a:solidFill>
        </c:spPr>
        <c:marker>
          <c:symbol val="none"/>
        </c:marker>
      </c:pivotFmt>
      <c:pivotFmt>
        <c:idx val="39"/>
        <c:spPr>
          <a:solidFill>
            <a:srgbClr val="4BACC6"/>
          </a:solidFill>
        </c:spPr>
        <c:marker>
          <c:symbol val="none"/>
        </c:marker>
      </c:pivotFmt>
      <c:pivotFmt>
        <c:idx val="40"/>
        <c:spPr>
          <a:solidFill>
            <a:srgbClr val="C00000"/>
          </a:solidFill>
        </c:spPr>
        <c:marker>
          <c:symbol val="none"/>
        </c:marker>
      </c:pivotFmt>
      <c:pivotFmt>
        <c:idx val="41"/>
        <c:spPr>
          <a:solidFill>
            <a:srgbClr val="FF3535"/>
          </a:solidFill>
        </c:spPr>
        <c:marker>
          <c:symbol val="none"/>
        </c:marker>
      </c:pivotFmt>
      <c:pivotFmt>
        <c:idx val="42"/>
        <c:spPr>
          <a:solidFill>
            <a:srgbClr val="008000"/>
          </a:solidFill>
        </c:spPr>
        <c:marker>
          <c:symbol val="none"/>
        </c:marker>
      </c:pivotFmt>
      <c:pivotFmt>
        <c:idx val="43"/>
        <c:spPr>
          <a:solidFill>
            <a:srgbClr val="33CC33"/>
          </a:solidFill>
        </c:spPr>
        <c:marker>
          <c:symbol val="none"/>
        </c:marker>
      </c:pivotFmt>
      <c:pivotFmt>
        <c:idx val="44"/>
        <c:spPr>
          <a:solidFill>
            <a:srgbClr val="3333CC"/>
          </a:solidFill>
        </c:spPr>
        <c:marker>
          <c:symbol val="none"/>
        </c:marker>
      </c:pivotFmt>
      <c:pivotFmt>
        <c:idx val="45"/>
        <c:spPr>
          <a:solidFill>
            <a:srgbClr val="4BACC6"/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4901963301312909"/>
          <c:y val="0.19619902265026323"/>
          <c:w val="0.76850708268208046"/>
          <c:h val="0.402704253684503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'SkipperErfahrung!'!$B$2:$B$3</c:f>
              <c:strCache>
                <c:ptCount val="1"/>
                <c:pt idx="0">
                  <c:v>nichts benutzt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'SkipperErfahrung!'!$A$4:$A$8</c:f>
              <c:strCache>
                <c:ptCount val="4"/>
                <c:pt idx="0">
                  <c:v>0 - 3</c:v>
                </c:pt>
                <c:pt idx="1">
                  <c:v>4 - 10</c:v>
                </c:pt>
                <c:pt idx="2">
                  <c:v>11 - 30</c:v>
                </c:pt>
                <c:pt idx="3">
                  <c:v>31 +</c:v>
                </c:pt>
              </c:strCache>
            </c:strRef>
          </c:cat>
          <c:val>
            <c:numRef>
              <c:f>'SkipperErfahrung!'!$B$4:$B$8</c:f>
              <c:numCache>
                <c:formatCode>0%</c:formatCode>
                <c:ptCount val="4"/>
                <c:pt idx="0">
                  <c:v>0.1</c:v>
                </c:pt>
                <c:pt idx="1">
                  <c:v>0</c:v>
                </c:pt>
                <c:pt idx="2">
                  <c:v>0.06</c:v>
                </c:pt>
                <c:pt idx="3">
                  <c:v>8.3333333333333329E-2</c:v>
                </c:pt>
              </c:numCache>
            </c:numRef>
          </c:val>
        </c:ser>
        <c:ser>
          <c:idx val="1"/>
          <c:order val="1"/>
          <c:tx>
            <c:strRef>
              <c:f>'SkipperErfahrung!'!$C$2:$C$3</c:f>
              <c:strCache>
                <c:ptCount val="1"/>
                <c:pt idx="0">
                  <c:v>keine Eintragungen</c:v>
                </c:pt>
              </c:strCache>
            </c:strRef>
          </c:tx>
          <c:spPr>
            <a:solidFill>
              <a:srgbClr val="FF3535"/>
            </a:solidFill>
          </c:spPr>
          <c:invertIfNegative val="0"/>
          <c:dLbls>
            <c:dLbl>
              <c:idx val="0"/>
              <c:layout>
                <c:manualLayout>
                  <c:x val="7.2409488139825215E-2"/>
                  <c:y val="4.11490097051263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4406991260923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45318352059925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'SkipperErfahrung!'!$A$4:$A$8</c:f>
              <c:strCache>
                <c:ptCount val="4"/>
                <c:pt idx="0">
                  <c:v>0 - 3</c:v>
                </c:pt>
                <c:pt idx="1">
                  <c:v>4 - 10</c:v>
                </c:pt>
                <c:pt idx="2">
                  <c:v>11 - 30</c:v>
                </c:pt>
                <c:pt idx="3">
                  <c:v>31 +</c:v>
                </c:pt>
              </c:strCache>
            </c:strRef>
          </c:cat>
          <c:val>
            <c:numRef>
              <c:f>'SkipperErfahrung!'!$C$4:$C$8</c:f>
              <c:numCache>
                <c:formatCode>0%</c:formatCode>
                <c:ptCount val="4"/>
                <c:pt idx="0">
                  <c:v>0.4</c:v>
                </c:pt>
                <c:pt idx="1">
                  <c:v>0.44444444444444442</c:v>
                </c:pt>
                <c:pt idx="2">
                  <c:v>0.38</c:v>
                </c:pt>
                <c:pt idx="3">
                  <c:v>0.20833333333333334</c:v>
                </c:pt>
              </c:numCache>
            </c:numRef>
          </c:val>
        </c:ser>
        <c:ser>
          <c:idx val="2"/>
          <c:order val="2"/>
          <c:tx>
            <c:strRef>
              <c:f>'SkipperErfahrung!'!$D$2:$D$3</c:f>
              <c:strCache>
                <c:ptCount val="1"/>
                <c:pt idx="0">
                  <c:v>reine Plotternavigation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'SkipperErfahrung!'!$A$4:$A$8</c:f>
              <c:strCache>
                <c:ptCount val="4"/>
                <c:pt idx="0">
                  <c:v>0 - 3</c:v>
                </c:pt>
                <c:pt idx="1">
                  <c:v>4 - 10</c:v>
                </c:pt>
                <c:pt idx="2">
                  <c:v>11 - 30</c:v>
                </c:pt>
                <c:pt idx="3">
                  <c:v>31 +</c:v>
                </c:pt>
              </c:strCache>
            </c:strRef>
          </c:cat>
          <c:val>
            <c:numRef>
              <c:f>'SkipperErfahrung!'!$D$4:$D$8</c:f>
              <c:numCache>
                <c:formatCode>0%</c:formatCode>
                <c:ptCount val="4"/>
                <c:pt idx="0">
                  <c:v>0.2</c:v>
                </c:pt>
                <c:pt idx="1">
                  <c:v>0.1111111111111111</c:v>
                </c:pt>
                <c:pt idx="2">
                  <c:v>0.1</c:v>
                </c:pt>
                <c:pt idx="3">
                  <c:v>4.1666666666666664E-2</c:v>
                </c:pt>
              </c:numCache>
            </c:numRef>
          </c:val>
        </c:ser>
        <c:ser>
          <c:idx val="3"/>
          <c:order val="3"/>
          <c:tx>
            <c:strRef>
              <c:f>'SkipperErfahrung!'!$E$2:$E$3</c:f>
              <c:strCache>
                <c:ptCount val="1"/>
                <c:pt idx="0">
                  <c:v>Plotter mit Kartenabgleich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'SkipperErfahrung!'!$A$4:$A$8</c:f>
              <c:strCache>
                <c:ptCount val="4"/>
                <c:pt idx="0">
                  <c:v>0 - 3</c:v>
                </c:pt>
                <c:pt idx="1">
                  <c:v>4 - 10</c:v>
                </c:pt>
                <c:pt idx="2">
                  <c:v>11 - 30</c:v>
                </c:pt>
                <c:pt idx="3">
                  <c:v>31 +</c:v>
                </c:pt>
              </c:strCache>
            </c:strRef>
          </c:cat>
          <c:val>
            <c:numRef>
              <c:f>'SkipperErfahrung!'!$E$4:$E$8</c:f>
              <c:numCache>
                <c:formatCode>0%</c:formatCode>
                <c:ptCount val="4"/>
                <c:pt idx="0">
                  <c:v>0.3</c:v>
                </c:pt>
                <c:pt idx="1">
                  <c:v>0.33333333333333331</c:v>
                </c:pt>
                <c:pt idx="2">
                  <c:v>0.24</c:v>
                </c:pt>
                <c:pt idx="3">
                  <c:v>0.33333333333333331</c:v>
                </c:pt>
              </c:numCache>
            </c:numRef>
          </c:val>
        </c:ser>
        <c:ser>
          <c:idx val="4"/>
          <c:order val="4"/>
          <c:tx>
            <c:strRef>
              <c:f>'SkipperErfahrung!'!$F$2:$F$3</c:f>
              <c:strCache>
                <c:ptCount val="1"/>
                <c:pt idx="0">
                  <c:v>reine Kartennavigation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cat>
            <c:strRef>
              <c:f>'SkipperErfahrung!'!$A$4:$A$8</c:f>
              <c:strCache>
                <c:ptCount val="4"/>
                <c:pt idx="0">
                  <c:v>0 - 3</c:v>
                </c:pt>
                <c:pt idx="1">
                  <c:v>4 - 10</c:v>
                </c:pt>
                <c:pt idx="2">
                  <c:v>11 - 30</c:v>
                </c:pt>
                <c:pt idx="3">
                  <c:v>31 +</c:v>
                </c:pt>
              </c:strCache>
            </c:strRef>
          </c:cat>
          <c:val>
            <c:numRef>
              <c:f>'SkipperErfahrung!'!$F$4:$F$8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0.06</c:v>
                </c:pt>
                <c:pt idx="3">
                  <c:v>0.125</c:v>
                </c:pt>
              </c:numCache>
            </c:numRef>
          </c:val>
        </c:ser>
        <c:ser>
          <c:idx val="5"/>
          <c:order val="5"/>
          <c:tx>
            <c:strRef>
              <c:f>'SkipperErfahrung!'!$G$2:$G$3</c:f>
              <c:strCache>
                <c:ptCount val="1"/>
                <c:pt idx="0">
                  <c:v>Karten mit Plotterabgleich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7.8136604837848386E-3"/>
                  <c:y val="-4.938270004773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440699126092382E-2"/>
                  <c:y val="-3.29218000318200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906367041198504E-2"/>
                  <c:y val="-4.11522500397751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'SkipperErfahrung!'!$A$4:$A$8</c:f>
              <c:strCache>
                <c:ptCount val="4"/>
                <c:pt idx="0">
                  <c:v>0 - 3</c:v>
                </c:pt>
                <c:pt idx="1">
                  <c:v>4 - 10</c:v>
                </c:pt>
                <c:pt idx="2">
                  <c:v>11 - 30</c:v>
                </c:pt>
                <c:pt idx="3">
                  <c:v>31 +</c:v>
                </c:pt>
              </c:strCache>
            </c:strRef>
          </c:cat>
          <c:val>
            <c:numRef>
              <c:f>'SkipperErfahrung!'!$G$4:$G$8</c:f>
              <c:numCache>
                <c:formatCode>0%</c:formatCode>
                <c:ptCount val="4"/>
                <c:pt idx="0">
                  <c:v>0</c:v>
                </c:pt>
                <c:pt idx="1">
                  <c:v>0.1111111111111111</c:v>
                </c:pt>
                <c:pt idx="2">
                  <c:v>0.16</c:v>
                </c:pt>
                <c:pt idx="3">
                  <c:v>0.20833333333333334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0064"/>
        <c:axId val="2841984"/>
      </c:barChart>
      <c:catAx>
        <c:axId val="2840064"/>
        <c:scaling>
          <c:orientation val="minMax"/>
        </c:scaling>
        <c:delete val="0"/>
        <c:axPos val="l"/>
        <c:title>
          <c:tx>
            <c:rich>
              <a:bodyPr rot="0" vert="horz" anchor="t" anchorCtr="1"/>
              <a:lstStyle/>
              <a:p>
                <a:pPr>
                  <a:defRPr sz="1200" b="0"/>
                </a:pPr>
                <a:r>
                  <a:rPr lang="de-DE" baseline="0" dirty="0" smtClean="0"/>
                  <a:t>Jahre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3.6448280432943091E-2"/>
              <c:y val="0.1362978722990595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841984"/>
        <c:crosses val="autoZero"/>
        <c:auto val="1"/>
        <c:lblAlgn val="ctr"/>
        <c:lblOffset val="100"/>
        <c:noMultiLvlLbl val="0"/>
      </c:catAx>
      <c:valAx>
        <c:axId val="28419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840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883999058642306"/>
          <c:y val="0.71892332752557353"/>
          <c:w val="0.8349657032460962"/>
          <c:h val="0.12881334732725858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93786548969306"/>
          <c:y val="0.2758844488919806"/>
          <c:w val="0.38945946241663382"/>
          <c:h val="0.5105304734989427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3535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33CC33"/>
              </a:solidFill>
            </c:spPr>
          </c:dPt>
          <c:dPt>
            <c:idx val="4"/>
            <c:bubble3D val="0"/>
            <c:spPr>
              <a:solidFill>
                <a:srgbClr val="008000"/>
              </a:solidFill>
            </c:spPr>
          </c:dPt>
          <c:dPt>
            <c:idx val="5"/>
            <c:bubble3D val="0"/>
            <c:spPr>
              <a:solidFill>
                <a:srgbClr val="003300"/>
              </a:solidFill>
            </c:spPr>
          </c:dPt>
          <c:dLbls>
            <c:dLbl>
              <c:idx val="0"/>
              <c:layout>
                <c:manualLayout>
                  <c:x val="8.7689507741089842E-2"/>
                  <c:y val="2.907801418439716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b="1" dirty="0" err="1" smtClean="0">
                        <a:solidFill>
                          <a:srgbClr val="C00000"/>
                        </a:solidFill>
                      </a:rPr>
                      <a:t>ausgeschaltet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
9%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912389889070931E-2"/>
                  <c:y val="1.8499176992492695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b="1" dirty="0" err="1" smtClean="0">
                        <a:solidFill>
                          <a:srgbClr val="C00000"/>
                        </a:solidFill>
                      </a:rPr>
                      <a:t>keine</a:t>
                    </a:r>
                    <a:r>
                      <a:rPr lang="en-US" sz="1200" b="1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200" b="1" dirty="0" err="1">
                        <a:solidFill>
                          <a:srgbClr val="C00000"/>
                        </a:solidFill>
                      </a:rPr>
                      <a:t>Einträge</a:t>
                    </a:r>
                    <a:r>
                      <a:rPr lang="en-US" sz="1200" b="1" dirty="0">
                        <a:solidFill>
                          <a:srgbClr val="C00000"/>
                        </a:solidFill>
                      </a:rPr>
                      <a:t>
35%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85636107772537"/>
                  <c:y val="1.751465599846420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err="1" smtClean="0"/>
                      <a:t>Unterwegs</a:t>
                    </a:r>
                    <a:r>
                      <a:rPr lang="en-US" sz="1200" b="0" dirty="0" smtClean="0"/>
                      <a:t> je 1 WP</a:t>
                    </a:r>
                    <a:r>
                      <a:rPr lang="en-US" sz="1200" b="0" dirty="0"/>
                      <a:t>
</a:t>
                    </a:r>
                    <a:r>
                      <a:rPr lang="en-US" sz="1200" b="0" dirty="0" smtClean="0"/>
                      <a:t> 13</a:t>
                    </a:r>
                    <a:r>
                      <a:rPr lang="en-US" sz="1200" b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641757875879011"/>
                  <c:y val="-0.10918261965443048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err="1" smtClean="0"/>
                      <a:t>Vor</a:t>
                    </a:r>
                    <a:r>
                      <a:rPr lang="en-US" sz="1200" b="0" dirty="0" smtClean="0"/>
                      <a:t> </a:t>
                    </a:r>
                    <a:r>
                      <a:rPr lang="en-US" sz="1200" b="0" dirty="0" err="1" smtClean="0"/>
                      <a:t>Fahrt</a:t>
                    </a:r>
                    <a:r>
                      <a:rPr lang="en-US" sz="1200" b="0" dirty="0" smtClean="0"/>
                      <a:t> </a:t>
                    </a:r>
                    <a:r>
                      <a:rPr lang="en-US" sz="1200" b="0" dirty="0" err="1" smtClean="0"/>
                      <a:t>mehrere</a:t>
                    </a:r>
                    <a:r>
                      <a:rPr lang="en-US" sz="1200" b="0" dirty="0" smtClean="0"/>
                      <a:t> WP</a:t>
                    </a:r>
                    <a:r>
                      <a:rPr lang="en-US" sz="1200" b="0" dirty="0"/>
                      <a:t>
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5365734560895899E-2"/>
                  <c:y val="3.103271993213699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err="1" smtClean="0"/>
                      <a:t>Vor</a:t>
                    </a:r>
                    <a:r>
                      <a:rPr lang="en-US" sz="1200" b="0" dirty="0" smtClean="0"/>
                      <a:t> </a:t>
                    </a:r>
                    <a:r>
                      <a:rPr lang="en-US" sz="1200" b="0" dirty="0" err="1" smtClean="0"/>
                      <a:t>Fahrt</a:t>
                    </a:r>
                    <a:r>
                      <a:rPr lang="en-US" sz="1200" b="0" dirty="0" smtClean="0"/>
                      <a:t> </a:t>
                    </a:r>
                    <a:r>
                      <a:rPr lang="en-US" sz="1200" b="0" dirty="0" err="1" smtClean="0"/>
                      <a:t>mehrere</a:t>
                    </a:r>
                    <a:r>
                      <a:rPr lang="en-US" sz="1200" b="0" dirty="0" smtClean="0"/>
                      <a:t> WP + Route</a:t>
                    </a:r>
                    <a:r>
                      <a:rPr lang="en-US" sz="1200" b="0" dirty="0"/>
                      <a:t>
35%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9591627866264021E-2"/>
                  <c:y val="-4.70277298607245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Papier_Plotter!$H$3:$H$8</c:f>
              <c:strCache>
                <c:ptCount val="6"/>
                <c:pt idx="0">
                  <c:v>gar nicht (ausgeschaltet)</c:v>
                </c:pt>
                <c:pt idx="1">
                  <c:v>Betrachtung, keine Einträge</c:v>
                </c:pt>
                <c:pt idx="2">
                  <c:v>Eintrag einzelner WP während Fahrt</c:v>
                </c:pt>
                <c:pt idx="3">
                  <c:v>Eintrag mehrerer WP vor und während Fahrt</c:v>
                </c:pt>
                <c:pt idx="4">
                  <c:v>Eintrag von WP und Route vor und während Fahrt</c:v>
                </c:pt>
                <c:pt idx="5">
                  <c:v>Autorouting</c:v>
                </c:pt>
              </c:strCache>
            </c:strRef>
          </c:cat>
          <c:val>
            <c:numRef>
              <c:f>Papier_Plotter!$I$3:$I$8</c:f>
              <c:numCache>
                <c:formatCode>0%</c:formatCode>
                <c:ptCount val="6"/>
                <c:pt idx="0">
                  <c:v>8.4507042253521125E-2</c:v>
                </c:pt>
                <c:pt idx="1">
                  <c:v>0.352112676056338</c:v>
                </c:pt>
                <c:pt idx="2">
                  <c:v>0.12676056338028169</c:v>
                </c:pt>
                <c:pt idx="3">
                  <c:v>7.0422535211267609E-2</c:v>
                </c:pt>
                <c:pt idx="4">
                  <c:v>0.352112676056338</c:v>
                </c:pt>
                <c:pt idx="5">
                  <c:v>1.4084507042253521E-2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[anemos_plotter.xlsx]Beziehung Boot1!!PivotTable1</c:name>
    <c:fmtId val="-1"/>
  </c:pivotSource>
  <c:chart>
    <c:title>
      <c:tx>
        <c:rich>
          <a:bodyPr/>
          <a:lstStyle/>
          <a:p>
            <a:pPr>
              <a:defRPr sz="1400"/>
            </a:pPr>
            <a:r>
              <a:rPr lang="de-DE" sz="1400" b="1" i="0" baseline="0" dirty="0">
                <a:effectLst/>
              </a:rPr>
              <a:t>Verteilung der </a:t>
            </a:r>
            <a:r>
              <a:rPr lang="de-DE" sz="1400" b="1" i="0" baseline="0" dirty="0" err="1" smtClean="0">
                <a:effectLst/>
              </a:rPr>
              <a:t>Plotternutzung</a:t>
            </a:r>
            <a:r>
              <a:rPr lang="de-DE" sz="1400" b="1" i="0" baseline="0" dirty="0" smtClean="0">
                <a:effectLst/>
              </a:rPr>
              <a:t> nach </a:t>
            </a:r>
            <a:r>
              <a:rPr lang="de-DE" sz="1400" b="1" i="0" baseline="0" dirty="0">
                <a:effectLst/>
              </a:rPr>
              <a:t>Beziehung zum Boot</a:t>
            </a:r>
            <a:endParaRPr lang="de-DE" sz="1400" dirty="0">
              <a:effectLst/>
            </a:endParaRPr>
          </a:p>
        </c:rich>
      </c:tx>
      <c:layout/>
      <c:overlay val="1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rgbClr val="3333CC"/>
          </a:solidFill>
        </c:spPr>
        <c:marker>
          <c:symbol val="none"/>
        </c:marker>
      </c:pivotFmt>
      <c:pivotFmt>
        <c:idx val="10"/>
        <c:spPr>
          <a:solidFill>
            <a:srgbClr val="4BACC6"/>
          </a:solidFill>
        </c:spPr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spPr>
          <a:solidFill>
            <a:srgbClr val="C00000"/>
          </a:solidFill>
        </c:spPr>
        <c:marker>
          <c:symbol val="none"/>
        </c:marker>
      </c:pivotFmt>
      <c:pivotFmt>
        <c:idx val="13"/>
        <c:spPr>
          <a:solidFill>
            <a:srgbClr val="FF3535"/>
          </a:solidFill>
        </c:spPr>
        <c:marker>
          <c:symbol val="none"/>
        </c:marker>
      </c:pivotFmt>
      <c:pivotFmt>
        <c:idx val="14"/>
        <c:spPr>
          <a:solidFill>
            <a:srgbClr val="008000"/>
          </a:solidFill>
        </c:spPr>
        <c:marker>
          <c:symbol val="none"/>
        </c:marker>
      </c:pivotFmt>
      <c:pivotFmt>
        <c:idx val="15"/>
        <c:spPr>
          <a:solidFill>
            <a:srgbClr val="33CC33"/>
          </a:solidFill>
        </c:spPr>
        <c:marker>
          <c:symbol val="none"/>
        </c:marker>
      </c:pivotFmt>
      <c:pivotFmt>
        <c:idx val="16"/>
        <c:spPr>
          <a:solidFill>
            <a:srgbClr val="C00000"/>
          </a:solidFill>
        </c:spPr>
        <c:marker>
          <c:symbol val="none"/>
        </c:marker>
      </c:pivotFmt>
      <c:pivotFmt>
        <c:idx val="17"/>
        <c:spPr>
          <a:solidFill>
            <a:srgbClr val="FF3535"/>
          </a:solidFill>
        </c:spPr>
        <c:marker>
          <c:symbol val="none"/>
        </c:marker>
      </c:pivotFmt>
      <c:pivotFmt>
        <c:idx val="18"/>
        <c:spPr>
          <a:solidFill>
            <a:srgbClr val="008000"/>
          </a:solidFill>
        </c:spPr>
        <c:marker>
          <c:symbol val="none"/>
        </c:marker>
      </c:pivotFmt>
      <c:pivotFmt>
        <c:idx val="19"/>
        <c:spPr>
          <a:solidFill>
            <a:srgbClr val="33CC33"/>
          </a:solidFill>
        </c:spPr>
        <c:marker>
          <c:symbol val="none"/>
        </c:marker>
      </c:pivotFmt>
      <c:pivotFmt>
        <c:idx val="20"/>
        <c:spPr>
          <a:solidFill>
            <a:srgbClr val="3333CC"/>
          </a:solidFill>
        </c:spPr>
        <c:marker>
          <c:symbol val="none"/>
        </c:marker>
      </c:pivotFmt>
      <c:pivotFmt>
        <c:idx val="21"/>
        <c:spPr>
          <a:solidFill>
            <a:srgbClr val="4BACC6"/>
          </a:solidFill>
        </c:spPr>
        <c:marker>
          <c:symbol val="none"/>
        </c:marker>
      </c:pivotFmt>
      <c:pivotFmt>
        <c:idx val="22"/>
        <c:spPr>
          <a:solidFill>
            <a:srgbClr val="C00000"/>
          </a:solidFill>
        </c:spPr>
        <c:marker>
          <c:symbol val="none"/>
        </c:marker>
      </c:pivotFmt>
      <c:pivotFmt>
        <c:idx val="23"/>
        <c:spPr>
          <a:solidFill>
            <a:srgbClr val="FF3535"/>
          </a:solidFill>
        </c:spPr>
        <c:marker>
          <c:symbol val="none"/>
        </c:marker>
      </c:pivotFmt>
      <c:pivotFmt>
        <c:idx val="24"/>
        <c:spPr>
          <a:solidFill>
            <a:srgbClr val="008000"/>
          </a:solidFill>
        </c:spPr>
        <c:marker>
          <c:symbol val="none"/>
        </c:marker>
      </c:pivotFmt>
      <c:pivotFmt>
        <c:idx val="25"/>
        <c:spPr>
          <a:solidFill>
            <a:srgbClr val="33CC33"/>
          </a:solidFill>
        </c:spPr>
        <c:marker>
          <c:symbol val="none"/>
        </c:marker>
      </c:pivotFmt>
      <c:pivotFmt>
        <c:idx val="26"/>
        <c:spPr>
          <a:solidFill>
            <a:srgbClr val="3333CC"/>
          </a:solidFill>
        </c:spPr>
        <c:marker>
          <c:symbol val="none"/>
        </c:marker>
      </c:pivotFmt>
      <c:pivotFmt>
        <c:idx val="27"/>
        <c:spPr>
          <a:solidFill>
            <a:srgbClr val="4BACC6"/>
          </a:solidFill>
        </c:spPr>
        <c:marker>
          <c:symbol val="none"/>
        </c:marker>
      </c:pivotFmt>
      <c:pivotFmt>
        <c:idx val="28"/>
        <c:spPr>
          <a:solidFill>
            <a:srgbClr val="C00000"/>
          </a:solidFill>
        </c:spPr>
        <c:marker>
          <c:symbol val="none"/>
        </c:marker>
      </c:pivotFmt>
      <c:pivotFmt>
        <c:idx val="29"/>
        <c:spPr>
          <a:solidFill>
            <a:srgbClr val="FF3535"/>
          </a:solidFill>
        </c:spPr>
        <c:marker>
          <c:symbol val="none"/>
        </c:marker>
      </c:pivotFmt>
      <c:pivotFmt>
        <c:idx val="30"/>
        <c:spPr>
          <a:solidFill>
            <a:srgbClr val="008000"/>
          </a:solidFill>
        </c:spPr>
        <c:marker>
          <c:symbol val="none"/>
        </c:marker>
      </c:pivotFmt>
      <c:pivotFmt>
        <c:idx val="31"/>
        <c:spPr>
          <a:solidFill>
            <a:srgbClr val="33CC33"/>
          </a:solidFill>
        </c:spPr>
        <c:marker>
          <c:symbol val="none"/>
        </c:marker>
      </c:pivotFmt>
      <c:pivotFmt>
        <c:idx val="32"/>
        <c:spPr>
          <a:solidFill>
            <a:srgbClr val="3333CC"/>
          </a:solidFill>
        </c:spPr>
        <c:marker>
          <c:symbol val="none"/>
        </c:marker>
      </c:pivotFmt>
      <c:pivotFmt>
        <c:idx val="33"/>
        <c:spPr>
          <a:solidFill>
            <a:srgbClr val="4BACC6"/>
          </a:solidFill>
        </c:spPr>
        <c:marker>
          <c:symbol val="none"/>
        </c:marker>
      </c:pivotFmt>
      <c:pivotFmt>
        <c:idx val="34"/>
        <c:spPr>
          <a:solidFill>
            <a:srgbClr val="C00000"/>
          </a:solidFill>
        </c:spPr>
        <c:marker>
          <c:symbol val="none"/>
        </c:marker>
      </c:pivotFmt>
      <c:pivotFmt>
        <c:idx val="35"/>
        <c:spPr>
          <a:solidFill>
            <a:srgbClr val="FF3535"/>
          </a:solidFill>
        </c:spPr>
        <c:marker>
          <c:symbol val="none"/>
        </c:marker>
      </c:pivotFmt>
      <c:pivotFmt>
        <c:idx val="36"/>
        <c:spPr>
          <a:solidFill>
            <a:srgbClr val="92D050"/>
          </a:solidFill>
        </c:spPr>
        <c:marker>
          <c:symbol val="none"/>
        </c:marker>
      </c:pivotFmt>
      <c:pivotFmt>
        <c:idx val="37"/>
        <c:spPr>
          <a:solidFill>
            <a:srgbClr val="33CC33"/>
          </a:solidFill>
        </c:spPr>
        <c:marker>
          <c:symbol val="none"/>
        </c:marker>
      </c:pivotFmt>
      <c:pivotFmt>
        <c:idx val="38"/>
        <c:spPr>
          <a:solidFill>
            <a:srgbClr val="008000"/>
          </a:solidFill>
        </c:spPr>
        <c:marker>
          <c:symbol val="none"/>
        </c:marker>
      </c:pivotFmt>
      <c:pivotFmt>
        <c:idx val="39"/>
        <c:spPr>
          <a:solidFill>
            <a:sysClr val="windowText" lastClr="000000">
              <a:lumMod val="75000"/>
              <a:lumOff val="25000"/>
            </a:sysClr>
          </a:solidFill>
        </c:spPr>
        <c:marker>
          <c:symbol val="none"/>
        </c:marker>
      </c:pivotFmt>
      <c:pivotFmt>
        <c:idx val="40"/>
        <c:spPr>
          <a:solidFill>
            <a:srgbClr val="C00000"/>
          </a:solidFill>
        </c:spPr>
        <c:marker>
          <c:symbol val="none"/>
        </c:marker>
      </c:pivotFmt>
      <c:pivotFmt>
        <c:idx val="41"/>
        <c:spPr>
          <a:solidFill>
            <a:srgbClr val="FF3535"/>
          </a:solidFill>
        </c:spPr>
        <c:marker>
          <c:symbol val="none"/>
        </c:marker>
      </c:pivotFmt>
      <c:pivotFmt>
        <c:idx val="42"/>
        <c:spPr>
          <a:solidFill>
            <a:srgbClr val="92D050"/>
          </a:solidFill>
        </c:spPr>
        <c:marker>
          <c:symbol val="none"/>
        </c:marker>
      </c:pivotFmt>
      <c:pivotFmt>
        <c:idx val="43"/>
        <c:spPr>
          <a:solidFill>
            <a:srgbClr val="33CC33"/>
          </a:solidFill>
        </c:spPr>
        <c:marker>
          <c:symbol val="none"/>
        </c:marker>
      </c:pivotFmt>
      <c:pivotFmt>
        <c:idx val="44"/>
        <c:spPr>
          <a:solidFill>
            <a:srgbClr val="008000"/>
          </a:solidFill>
        </c:spPr>
        <c:marker>
          <c:symbol val="none"/>
        </c:marker>
      </c:pivotFmt>
      <c:pivotFmt>
        <c:idx val="45"/>
        <c:spPr>
          <a:solidFill>
            <a:sysClr val="windowText" lastClr="000000">
              <a:lumMod val="75000"/>
              <a:lumOff val="25000"/>
            </a:sysClr>
          </a:solidFill>
        </c:spPr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spPr>
          <a:solidFill>
            <a:srgbClr val="C00000"/>
          </a:solidFill>
        </c:spPr>
        <c:marker>
          <c:symbol val="none"/>
        </c:marker>
      </c:pivotFmt>
      <c:pivotFmt>
        <c:idx val="53"/>
        <c:spPr>
          <a:solidFill>
            <a:srgbClr val="FF3535"/>
          </a:solidFill>
        </c:spPr>
        <c:marker>
          <c:symbol val="none"/>
        </c:marker>
      </c:pivotFmt>
      <c:pivotFmt>
        <c:idx val="54"/>
        <c:spPr>
          <a:solidFill>
            <a:srgbClr val="92D050"/>
          </a:solidFill>
        </c:spPr>
        <c:marker>
          <c:symbol val="none"/>
        </c:marker>
      </c:pivotFmt>
      <c:pivotFmt>
        <c:idx val="55"/>
        <c:spPr>
          <a:solidFill>
            <a:srgbClr val="33CC33"/>
          </a:solidFill>
        </c:spPr>
        <c:marker>
          <c:symbol val="none"/>
        </c:marker>
      </c:pivotFmt>
      <c:pivotFmt>
        <c:idx val="56"/>
        <c:spPr>
          <a:solidFill>
            <a:srgbClr val="008000"/>
          </a:solidFill>
        </c:spPr>
        <c:marker>
          <c:symbol val="none"/>
        </c:marker>
      </c:pivotFmt>
      <c:pivotFmt>
        <c:idx val="57"/>
        <c:spPr>
          <a:solidFill>
            <a:sysClr val="windowText" lastClr="000000">
              <a:lumMod val="75000"/>
              <a:lumOff val="25000"/>
            </a:sysClr>
          </a:solidFill>
        </c:spPr>
        <c:marker>
          <c:symbol val="none"/>
        </c:marker>
      </c:pivotFmt>
      <c:pivotFmt>
        <c:idx val="58"/>
        <c:spPr>
          <a:solidFill>
            <a:srgbClr val="C00000"/>
          </a:solidFill>
        </c:spPr>
        <c:marker>
          <c:symbol val="none"/>
        </c:marker>
      </c:pivotFmt>
      <c:pivotFmt>
        <c:idx val="59"/>
        <c:spPr>
          <a:solidFill>
            <a:srgbClr val="FF3535"/>
          </a:solidFill>
        </c:spPr>
        <c:marker>
          <c:symbol val="none"/>
        </c:marker>
      </c:pivotFmt>
      <c:pivotFmt>
        <c:idx val="60"/>
        <c:spPr>
          <a:solidFill>
            <a:srgbClr val="92D050"/>
          </a:solidFill>
        </c:spPr>
        <c:marker>
          <c:symbol val="none"/>
        </c:marker>
      </c:pivotFmt>
      <c:pivotFmt>
        <c:idx val="61"/>
        <c:spPr>
          <a:solidFill>
            <a:srgbClr val="33CC33"/>
          </a:solidFill>
        </c:spPr>
        <c:marker>
          <c:symbol val="none"/>
        </c:marker>
      </c:pivotFmt>
      <c:pivotFmt>
        <c:idx val="62"/>
        <c:spPr>
          <a:solidFill>
            <a:srgbClr val="008000"/>
          </a:solidFill>
        </c:spPr>
        <c:marker>
          <c:symbol val="none"/>
        </c:marker>
      </c:pivotFmt>
      <c:pivotFmt>
        <c:idx val="63"/>
        <c:spPr>
          <a:solidFill>
            <a:sysClr val="windowText" lastClr="000000">
              <a:lumMod val="75000"/>
              <a:lumOff val="25000"/>
            </a:sysClr>
          </a:solidFill>
        </c:spPr>
        <c:marker>
          <c:symbol val="none"/>
        </c:marker>
      </c:pivotFmt>
      <c:pivotFmt>
        <c:idx val="64"/>
        <c:spPr>
          <a:solidFill>
            <a:srgbClr val="C00000"/>
          </a:solidFill>
        </c:spPr>
        <c:marker>
          <c:symbol val="none"/>
        </c:marker>
      </c:pivotFmt>
      <c:pivotFmt>
        <c:idx val="65"/>
        <c:spPr>
          <a:solidFill>
            <a:srgbClr val="FF3535"/>
          </a:solidFill>
        </c:spPr>
        <c:marker>
          <c:symbol val="none"/>
        </c:marker>
      </c:pivotFmt>
      <c:pivotFmt>
        <c:idx val="66"/>
        <c:spPr>
          <a:solidFill>
            <a:srgbClr val="92D050"/>
          </a:solidFill>
        </c:spPr>
        <c:marker>
          <c:symbol val="none"/>
        </c:marker>
      </c:pivotFmt>
      <c:pivotFmt>
        <c:idx val="67"/>
        <c:spPr>
          <a:solidFill>
            <a:srgbClr val="33CC33"/>
          </a:solidFill>
        </c:spPr>
        <c:marker>
          <c:symbol val="none"/>
        </c:marker>
      </c:pivotFmt>
      <c:pivotFmt>
        <c:idx val="68"/>
        <c:spPr>
          <a:solidFill>
            <a:srgbClr val="008000"/>
          </a:solidFill>
        </c:spPr>
        <c:marker>
          <c:symbol val="none"/>
        </c:marker>
      </c:pivotFmt>
      <c:pivotFmt>
        <c:idx val="69"/>
        <c:spPr>
          <a:solidFill>
            <a:sysClr val="windowText" lastClr="000000">
              <a:lumMod val="75000"/>
              <a:lumOff val="25000"/>
            </a:sysClr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3359491065996532"/>
          <c:y val="0.14874707691449018"/>
          <c:w val="0.69395973266919908"/>
          <c:h val="0.431510828712346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'Beziehung Boot1!'!$B$3:$B$4</c:f>
              <c:strCache>
                <c:ptCount val="1"/>
                <c:pt idx="0">
                  <c:v>ausgeschaltet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'Beziehung Boot1!'!$A$5:$A$7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Boot1!'!$B$5:$B$7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'Beziehung Boot1!'!$C$3:$C$4</c:f>
              <c:strCache>
                <c:ptCount val="1"/>
                <c:pt idx="0">
                  <c:v>keine Eintragungen</c:v>
                </c:pt>
              </c:strCache>
            </c:strRef>
          </c:tx>
          <c:spPr>
            <a:solidFill>
              <a:srgbClr val="FF3535"/>
            </a:solidFill>
          </c:spPr>
          <c:invertIfNegative val="0"/>
          <c:dLbls>
            <c:dLbl>
              <c:idx val="0"/>
              <c:layout>
                <c:manualLayout>
                  <c:x val="-9.375E-2"/>
                  <c:y val="-3.2972689136991785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rgbClr val="C00000"/>
                        </a:solidFill>
                      </a:rPr>
                      <a:t>39%</a:t>
                    </a:r>
                    <a:endParaRPr lang="en-US" sz="1200" b="1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083333333333333"/>
                  <c:y val="-2.472984138708574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rgbClr val="C00000"/>
                        </a:solidFill>
                      </a:rPr>
                      <a:t>75%</a:t>
                    </a:r>
                    <a:endParaRPr lang="en-US" sz="1200" b="1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'Beziehung Boot1!'!$A$5:$A$7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Boot1!'!$C$5:$C$7</c:f>
              <c:numCache>
                <c:formatCode>General</c:formatCode>
                <c:ptCount val="2"/>
                <c:pt idx="0">
                  <c:v>18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'Beziehung Boot1!'!$D$3:$D$4</c:f>
              <c:strCache>
                <c:ptCount val="1"/>
                <c:pt idx="0">
                  <c:v>unterwegs je 1 WP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'Beziehung Boot1!'!$A$5:$A$7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Boot1!'!$D$5:$D$7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'Beziehung Boot1!'!$E$3:$E$4</c:f>
              <c:strCache>
                <c:ptCount val="1"/>
                <c:pt idx="0">
                  <c:v>vor Fahrt alle WP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'Beziehung Boot1!'!$A$5:$A$7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Boot1!'!$E$5:$E$7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'Beziehung Boot1!'!$F$3:$F$4</c:f>
              <c:strCache>
                <c:ptCount val="1"/>
                <c:pt idx="0">
                  <c:v>vor Fahrt WP + Route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'Beziehung Boot1!'!$A$5:$A$7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Boot1!'!$F$5:$F$7</c:f>
              <c:numCache>
                <c:formatCode>General</c:formatCode>
                <c:ptCount val="2"/>
                <c:pt idx="0">
                  <c:v>24</c:v>
                </c:pt>
                <c:pt idx="1">
                  <c:v>1</c:v>
                </c:pt>
              </c:numCache>
            </c:numRef>
          </c:val>
        </c:ser>
        <c:ser>
          <c:idx val="5"/>
          <c:order val="5"/>
          <c:tx>
            <c:strRef>
              <c:f>'Beziehung Boot1!'!$G$3:$G$4</c:f>
              <c:strCache>
                <c:ptCount val="1"/>
                <c:pt idx="0">
                  <c:v>Autorouting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cat>
            <c:strRef>
              <c:f>'Beziehung Boot1!'!$A$5:$A$7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Boot1!'!$G$5:$G$7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634432"/>
        <c:axId val="143635968"/>
      </c:barChart>
      <c:catAx>
        <c:axId val="1436344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43635968"/>
        <c:crosses val="autoZero"/>
        <c:auto val="1"/>
        <c:lblAlgn val="ctr"/>
        <c:lblOffset val="100"/>
        <c:noMultiLvlLbl val="0"/>
      </c:catAx>
      <c:valAx>
        <c:axId val="1436359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43634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032428097181082"/>
          <c:y val="0.70426175877940445"/>
          <c:w val="0.7086174540682415"/>
          <c:h val="0.11852965072656156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Probleme  / Gefahren / Fehler</a:t>
            </a:r>
          </a:p>
        </c:rich>
      </c:tx>
      <c:layout>
        <c:manualLayout>
          <c:xMode val="edge"/>
          <c:yMode val="edge"/>
          <c:x val="0.22119715743085072"/>
          <c:y val="0.1502890173410404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2131929021692799"/>
          <c:y val="0.29418263468511524"/>
          <c:w val="0.40965916067805325"/>
          <c:h val="0.51019616767557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explosion val="13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neg.Erf.mehrfach!$Q$46:$Q$48</c:f>
              <c:strCache>
                <c:ptCount val="3"/>
                <c:pt idx="0">
                  <c:v>nein, keine</c:v>
                </c:pt>
                <c:pt idx="1">
                  <c:v>ja, folgenlose</c:v>
                </c:pt>
                <c:pt idx="2">
                  <c:v>ja, Grundberührung / Kollision mit Tonne</c:v>
                </c:pt>
              </c:strCache>
            </c:strRef>
          </c:cat>
          <c:val>
            <c:numRef>
              <c:f>neg.Erf.mehrfach!$R$46:$R$48</c:f>
              <c:numCache>
                <c:formatCode>General</c:formatCode>
                <c:ptCount val="3"/>
                <c:pt idx="0">
                  <c:v>30</c:v>
                </c:pt>
                <c:pt idx="1">
                  <c:v>70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egendEntry>
        <c:idx val="2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de-DE"/>
          </a:p>
        </c:txPr>
      </c:legendEntry>
      <c:layout>
        <c:manualLayout>
          <c:xMode val="edge"/>
          <c:yMode val="edge"/>
          <c:x val="3.0941981105413238E-3"/>
          <c:y val="0.61685555201553555"/>
          <c:w val="0.42008514648469863"/>
          <c:h val="0.29877414167159738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aseline="0"/>
              <a:t>Kategorien der Probleme </a:t>
            </a:r>
          </a:p>
          <a:p>
            <a:pPr>
              <a:defRPr sz="1400"/>
            </a:pPr>
            <a:r>
              <a:rPr lang="en-US" sz="1400" baseline="0"/>
              <a:t>(135 Probleme wurden von 74 Seglern berichtet) </a:t>
            </a:r>
            <a:endParaRPr lang="en-US" sz="1400"/>
          </a:p>
        </c:rich>
      </c:tx>
      <c:layout>
        <c:manualLayout>
          <c:xMode val="edge"/>
          <c:yMode val="edge"/>
          <c:x val="0.12194395346720559"/>
          <c:y val="0.1040462112037955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168737057701872"/>
          <c:y val="0.32077547046091953"/>
          <c:w val="0.34430195774762767"/>
          <c:h val="0.508492252365314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FFCC99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explosion val="8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0.18226885381703159"/>
                  <c:y val="0.14523321795906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599156571528598E-2"/>
                  <c:y val="2.90658810656832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3505837041943569E-2"/>
                  <c:y val="1.22352154399843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209240067953234E-2"/>
                  <c:y val="1.3213964692769568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8474995361883039E-2"/>
                  <c:y val="7.27892607560691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neg.Erf.mehrfach!$N$38:$N$42</c:f>
              <c:strCache>
                <c:ptCount val="5"/>
                <c:pt idx="0">
                  <c:v>Strom-versorgung</c:v>
                </c:pt>
                <c:pt idx="1">
                  <c:v>GPS-Ungenauigkeit oder Kartenfehler</c:v>
                </c:pt>
                <c:pt idx="2">
                  <c:v>Gerätefehler</c:v>
                </c:pt>
                <c:pt idx="3">
                  <c:v>Usability</c:v>
                </c:pt>
                <c:pt idx="4">
                  <c:v>Sonstige</c:v>
                </c:pt>
              </c:strCache>
            </c:strRef>
          </c:cat>
          <c:val>
            <c:numRef>
              <c:f>neg.Erf.mehrfach!$O$38:$O$42</c:f>
              <c:numCache>
                <c:formatCode>0%</c:formatCode>
                <c:ptCount val="5"/>
                <c:pt idx="0">
                  <c:v>0.1111111111111111</c:v>
                </c:pt>
                <c:pt idx="1">
                  <c:v>0.34814814814814815</c:v>
                </c:pt>
                <c:pt idx="2">
                  <c:v>8.1481481481481488E-2</c:v>
                </c:pt>
                <c:pt idx="3">
                  <c:v>0.22222222222222221</c:v>
                </c:pt>
                <c:pt idx="4">
                  <c:v>0.23703703703703705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09629682739529"/>
          <c:y val="0.17355282189892346"/>
          <c:w val="0.38108689922010425"/>
          <c:h val="0.71799434151771913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explosion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Meinung!$F$2:$F$4</c:f>
              <c:strCache>
                <c:ptCount val="3"/>
                <c:pt idx="0">
                  <c:v>positive Entwicklung                          -einfacher                                                 -bessere Situation Awareness</c:v>
                </c:pt>
                <c:pt idx="1">
                  <c:v>teils - teils                                             -hilfreiche Ergänzung                            -kein Ersatz</c:v>
                </c:pt>
                <c:pt idx="2">
                  <c:v>negative Entwicklung                            -unzuverlässig/stromabhängig           -schlechtere Situation Awareness</c:v>
                </c:pt>
              </c:strCache>
            </c:strRef>
          </c:cat>
          <c:val>
            <c:numRef>
              <c:f>Meinung!$G$2:$G$4</c:f>
              <c:numCache>
                <c:formatCode>0%</c:formatCode>
                <c:ptCount val="3"/>
                <c:pt idx="0">
                  <c:v>0.28409090909090912</c:v>
                </c:pt>
                <c:pt idx="1">
                  <c:v>0.43181818181818182</c:v>
                </c:pt>
                <c:pt idx="2">
                  <c:v>0.28409090909090912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517013913083868"/>
          <c:y val="0.16617140354465137"/>
          <c:w val="0.43210972522240032"/>
          <c:h val="0.7057151352828761"/>
        </c:manualLayout>
      </c:layout>
      <c:overlay val="0"/>
      <c:txPr>
        <a:bodyPr/>
        <a:lstStyle/>
        <a:p>
          <a:pPr>
            <a:defRPr sz="1400" b="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de-DE" sz="1400" dirty="0"/>
              <a:t>Baujahr Segelboot (n = </a:t>
            </a:r>
            <a:r>
              <a:rPr lang="de-DE" sz="1400" dirty="0" smtClean="0"/>
              <a:t>110)</a:t>
            </a:r>
            <a:endParaRPr lang="de-DE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Boot!$D$19:$D$26</c:f>
              <c:strCache>
                <c:ptCount val="8"/>
                <c:pt idx="0">
                  <c:v>bis 1950</c:v>
                </c:pt>
                <c:pt idx="1">
                  <c:v> bis 1960</c:v>
                </c:pt>
                <c:pt idx="2">
                  <c:v> bis 1970</c:v>
                </c:pt>
                <c:pt idx="3">
                  <c:v> bis 1980</c:v>
                </c:pt>
                <c:pt idx="4">
                  <c:v> bis 1990</c:v>
                </c:pt>
                <c:pt idx="5">
                  <c:v> bis 2000</c:v>
                </c:pt>
                <c:pt idx="6">
                  <c:v> bis 2010</c:v>
                </c:pt>
                <c:pt idx="7">
                  <c:v>2010 &lt;</c:v>
                </c:pt>
              </c:strCache>
            </c:strRef>
          </c:cat>
          <c:val>
            <c:numRef>
              <c:f>Boot!$F$19:$F$26</c:f>
              <c:numCache>
                <c:formatCode>0%</c:formatCode>
                <c:ptCount val="8"/>
                <c:pt idx="0">
                  <c:v>9.0909090909090905E-3</c:v>
                </c:pt>
                <c:pt idx="1">
                  <c:v>0</c:v>
                </c:pt>
                <c:pt idx="2">
                  <c:v>5.4545454545454543E-2</c:v>
                </c:pt>
                <c:pt idx="3">
                  <c:v>0.21818181818181817</c:v>
                </c:pt>
                <c:pt idx="4">
                  <c:v>0.2</c:v>
                </c:pt>
                <c:pt idx="5">
                  <c:v>0.14545454545454545</c:v>
                </c:pt>
                <c:pt idx="6">
                  <c:v>0.24545454545454545</c:v>
                </c:pt>
                <c:pt idx="7">
                  <c:v>0.12727272727272726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8159232"/>
        <c:axId val="138160768"/>
      </c:barChart>
      <c:catAx>
        <c:axId val="138159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160768"/>
        <c:crosses val="autoZero"/>
        <c:auto val="1"/>
        <c:lblAlgn val="ctr"/>
        <c:lblOffset val="100"/>
        <c:noMultiLvlLbl val="0"/>
      </c:catAx>
      <c:valAx>
        <c:axId val="138160768"/>
        <c:scaling>
          <c:orientation val="minMax"/>
          <c:max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3815923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DE" sz="1400" dirty="0" smtClean="0"/>
              <a:t>Besitzverhältnis </a:t>
            </a:r>
            <a:r>
              <a:rPr lang="de-DE" sz="1400" b="1" i="0" baseline="0" dirty="0" smtClean="0">
                <a:effectLst/>
              </a:rPr>
              <a:t> (n = 111)</a:t>
            </a:r>
            <a:endParaRPr lang="de-DE" sz="1400" dirty="0" smtClean="0">
              <a:effectLst/>
            </a:endParaRPr>
          </a:p>
        </c:rich>
      </c:tx>
      <c:layout>
        <c:manualLayout>
          <c:xMode val="edge"/>
          <c:yMode val="edge"/>
          <c:x val="0.50679814787302535"/>
          <c:y val="3.46099737532808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992967860149563E-2"/>
          <c:y val="0.11649757722592369"/>
          <c:w val="0.36039493884019214"/>
          <c:h val="0.76403727034120739"/>
        </c:manualLayout>
      </c:layout>
      <c:pieChart>
        <c:varyColors val="1"/>
        <c:ser>
          <c:idx val="0"/>
          <c:order val="0"/>
          <c:dPt>
            <c:idx val="1"/>
            <c:bubble3D val="0"/>
            <c:explosion val="5"/>
          </c:dPt>
          <c:dPt>
            <c:idx val="2"/>
            <c:bubble3D val="0"/>
            <c:explosion val="4"/>
          </c:dPt>
          <c:dLbls>
            <c:dLbl>
              <c:idx val="2"/>
              <c:layout>
                <c:manualLayout>
                  <c:x val="1.0620759669192294E-2"/>
                  <c:y val="3.235917625681402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Erfahrungen!$A$3:$A$5</c:f>
              <c:strCache>
                <c:ptCount val="3"/>
                <c:pt idx="0">
                  <c:v>Eigner</c:v>
                </c:pt>
                <c:pt idx="1">
                  <c:v>gechartert</c:v>
                </c:pt>
                <c:pt idx="2">
                  <c:v>privat geliehen</c:v>
                </c:pt>
              </c:strCache>
            </c:strRef>
          </c:cat>
          <c:val>
            <c:numRef>
              <c:f>Erfahrungen!$C$3:$C$5</c:f>
              <c:numCache>
                <c:formatCode>0%</c:formatCode>
                <c:ptCount val="3"/>
                <c:pt idx="0">
                  <c:v>0.81981981981981977</c:v>
                </c:pt>
                <c:pt idx="1">
                  <c:v>0.15315315315315314</c:v>
                </c:pt>
                <c:pt idx="2">
                  <c:v>2.7027027027027029E-2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11315802505811"/>
          <c:y val="0.35486666666666666"/>
          <c:w val="0.33549546872678643"/>
          <c:h val="0.36482467191601042"/>
        </c:manualLayout>
      </c:layout>
      <c:overlay val="0"/>
      <c:txPr>
        <a:bodyPr/>
        <a:lstStyle/>
        <a:p>
          <a:pPr rtl="0"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de-DE" sz="1400" dirty="0"/>
              <a:t>Typ der Crew</a:t>
            </a:r>
            <a:r>
              <a:rPr lang="de-DE" sz="1400" baseline="0" dirty="0"/>
              <a:t> (n = 111)</a:t>
            </a:r>
            <a:endParaRPr lang="de-DE" sz="1400" dirty="0"/>
          </a:p>
        </c:rich>
      </c:tx>
      <c:layout>
        <c:manualLayout>
          <c:xMode val="edge"/>
          <c:yMode val="edge"/>
          <c:x val="0.49117997044142259"/>
          <c:y val="4.12039335156688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87702762422936"/>
          <c:y val="9.3479937145075701E-2"/>
          <c:w val="0.34240723098434411"/>
          <c:h val="0.81781156284032452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Crew!$C$3:$C$6</c:f>
              <c:strCache>
                <c:ptCount val="4"/>
                <c:pt idx="0">
                  <c:v>Einhand</c:v>
                </c:pt>
                <c:pt idx="1">
                  <c:v>Paar</c:v>
                </c:pt>
                <c:pt idx="2">
                  <c:v>Familie mit Kind(ern)</c:v>
                </c:pt>
                <c:pt idx="3">
                  <c:v>Sonstige</c:v>
                </c:pt>
              </c:strCache>
            </c:strRef>
          </c:cat>
          <c:val>
            <c:numRef>
              <c:f>Crew!$E$3:$E$6</c:f>
              <c:numCache>
                <c:formatCode>0%</c:formatCode>
                <c:ptCount val="4"/>
                <c:pt idx="0">
                  <c:v>8.1081081081081086E-2</c:v>
                </c:pt>
                <c:pt idx="1">
                  <c:v>0.47747747747747749</c:v>
                </c:pt>
                <c:pt idx="2">
                  <c:v>0.14414414414414414</c:v>
                </c:pt>
                <c:pt idx="3">
                  <c:v>0.29729729729729731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0983438502945"/>
          <c:y val="0.33754457000288751"/>
          <c:w val="0.40476344729060765"/>
          <c:h val="0.44903149126876751"/>
        </c:manualLayout>
      </c:layout>
      <c:overlay val="0"/>
      <c:txPr>
        <a:bodyPr/>
        <a:lstStyle/>
        <a:p>
          <a:pPr rtl="0"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99253370027776"/>
          <c:y val="0.12633140390229647"/>
          <c:w val="0.64409550747904087"/>
          <c:h val="0.73624213994527266"/>
        </c:manualLayout>
      </c:layout>
      <c:scatterChart>
        <c:scatterStyle val="lineMarker"/>
        <c:varyColors val="0"/>
        <c:ser>
          <c:idx val="0"/>
          <c:order val="0"/>
          <c:tx>
            <c:v>kein (4%)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c:spPr>
          </c:marker>
          <c:dPt>
            <c:idx val="1"/>
            <c:bubble3D val="0"/>
          </c:dPt>
          <c:dPt>
            <c:idx val="3"/>
            <c:marker>
              <c:symbol val="triangle"/>
              <c:size val="10"/>
            </c:marker>
            <c:bubble3D val="0"/>
          </c:dPt>
          <c:xVal>
            <c:numRef>
              <c:f>Sheet1!$L$2:$L$5</c:f>
              <c:numCache>
                <c:formatCode>General</c:formatCode>
                <c:ptCount val="4"/>
                <c:pt idx="0">
                  <c:v>54</c:v>
                </c:pt>
                <c:pt idx="1">
                  <c:v>49</c:v>
                </c:pt>
                <c:pt idx="2">
                  <c:v>55</c:v>
                </c:pt>
                <c:pt idx="3">
                  <c:v>50</c:v>
                </c:pt>
              </c:numCache>
            </c:numRef>
          </c:xVal>
          <c:yVal>
            <c:numRef>
              <c:f>Sheet1!$O$2:$O$5</c:f>
              <c:numCache>
                <c:formatCode>General</c:formatCode>
                <c:ptCount val="4"/>
                <c:pt idx="0">
                  <c:v>500</c:v>
                </c:pt>
                <c:pt idx="1">
                  <c:v>30000</c:v>
                </c:pt>
                <c:pt idx="2">
                  <c:v>5000</c:v>
                </c:pt>
                <c:pt idx="3">
                  <c:v>200</c:v>
                </c:pt>
              </c:numCache>
            </c:numRef>
          </c:yVal>
          <c:smooth val="0"/>
        </c:ser>
        <c:ser>
          <c:idx val="1"/>
          <c:order val="1"/>
          <c:tx>
            <c:v>Binnen/A-Schein (3%)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dPt>
            <c:idx val="1"/>
            <c:marker>
              <c:symbol val="triangle"/>
              <c:size val="10"/>
            </c:marker>
            <c:bubble3D val="0"/>
          </c:dPt>
          <c:xVal>
            <c:numRef>
              <c:f>Sheet1!$L$6:$L$8</c:f>
              <c:numCache>
                <c:formatCode>General</c:formatCode>
                <c:ptCount val="3"/>
                <c:pt idx="0">
                  <c:v>28</c:v>
                </c:pt>
                <c:pt idx="1">
                  <c:v>28</c:v>
                </c:pt>
                <c:pt idx="2">
                  <c:v>43</c:v>
                </c:pt>
              </c:numCache>
            </c:numRef>
          </c:xVal>
          <c:yVal>
            <c:numRef>
              <c:f>Sheet1!$O$6:$O$8</c:f>
              <c:numCache>
                <c:formatCode>General</c:formatCode>
                <c:ptCount val="3"/>
                <c:pt idx="0">
                  <c:v>3000</c:v>
                </c:pt>
                <c:pt idx="1">
                  <c:v>2000</c:v>
                </c:pt>
                <c:pt idx="2">
                  <c:v>150</c:v>
                </c:pt>
              </c:numCache>
            </c:numRef>
          </c:yVal>
          <c:smooth val="0"/>
        </c:ser>
        <c:ser>
          <c:idx val="2"/>
          <c:order val="2"/>
          <c:tx>
            <c:v>SBF See (25%)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noFill/>
              </a:ln>
            </c:spPr>
          </c:marker>
          <c:dPt>
            <c:idx val="24"/>
            <c:marker>
              <c:symbol val="triangle"/>
              <c:size val="10"/>
            </c:marker>
            <c:bubble3D val="0"/>
          </c:dPt>
          <c:xVal>
            <c:numRef>
              <c:f>Sheet1!$L$9:$L$36</c:f>
              <c:numCache>
                <c:formatCode>General</c:formatCode>
                <c:ptCount val="28"/>
                <c:pt idx="0">
                  <c:v>78</c:v>
                </c:pt>
                <c:pt idx="1">
                  <c:v>59</c:v>
                </c:pt>
                <c:pt idx="2">
                  <c:v>66</c:v>
                </c:pt>
                <c:pt idx="3">
                  <c:v>64</c:v>
                </c:pt>
                <c:pt idx="4">
                  <c:v>70</c:v>
                </c:pt>
                <c:pt idx="5">
                  <c:v>50</c:v>
                </c:pt>
                <c:pt idx="6">
                  <c:v>58</c:v>
                </c:pt>
                <c:pt idx="7">
                  <c:v>50</c:v>
                </c:pt>
                <c:pt idx="8">
                  <c:v>56</c:v>
                </c:pt>
                <c:pt idx="9">
                  <c:v>53</c:v>
                </c:pt>
                <c:pt idx="10">
                  <c:v>53</c:v>
                </c:pt>
                <c:pt idx="11">
                  <c:v>72</c:v>
                </c:pt>
                <c:pt idx="12">
                  <c:v>50</c:v>
                </c:pt>
                <c:pt idx="13">
                  <c:v>54</c:v>
                </c:pt>
                <c:pt idx="14">
                  <c:v>53</c:v>
                </c:pt>
                <c:pt idx="15">
                  <c:v>75</c:v>
                </c:pt>
                <c:pt idx="16">
                  <c:v>61</c:v>
                </c:pt>
                <c:pt idx="17">
                  <c:v>67</c:v>
                </c:pt>
                <c:pt idx="18">
                  <c:v>67</c:v>
                </c:pt>
                <c:pt idx="19">
                  <c:v>61</c:v>
                </c:pt>
                <c:pt idx="20">
                  <c:v>61</c:v>
                </c:pt>
                <c:pt idx="21">
                  <c:v>62</c:v>
                </c:pt>
                <c:pt idx="22">
                  <c:v>36</c:v>
                </c:pt>
                <c:pt idx="23">
                  <c:v>30</c:v>
                </c:pt>
                <c:pt idx="24">
                  <c:v>41</c:v>
                </c:pt>
                <c:pt idx="25">
                  <c:v>53</c:v>
                </c:pt>
                <c:pt idx="26">
                  <c:v>52</c:v>
                </c:pt>
                <c:pt idx="27">
                  <c:v>60</c:v>
                </c:pt>
              </c:numCache>
            </c:numRef>
          </c:xVal>
          <c:yVal>
            <c:numRef>
              <c:f>Sheet1!$O$9:$O$36</c:f>
              <c:numCache>
                <c:formatCode>General</c:formatCode>
                <c:ptCount val="28"/>
                <c:pt idx="0">
                  <c:v>400</c:v>
                </c:pt>
                <c:pt idx="1">
                  <c:v>1800</c:v>
                </c:pt>
                <c:pt idx="2">
                  <c:v>10000</c:v>
                </c:pt>
                <c:pt idx="3">
                  <c:v>15000</c:v>
                </c:pt>
                <c:pt idx="4">
                  <c:v>1500</c:v>
                </c:pt>
                <c:pt idx="5">
                  <c:v>4000</c:v>
                </c:pt>
                <c:pt idx="6">
                  <c:v>600</c:v>
                </c:pt>
                <c:pt idx="7">
                  <c:v>30000</c:v>
                </c:pt>
                <c:pt idx="8">
                  <c:v>3000</c:v>
                </c:pt>
                <c:pt idx="9">
                  <c:v>10000</c:v>
                </c:pt>
                <c:pt idx="11">
                  <c:v>30000</c:v>
                </c:pt>
                <c:pt idx="12">
                  <c:v>1000</c:v>
                </c:pt>
                <c:pt idx="13">
                  <c:v>10000</c:v>
                </c:pt>
                <c:pt idx="14">
                  <c:v>2500</c:v>
                </c:pt>
                <c:pt idx="16">
                  <c:v>10000</c:v>
                </c:pt>
                <c:pt idx="17">
                  <c:v>25000</c:v>
                </c:pt>
                <c:pt idx="18">
                  <c:v>11000</c:v>
                </c:pt>
                <c:pt idx="19">
                  <c:v>3000</c:v>
                </c:pt>
                <c:pt idx="20">
                  <c:v>15000</c:v>
                </c:pt>
                <c:pt idx="24">
                  <c:v>1200</c:v>
                </c:pt>
                <c:pt idx="25">
                  <c:v>3000</c:v>
                </c:pt>
                <c:pt idx="26">
                  <c:v>24000</c:v>
                </c:pt>
                <c:pt idx="27">
                  <c:v>30000</c:v>
                </c:pt>
              </c:numCache>
            </c:numRef>
          </c:yVal>
          <c:smooth val="0"/>
        </c:ser>
        <c:ser>
          <c:idx val="3"/>
          <c:order val="3"/>
          <c:tx>
            <c:v>SKS/BR-Schein (39%)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dPt>
            <c:idx val="8"/>
            <c:marker>
              <c:symbol val="triangle"/>
              <c:size val="10"/>
            </c:marker>
            <c:bubble3D val="0"/>
          </c:dPt>
          <c:xVal>
            <c:numRef>
              <c:f>Sheet1!$L$37:$L$76</c:f>
              <c:numCache>
                <c:formatCode>General</c:formatCode>
                <c:ptCount val="40"/>
                <c:pt idx="0">
                  <c:v>61</c:v>
                </c:pt>
                <c:pt idx="1">
                  <c:v>65</c:v>
                </c:pt>
                <c:pt idx="2">
                  <c:v>51</c:v>
                </c:pt>
                <c:pt idx="3">
                  <c:v>66</c:v>
                </c:pt>
                <c:pt idx="4">
                  <c:v>64</c:v>
                </c:pt>
                <c:pt idx="5">
                  <c:v>70</c:v>
                </c:pt>
                <c:pt idx="6">
                  <c:v>56</c:v>
                </c:pt>
                <c:pt idx="7">
                  <c:v>49</c:v>
                </c:pt>
                <c:pt idx="8">
                  <c:v>54</c:v>
                </c:pt>
                <c:pt idx="9">
                  <c:v>58</c:v>
                </c:pt>
                <c:pt idx="10">
                  <c:v>33</c:v>
                </c:pt>
                <c:pt idx="11">
                  <c:v>60</c:v>
                </c:pt>
                <c:pt idx="12">
                  <c:v>59</c:v>
                </c:pt>
                <c:pt idx="13">
                  <c:v>44</c:v>
                </c:pt>
                <c:pt idx="14">
                  <c:v>56</c:v>
                </c:pt>
                <c:pt idx="15">
                  <c:v>42</c:v>
                </c:pt>
                <c:pt idx="17">
                  <c:v>63</c:v>
                </c:pt>
                <c:pt idx="18">
                  <c:v>57</c:v>
                </c:pt>
                <c:pt idx="19">
                  <c:v>52</c:v>
                </c:pt>
                <c:pt idx="20">
                  <c:v>53</c:v>
                </c:pt>
                <c:pt idx="21">
                  <c:v>46</c:v>
                </c:pt>
                <c:pt idx="22">
                  <c:v>61</c:v>
                </c:pt>
                <c:pt idx="23">
                  <c:v>54</c:v>
                </c:pt>
                <c:pt idx="24">
                  <c:v>57</c:v>
                </c:pt>
                <c:pt idx="25">
                  <c:v>55</c:v>
                </c:pt>
                <c:pt idx="26">
                  <c:v>73</c:v>
                </c:pt>
                <c:pt idx="27">
                  <c:v>50</c:v>
                </c:pt>
                <c:pt idx="28">
                  <c:v>64</c:v>
                </c:pt>
                <c:pt idx="29">
                  <c:v>49</c:v>
                </c:pt>
                <c:pt idx="30">
                  <c:v>46</c:v>
                </c:pt>
                <c:pt idx="31">
                  <c:v>51</c:v>
                </c:pt>
                <c:pt idx="32">
                  <c:v>47</c:v>
                </c:pt>
                <c:pt idx="33">
                  <c:v>59</c:v>
                </c:pt>
                <c:pt idx="34">
                  <c:v>52</c:v>
                </c:pt>
                <c:pt idx="35">
                  <c:v>53</c:v>
                </c:pt>
                <c:pt idx="36">
                  <c:v>58</c:v>
                </c:pt>
                <c:pt idx="37">
                  <c:v>48</c:v>
                </c:pt>
                <c:pt idx="38">
                  <c:v>62</c:v>
                </c:pt>
                <c:pt idx="39">
                  <c:v>76</c:v>
                </c:pt>
              </c:numCache>
            </c:numRef>
          </c:xVal>
          <c:yVal>
            <c:numRef>
              <c:f>Sheet1!$O$37:$O$76</c:f>
              <c:numCache>
                <c:formatCode>General</c:formatCode>
                <c:ptCount val="40"/>
                <c:pt idx="0">
                  <c:v>4000</c:v>
                </c:pt>
                <c:pt idx="1">
                  <c:v>10000</c:v>
                </c:pt>
                <c:pt idx="2">
                  <c:v>4000</c:v>
                </c:pt>
                <c:pt idx="3">
                  <c:v>1800</c:v>
                </c:pt>
                <c:pt idx="4">
                  <c:v>1600</c:v>
                </c:pt>
                <c:pt idx="5">
                  <c:v>10000</c:v>
                </c:pt>
                <c:pt idx="6">
                  <c:v>2000</c:v>
                </c:pt>
                <c:pt idx="7">
                  <c:v>1900</c:v>
                </c:pt>
                <c:pt idx="8">
                  <c:v>4000</c:v>
                </c:pt>
                <c:pt idx="9">
                  <c:v>1000</c:v>
                </c:pt>
                <c:pt idx="10">
                  <c:v>1500</c:v>
                </c:pt>
                <c:pt idx="11">
                  <c:v>5000</c:v>
                </c:pt>
                <c:pt idx="12">
                  <c:v>27000</c:v>
                </c:pt>
                <c:pt idx="13">
                  <c:v>1500</c:v>
                </c:pt>
                <c:pt idx="14">
                  <c:v>4000</c:v>
                </c:pt>
                <c:pt idx="15">
                  <c:v>3000</c:v>
                </c:pt>
                <c:pt idx="17">
                  <c:v>25000</c:v>
                </c:pt>
                <c:pt idx="18">
                  <c:v>3500</c:v>
                </c:pt>
                <c:pt idx="19">
                  <c:v>5000</c:v>
                </c:pt>
                <c:pt idx="20">
                  <c:v>2000</c:v>
                </c:pt>
                <c:pt idx="21">
                  <c:v>20000</c:v>
                </c:pt>
                <c:pt idx="22">
                  <c:v>15000</c:v>
                </c:pt>
                <c:pt idx="23">
                  <c:v>3500</c:v>
                </c:pt>
                <c:pt idx="24">
                  <c:v>15000</c:v>
                </c:pt>
                <c:pt idx="25">
                  <c:v>15000</c:v>
                </c:pt>
                <c:pt idx="26">
                  <c:v>15000</c:v>
                </c:pt>
                <c:pt idx="27">
                  <c:v>500</c:v>
                </c:pt>
                <c:pt idx="28">
                  <c:v>15000</c:v>
                </c:pt>
                <c:pt idx="29">
                  <c:v>16000</c:v>
                </c:pt>
                <c:pt idx="30">
                  <c:v>600</c:v>
                </c:pt>
                <c:pt idx="31">
                  <c:v>800</c:v>
                </c:pt>
                <c:pt idx="32">
                  <c:v>25000</c:v>
                </c:pt>
                <c:pt idx="33">
                  <c:v>8000</c:v>
                </c:pt>
                <c:pt idx="34">
                  <c:v>4000</c:v>
                </c:pt>
                <c:pt idx="35">
                  <c:v>20000</c:v>
                </c:pt>
                <c:pt idx="36">
                  <c:v>3000</c:v>
                </c:pt>
                <c:pt idx="37">
                  <c:v>10000</c:v>
                </c:pt>
                <c:pt idx="38">
                  <c:v>12000</c:v>
                </c:pt>
              </c:numCache>
            </c:numRef>
          </c:yVal>
          <c:smooth val="0"/>
        </c:ser>
        <c:ser>
          <c:idx val="4"/>
          <c:order val="4"/>
          <c:tx>
            <c:v>SSS/BK-Schein (15%)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Sheet1!$L$77:$L$94</c:f>
              <c:numCache>
                <c:formatCode>General</c:formatCode>
                <c:ptCount val="18"/>
                <c:pt idx="0">
                  <c:v>61</c:v>
                </c:pt>
                <c:pt idx="1">
                  <c:v>45</c:v>
                </c:pt>
                <c:pt idx="2">
                  <c:v>64</c:v>
                </c:pt>
                <c:pt idx="3">
                  <c:v>33</c:v>
                </c:pt>
                <c:pt idx="4">
                  <c:v>49</c:v>
                </c:pt>
                <c:pt idx="5">
                  <c:v>67</c:v>
                </c:pt>
                <c:pt idx="6">
                  <c:v>74</c:v>
                </c:pt>
                <c:pt idx="7">
                  <c:v>59</c:v>
                </c:pt>
                <c:pt idx="8">
                  <c:v>57</c:v>
                </c:pt>
                <c:pt idx="9">
                  <c:v>58</c:v>
                </c:pt>
                <c:pt idx="10">
                  <c:v>52</c:v>
                </c:pt>
                <c:pt idx="11">
                  <c:v>76</c:v>
                </c:pt>
                <c:pt idx="12">
                  <c:v>78</c:v>
                </c:pt>
                <c:pt idx="13">
                  <c:v>62</c:v>
                </c:pt>
                <c:pt idx="14">
                  <c:v>58</c:v>
                </c:pt>
                <c:pt idx="15">
                  <c:v>48</c:v>
                </c:pt>
                <c:pt idx="16">
                  <c:v>68</c:v>
                </c:pt>
                <c:pt idx="17">
                  <c:v>70</c:v>
                </c:pt>
              </c:numCache>
            </c:numRef>
          </c:xVal>
          <c:yVal>
            <c:numRef>
              <c:f>Sheet1!$O$77:$O$94</c:f>
              <c:numCache>
                <c:formatCode>General</c:formatCode>
                <c:ptCount val="18"/>
                <c:pt idx="0">
                  <c:v>5000</c:v>
                </c:pt>
                <c:pt idx="1">
                  <c:v>2500</c:v>
                </c:pt>
                <c:pt idx="2">
                  <c:v>30000</c:v>
                </c:pt>
                <c:pt idx="3">
                  <c:v>4500</c:v>
                </c:pt>
                <c:pt idx="4">
                  <c:v>10000</c:v>
                </c:pt>
                <c:pt idx="5">
                  <c:v>8000</c:v>
                </c:pt>
                <c:pt idx="6">
                  <c:v>1500</c:v>
                </c:pt>
                <c:pt idx="7">
                  <c:v>12000</c:v>
                </c:pt>
                <c:pt idx="9">
                  <c:v>2500</c:v>
                </c:pt>
                <c:pt idx="10">
                  <c:v>2000</c:v>
                </c:pt>
                <c:pt idx="13">
                  <c:v>30000</c:v>
                </c:pt>
                <c:pt idx="14">
                  <c:v>4000</c:v>
                </c:pt>
                <c:pt idx="15">
                  <c:v>2000</c:v>
                </c:pt>
                <c:pt idx="16">
                  <c:v>10000</c:v>
                </c:pt>
                <c:pt idx="17">
                  <c:v>5000</c:v>
                </c:pt>
              </c:numCache>
            </c:numRef>
          </c:yVal>
          <c:smooth val="0"/>
        </c:ser>
        <c:ser>
          <c:idx val="5"/>
          <c:order val="5"/>
          <c:tx>
            <c:v>SHS/C-Schein (13%)</c:v>
          </c:tx>
          <c:spPr>
            <a:ln w="28575">
              <a:noFill/>
            </a:ln>
          </c:spPr>
          <c:xVal>
            <c:numRef>
              <c:f>Sheet1!$L$95:$L$108</c:f>
              <c:numCache>
                <c:formatCode>General</c:formatCode>
                <c:ptCount val="14"/>
                <c:pt idx="0">
                  <c:v>50</c:v>
                </c:pt>
                <c:pt idx="1">
                  <c:v>47</c:v>
                </c:pt>
                <c:pt idx="2">
                  <c:v>54</c:v>
                </c:pt>
                <c:pt idx="3">
                  <c:v>63</c:v>
                </c:pt>
                <c:pt idx="4">
                  <c:v>64</c:v>
                </c:pt>
                <c:pt idx="5">
                  <c:v>66</c:v>
                </c:pt>
                <c:pt idx="6">
                  <c:v>71</c:v>
                </c:pt>
                <c:pt idx="7">
                  <c:v>34</c:v>
                </c:pt>
                <c:pt idx="8">
                  <c:v>65</c:v>
                </c:pt>
                <c:pt idx="9">
                  <c:v>66</c:v>
                </c:pt>
                <c:pt idx="10">
                  <c:v>35</c:v>
                </c:pt>
                <c:pt idx="11">
                  <c:v>64</c:v>
                </c:pt>
                <c:pt idx="12">
                  <c:v>63</c:v>
                </c:pt>
                <c:pt idx="13">
                  <c:v>66</c:v>
                </c:pt>
              </c:numCache>
            </c:numRef>
          </c:xVal>
          <c:yVal>
            <c:numRef>
              <c:f>Sheet1!$O$95:$O$108</c:f>
              <c:numCache>
                <c:formatCode>General</c:formatCode>
                <c:ptCount val="14"/>
                <c:pt idx="0">
                  <c:v>10000</c:v>
                </c:pt>
                <c:pt idx="1">
                  <c:v>10000</c:v>
                </c:pt>
                <c:pt idx="2">
                  <c:v>15000</c:v>
                </c:pt>
                <c:pt idx="3">
                  <c:v>40000</c:v>
                </c:pt>
                <c:pt idx="4">
                  <c:v>25000</c:v>
                </c:pt>
                <c:pt idx="5">
                  <c:v>3000</c:v>
                </c:pt>
                <c:pt idx="6">
                  <c:v>10000</c:v>
                </c:pt>
                <c:pt idx="7">
                  <c:v>15000</c:v>
                </c:pt>
                <c:pt idx="8">
                  <c:v>15000</c:v>
                </c:pt>
                <c:pt idx="10">
                  <c:v>60000</c:v>
                </c:pt>
                <c:pt idx="11">
                  <c:v>3000</c:v>
                </c:pt>
                <c:pt idx="12">
                  <c:v>5000</c:v>
                </c:pt>
                <c:pt idx="13">
                  <c:v>25000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091520"/>
        <c:axId val="178093440"/>
      </c:scatterChart>
      <c:valAx>
        <c:axId val="178091520"/>
        <c:scaling>
          <c:orientation val="minMax"/>
          <c:max val="8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Alter</a:t>
                </a:r>
              </a:p>
            </c:rich>
          </c:tx>
          <c:layout>
            <c:manualLayout>
              <c:xMode val="edge"/>
              <c:yMode val="edge"/>
              <c:x val="0.80168501388782709"/>
              <c:y val="0.90730194895850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78093440"/>
        <c:crosses val="autoZero"/>
        <c:crossBetween val="midCat"/>
        <c:majorUnit val="10"/>
      </c:valAx>
      <c:valAx>
        <c:axId val="178093440"/>
        <c:scaling>
          <c:orientation val="minMax"/>
          <c:max val="3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Seemeilen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780915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772558163239303"/>
          <c:y val="0.32121092310269733"/>
          <c:w val="0.2025656805035293"/>
          <c:h val="0.34899648182275089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37980326579294"/>
          <c:y val="0.16690422469625948"/>
          <c:w val="0.5927357049727553"/>
          <c:h val="0.637637022893341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'Digitale Medien (2)'!$C$17</c:f>
              <c:strCache>
                <c:ptCount val="1"/>
                <c:pt idx="0">
                  <c:v>heute benutzt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'Digitale Medien (2)'!$A$18:$A$28</c:f>
              <c:strCache>
                <c:ptCount val="11"/>
                <c:pt idx="0">
                  <c:v>Digitaler Peilkompass</c:v>
                </c:pt>
                <c:pt idx="1">
                  <c:v>Radar mit Digitalbildschirm</c:v>
                </c:pt>
                <c:pt idx="2">
                  <c:v>Laptop mit digitaler Seekarte</c:v>
                </c:pt>
                <c:pt idx="3">
                  <c:v>AIS</c:v>
                </c:pt>
                <c:pt idx="4">
                  <c:v>Tablet mit Seekarten App</c:v>
                </c:pt>
                <c:pt idx="5">
                  <c:v>Digitaler Steuerkompass</c:v>
                </c:pt>
                <c:pt idx="6">
                  <c:v>Windeinheit am Masttopp</c:v>
                </c:pt>
                <c:pt idx="7">
                  <c:v>Autopilot</c:v>
                </c:pt>
                <c:pt idx="8">
                  <c:v>Seekartenplotter</c:v>
                </c:pt>
                <c:pt idx="9">
                  <c:v>GPS-Empfänger</c:v>
                </c:pt>
                <c:pt idx="10">
                  <c:v>Echolot</c:v>
                </c:pt>
              </c:strCache>
            </c:strRef>
          </c:cat>
          <c:val>
            <c:numRef>
              <c:f>'Digitale Medien (2)'!$C$18:$C$28</c:f>
              <c:numCache>
                <c:formatCode>0%</c:formatCode>
                <c:ptCount val="11"/>
                <c:pt idx="0">
                  <c:v>0.14849428868120457</c:v>
                </c:pt>
                <c:pt idx="1">
                  <c:v>5.3937432578209273E-2</c:v>
                </c:pt>
                <c:pt idx="2">
                  <c:v>0.13707165109034267</c:v>
                </c:pt>
                <c:pt idx="3">
                  <c:v>0.24523007856341192</c:v>
                </c:pt>
                <c:pt idx="4">
                  <c:v>0.31007751937984496</c:v>
                </c:pt>
                <c:pt idx="5">
                  <c:v>0.33333333333333331</c:v>
                </c:pt>
                <c:pt idx="6">
                  <c:v>0.64872798434442258</c:v>
                </c:pt>
                <c:pt idx="7">
                  <c:v>0.48236092265943015</c:v>
                </c:pt>
                <c:pt idx="8">
                  <c:v>0.65565749235474013</c:v>
                </c:pt>
                <c:pt idx="9">
                  <c:v>0.78120199692780334</c:v>
                </c:pt>
                <c:pt idx="10">
                  <c:v>0.90338345864661662</c:v>
                </c:pt>
              </c:numCache>
            </c:numRef>
          </c:val>
        </c:ser>
        <c:ser>
          <c:idx val="1"/>
          <c:order val="1"/>
          <c:tx>
            <c:strRef>
              <c:f>'Digitale Medien (2)'!$D$17</c:f>
              <c:strCache>
                <c:ptCount val="1"/>
                <c:pt idx="0">
                  <c:v>heute nicht, aber mindestens einmal auf dem Törn benutzt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'Digitale Medien (2)'!$A$18:$A$28</c:f>
              <c:strCache>
                <c:ptCount val="11"/>
                <c:pt idx="0">
                  <c:v>Digitaler Peilkompass</c:v>
                </c:pt>
                <c:pt idx="1">
                  <c:v>Radar mit Digitalbildschirm</c:v>
                </c:pt>
                <c:pt idx="2">
                  <c:v>Laptop mit digitaler Seekarte</c:v>
                </c:pt>
                <c:pt idx="3">
                  <c:v>AIS</c:v>
                </c:pt>
                <c:pt idx="4">
                  <c:v>Tablet mit Seekarten App</c:v>
                </c:pt>
                <c:pt idx="5">
                  <c:v>Digitaler Steuerkompass</c:v>
                </c:pt>
                <c:pt idx="6">
                  <c:v>Windeinheit am Masttopp</c:v>
                </c:pt>
                <c:pt idx="7">
                  <c:v>Autopilot</c:v>
                </c:pt>
                <c:pt idx="8">
                  <c:v>Seekartenplotter</c:v>
                </c:pt>
                <c:pt idx="9">
                  <c:v>GPS-Empfänger</c:v>
                </c:pt>
                <c:pt idx="10">
                  <c:v>Echolot</c:v>
                </c:pt>
              </c:strCache>
            </c:strRef>
          </c:cat>
          <c:val>
            <c:numRef>
              <c:f>'Digitale Medien (2)'!$D$18:$D$28</c:f>
              <c:numCache>
                <c:formatCode>0%</c:formatCode>
                <c:ptCount val="11"/>
                <c:pt idx="0">
                  <c:v>4.569055036344756E-2</c:v>
                </c:pt>
                <c:pt idx="1">
                  <c:v>0.12135922330097089</c:v>
                </c:pt>
                <c:pt idx="2">
                  <c:v>0.11214953271028037</c:v>
                </c:pt>
                <c:pt idx="3">
                  <c:v>7.4635241301907962E-2</c:v>
                </c:pt>
                <c:pt idx="4">
                  <c:v>8.2687338501291979E-2</c:v>
                </c:pt>
                <c:pt idx="5">
                  <c:v>8.8888888888888878E-2</c:v>
                </c:pt>
                <c:pt idx="6">
                  <c:v>4.7700587084148816E-2</c:v>
                </c:pt>
                <c:pt idx="7">
                  <c:v>0.16078697421980997</c:v>
                </c:pt>
                <c:pt idx="8">
                  <c:v>6.8501529051987739E-2</c:v>
                </c:pt>
                <c:pt idx="9">
                  <c:v>0.10877496159754224</c:v>
                </c:pt>
                <c:pt idx="10">
                  <c:v>5.0751879699248055E-2</c:v>
                </c:pt>
              </c:numCache>
            </c:numRef>
          </c:val>
        </c:ser>
        <c:ser>
          <c:idx val="2"/>
          <c:order val="2"/>
          <c:tx>
            <c:strRef>
              <c:f>'Digitale Medien (2)'!$E$17</c:f>
              <c:strCache>
                <c:ptCount val="1"/>
                <c:pt idx="0">
                  <c:v>auf dem ganzen Törn nicht benutzt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'Digitale Medien (2)'!$A$18:$A$28</c:f>
              <c:strCache>
                <c:ptCount val="11"/>
                <c:pt idx="0">
                  <c:v>Digitaler Peilkompass</c:v>
                </c:pt>
                <c:pt idx="1">
                  <c:v>Radar mit Digitalbildschirm</c:v>
                </c:pt>
                <c:pt idx="2">
                  <c:v>Laptop mit digitaler Seekarte</c:v>
                </c:pt>
                <c:pt idx="3">
                  <c:v>AIS</c:v>
                </c:pt>
                <c:pt idx="4">
                  <c:v>Tablet mit Seekarten App</c:v>
                </c:pt>
                <c:pt idx="5">
                  <c:v>Digitaler Steuerkompass</c:v>
                </c:pt>
                <c:pt idx="6">
                  <c:v>Windeinheit am Masttopp</c:v>
                </c:pt>
                <c:pt idx="7">
                  <c:v>Autopilot</c:v>
                </c:pt>
                <c:pt idx="8">
                  <c:v>Seekartenplotter</c:v>
                </c:pt>
                <c:pt idx="9">
                  <c:v>GPS-Empfänger</c:v>
                </c:pt>
                <c:pt idx="10">
                  <c:v>Echolot</c:v>
                </c:pt>
              </c:strCache>
            </c:strRef>
          </c:cat>
          <c:val>
            <c:numRef>
              <c:f>'Digitale Medien (2)'!$E$18:$E$28</c:f>
              <c:numCache>
                <c:formatCode>0%</c:formatCode>
                <c:ptCount val="11"/>
                <c:pt idx="0">
                  <c:v>1.1422637590861888E-2</c:v>
                </c:pt>
                <c:pt idx="1">
                  <c:v>6.7421790722761596E-2</c:v>
                </c:pt>
                <c:pt idx="2">
                  <c:v>4.9844236760124602E-2</c:v>
                </c:pt>
                <c:pt idx="3">
                  <c:v>3.1986531986531987E-2</c:v>
                </c:pt>
                <c:pt idx="4">
                  <c:v>5.1679586563307491E-2</c:v>
                </c:pt>
                <c:pt idx="5">
                  <c:v>2.2222222222222223E-2</c:v>
                </c:pt>
                <c:pt idx="6">
                  <c:v>0</c:v>
                </c:pt>
                <c:pt idx="7">
                  <c:v>7.5033921302578008E-2</c:v>
                </c:pt>
                <c:pt idx="8">
                  <c:v>9.7859327217125393E-3</c:v>
                </c:pt>
                <c:pt idx="9">
                  <c:v>2.9665898617511517E-2</c:v>
                </c:pt>
                <c:pt idx="10">
                  <c:v>1.0150375939849623E-2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8141056"/>
        <c:axId val="178142592"/>
      </c:barChart>
      <c:catAx>
        <c:axId val="178141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78142592"/>
        <c:crosses val="autoZero"/>
        <c:auto val="1"/>
        <c:lblAlgn val="ctr"/>
        <c:lblOffset val="100"/>
        <c:noMultiLvlLbl val="0"/>
      </c:catAx>
      <c:valAx>
        <c:axId val="178142592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de-DE" sz="1400" dirty="0"/>
                  <a:t>Auf</a:t>
                </a:r>
                <a:r>
                  <a:rPr lang="de-DE" sz="1400" baseline="0" dirty="0"/>
                  <a:t> welchem Anteil der Boote vorhanden</a:t>
                </a:r>
                <a:r>
                  <a:rPr lang="de-DE" sz="1400" baseline="0" dirty="0" smtClean="0"/>
                  <a:t>? (n = 112)</a:t>
                </a:r>
                <a:endParaRPr lang="de-DE" sz="14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7814105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33840397044006604"/>
          <c:y val="1.1035936958826254E-2"/>
          <c:w val="0.64189036467212446"/>
          <c:h val="0.14627267772572874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07333050105745"/>
          <c:y val="0.20003543307086616"/>
          <c:w val="0.52518578521086368"/>
          <c:h val="0.617108661417322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'Klassische Medien (2)'!$C$15</c:f>
              <c:strCache>
                <c:ptCount val="1"/>
                <c:pt idx="0">
                  <c:v>heute benutzt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'Klassische Medien (2)'!$A$16:$A$25</c:f>
              <c:strCache>
                <c:ptCount val="10"/>
                <c:pt idx="0">
                  <c:v>Radar-Plotspinne auf Papier</c:v>
                </c:pt>
                <c:pt idx="1">
                  <c:v>Handlot (Blei)</c:v>
                </c:pt>
                <c:pt idx="2">
                  <c:v>Hand-Anemometer</c:v>
                </c:pt>
                <c:pt idx="3">
                  <c:v>Windbändsel an den Wanten</c:v>
                </c:pt>
                <c:pt idx="4">
                  <c:v>Mechanische Logge</c:v>
                </c:pt>
                <c:pt idx="5">
                  <c:v>Peilkompass (analog)</c:v>
                </c:pt>
                <c:pt idx="6">
                  <c:v>Windfahne am Masttopp (Verklicker/Windex)</c:v>
                </c:pt>
                <c:pt idx="7">
                  <c:v>Steuerkompass (analog)</c:v>
                </c:pt>
                <c:pt idx="8">
                  <c:v>Zirkel und Kursdreiecke/-lineal</c:v>
                </c:pt>
                <c:pt idx="9">
                  <c:v>Papierseekarten</c:v>
                </c:pt>
              </c:strCache>
            </c:strRef>
          </c:cat>
          <c:val>
            <c:numRef>
              <c:f>'Klassische Medien (2)'!$C$16:$C$25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8.0952380952380956E-2</c:v>
                </c:pt>
                <c:pt idx="3">
                  <c:v>0.34749034749034752</c:v>
                </c:pt>
                <c:pt idx="4">
                  <c:v>0.41939711664482315</c:v>
                </c:pt>
                <c:pt idx="5">
                  <c:v>0.17770243318707615</c:v>
                </c:pt>
                <c:pt idx="6">
                  <c:v>0.80399113082039897</c:v>
                </c:pt>
                <c:pt idx="7">
                  <c:v>0.77142857142857146</c:v>
                </c:pt>
                <c:pt idx="8">
                  <c:v>0.54177215189873418</c:v>
                </c:pt>
                <c:pt idx="9">
                  <c:v>0.77419354838709675</c:v>
                </c:pt>
              </c:numCache>
            </c:numRef>
          </c:val>
        </c:ser>
        <c:ser>
          <c:idx val="1"/>
          <c:order val="1"/>
          <c:tx>
            <c:strRef>
              <c:f>'Klassische Medien (2)'!$D$15</c:f>
              <c:strCache>
                <c:ptCount val="1"/>
                <c:pt idx="0">
                  <c:v>heute nicht, aber mindestens einmal auf dem Törn benutzt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'Klassische Medien (2)'!$A$16:$A$25</c:f>
              <c:strCache>
                <c:ptCount val="10"/>
                <c:pt idx="0">
                  <c:v>Radar-Plotspinne auf Papier</c:v>
                </c:pt>
                <c:pt idx="1">
                  <c:v>Handlot (Blei)</c:v>
                </c:pt>
                <c:pt idx="2">
                  <c:v>Hand-Anemometer</c:v>
                </c:pt>
                <c:pt idx="3">
                  <c:v>Windbändsel an den Wanten</c:v>
                </c:pt>
                <c:pt idx="4">
                  <c:v>Mechanische Logge</c:v>
                </c:pt>
                <c:pt idx="5">
                  <c:v>Peilkompass (analog)</c:v>
                </c:pt>
                <c:pt idx="6">
                  <c:v>Windfahne am Masttopp (Verklicker/Windex)</c:v>
                </c:pt>
                <c:pt idx="7">
                  <c:v>Steuerkompass (analog)</c:v>
                </c:pt>
                <c:pt idx="8">
                  <c:v>Zirkel und Kursdreiecke/-lineal</c:v>
                </c:pt>
                <c:pt idx="9">
                  <c:v>Papierseekarten</c:v>
                </c:pt>
              </c:strCache>
            </c:strRef>
          </c:cat>
          <c:val>
            <c:numRef>
              <c:f>'Klassische Medien (2)'!$D$16:$D$25</c:f>
              <c:numCache>
                <c:formatCode>0%</c:formatCode>
                <c:ptCount val="10"/>
                <c:pt idx="0">
                  <c:v>0</c:v>
                </c:pt>
                <c:pt idx="1">
                  <c:v>2.4999999999999981E-2</c:v>
                </c:pt>
                <c:pt idx="2">
                  <c:v>6.0714285714285721E-2</c:v>
                </c:pt>
                <c:pt idx="3">
                  <c:v>4.6332046332046323E-2</c:v>
                </c:pt>
                <c:pt idx="4">
                  <c:v>2.6212319790301364E-2</c:v>
                </c:pt>
                <c:pt idx="5">
                  <c:v>0.21001196649381743</c:v>
                </c:pt>
                <c:pt idx="6">
                  <c:v>6.5188470066518955E-2</c:v>
                </c:pt>
                <c:pt idx="7">
                  <c:v>0.12478991596638654</c:v>
                </c:pt>
                <c:pt idx="8">
                  <c:v>0.17238204833141541</c:v>
                </c:pt>
                <c:pt idx="9">
                  <c:v>0.13600697471665221</c:v>
                </c:pt>
              </c:numCache>
            </c:numRef>
          </c:val>
        </c:ser>
        <c:ser>
          <c:idx val="2"/>
          <c:order val="2"/>
          <c:tx>
            <c:strRef>
              <c:f>'Klassische Medien (2)'!$E$15</c:f>
              <c:strCache>
                <c:ptCount val="1"/>
                <c:pt idx="0">
                  <c:v>auf dem ganzen Törn nicht benutzt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'Klassische Medien (2)'!$A$16:$A$25</c:f>
              <c:strCache>
                <c:ptCount val="10"/>
                <c:pt idx="0">
                  <c:v>Radar-Plotspinne auf Papier</c:v>
                </c:pt>
                <c:pt idx="1">
                  <c:v>Handlot (Blei)</c:v>
                </c:pt>
                <c:pt idx="2">
                  <c:v>Hand-Anemometer</c:v>
                </c:pt>
                <c:pt idx="3">
                  <c:v>Windbändsel an den Wanten</c:v>
                </c:pt>
                <c:pt idx="4">
                  <c:v>Mechanische Logge</c:v>
                </c:pt>
                <c:pt idx="5">
                  <c:v>Peilkompass (analog)</c:v>
                </c:pt>
                <c:pt idx="6">
                  <c:v>Windfahne am Masttopp (Verklicker/Windex)</c:v>
                </c:pt>
                <c:pt idx="7">
                  <c:v>Steuerkompass (analog)</c:v>
                </c:pt>
                <c:pt idx="8">
                  <c:v>Zirkel und Kursdreiecke/-lineal</c:v>
                </c:pt>
                <c:pt idx="9">
                  <c:v>Papierseekarten</c:v>
                </c:pt>
              </c:strCache>
            </c:strRef>
          </c:cat>
          <c:val>
            <c:numRef>
              <c:f>'Klassische Medien (2)'!$E$16:$E$25</c:f>
              <c:numCache>
                <c:formatCode>0%</c:formatCode>
                <c:ptCount val="10"/>
                <c:pt idx="0">
                  <c:v>4.716981132075472E-2</c:v>
                </c:pt>
                <c:pt idx="1">
                  <c:v>0.10000000000000002</c:v>
                </c:pt>
                <c:pt idx="2">
                  <c:v>0.18214285714285716</c:v>
                </c:pt>
                <c:pt idx="3">
                  <c:v>1.1583011583011584E-2</c:v>
                </c:pt>
                <c:pt idx="4">
                  <c:v>0.10484927916120579</c:v>
                </c:pt>
                <c:pt idx="5">
                  <c:v>0.35540486637415231</c:v>
                </c:pt>
                <c:pt idx="6">
                  <c:v>2.1729490022172945E-2</c:v>
                </c:pt>
                <c:pt idx="7">
                  <c:v>6.8067226890756297E-2</c:v>
                </c:pt>
                <c:pt idx="8">
                  <c:v>0.25857307249712319</c:v>
                </c:pt>
                <c:pt idx="9">
                  <c:v>6.2772449869224062E-2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6511616"/>
        <c:axId val="176521600"/>
      </c:barChart>
      <c:catAx>
        <c:axId val="176511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76521600"/>
        <c:crosses val="autoZero"/>
        <c:auto val="1"/>
        <c:lblAlgn val="ctr"/>
        <c:lblOffset val="100"/>
        <c:noMultiLvlLbl val="0"/>
      </c:catAx>
      <c:valAx>
        <c:axId val="17652160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de-DE" sz="1400" dirty="0"/>
                  <a:t>Auf</a:t>
                </a:r>
                <a:r>
                  <a:rPr lang="de-DE" sz="1400" baseline="0" dirty="0"/>
                  <a:t> welchem Anteil der Boote vorhanden</a:t>
                </a:r>
                <a:r>
                  <a:rPr lang="de-DE" sz="1400" baseline="0" dirty="0" smtClean="0"/>
                  <a:t>? (n = 112)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7651161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39803602220350032"/>
          <c:y val="3.0613910761154852E-2"/>
          <c:w val="0.60033459609944528"/>
          <c:h val="0.13956955380577427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12507413293543"/>
          <c:y val="0.39435896011554272"/>
          <c:w val="0.30691900984457393"/>
          <c:h val="0.4351927166822733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C00000"/>
              </a:solidFill>
            </c:spPr>
          </c:dPt>
          <c:dPt>
            <c:idx val="1"/>
            <c:bubble3D val="0"/>
            <c:explosion val="4"/>
            <c:spPr>
              <a:solidFill>
                <a:srgbClr val="FF3535"/>
              </a:solidFill>
            </c:spPr>
          </c:dPt>
          <c:dPt>
            <c:idx val="2"/>
            <c:bubble3D val="0"/>
            <c:spPr>
              <a:solidFill>
                <a:srgbClr val="008000"/>
              </a:solidFill>
            </c:spPr>
          </c:dPt>
          <c:dPt>
            <c:idx val="3"/>
            <c:bubble3D val="0"/>
            <c:spPr>
              <a:solidFill>
                <a:srgbClr val="33CC33"/>
              </a:solidFill>
            </c:spPr>
          </c:dPt>
          <c:dPt>
            <c:idx val="4"/>
            <c:bubble3D val="0"/>
            <c:spPr>
              <a:solidFill>
                <a:srgbClr val="3333CC"/>
              </a:solidFill>
            </c:spPr>
          </c:dPt>
          <c:dPt>
            <c:idx val="5"/>
            <c:bubble3D val="0"/>
            <c:spPr>
              <a:solidFill>
                <a:srgbClr val="4BACC6"/>
              </a:solidFill>
            </c:spPr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>
                <c:manualLayout>
                  <c:x val="0.12561988061932514"/>
                  <c:y val="1.9476308187979109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baseline="0" dirty="0" err="1" smtClean="0"/>
                      <a:t>Nichts</a:t>
                    </a:r>
                    <a:r>
                      <a:rPr lang="en-US" sz="1200" b="1" baseline="0" dirty="0" smtClean="0"/>
                      <a:t> </a:t>
                    </a:r>
                    <a:r>
                      <a:rPr lang="en-US" sz="1200" b="1" baseline="0" dirty="0" err="1" smtClean="0"/>
                      <a:t>benutzt</a:t>
                    </a:r>
                    <a:r>
                      <a:rPr lang="en-US" sz="1200" b="1" dirty="0"/>
                      <a:t>
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6046196517230097E-2"/>
                  <c:y val="-2.7589773027384031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de-DE" sz="1200" dirty="0" smtClean="0"/>
                      <a:t>keine </a:t>
                    </a:r>
                    <a:r>
                      <a:rPr lang="de-DE" sz="1200" dirty="0"/>
                      <a:t>Eintragungen
35%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4405925905531731E-2"/>
                  <c:y val="-7.9493834599933923E-4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err="1" smtClean="0"/>
                      <a:t>Reine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Plotternavigation</a:t>
                    </a:r>
                    <a:r>
                      <a:rPr lang="en-US" sz="1200" dirty="0"/>
                      <a:t>
10%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6311439443122597E-2"/>
                  <c:y val="2.3834575251871517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Plotter </a:t>
                    </a:r>
                    <a:r>
                      <a:rPr lang="en-US" sz="1200" dirty="0" err="1" smtClean="0"/>
                      <a:t>mit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Kartenabgleich</a:t>
                    </a:r>
                    <a:r>
                      <a:rPr lang="en-US" sz="1200" dirty="0"/>
                      <a:t>
28%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868035991952086E-2"/>
                  <c:y val="2.189196791185459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err="1" smtClean="0"/>
                      <a:t>reine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/>
                      <a:t>Kartennavigation</a:t>
                    </a:r>
                    <a:r>
                      <a:rPr lang="en-US" sz="1200" dirty="0"/>
                      <a:t>
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2759620341256315E-2"/>
                  <c:y val="-2.6205991462125922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err="1" smtClean="0"/>
                      <a:t>Karten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mit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/>
                      <a:t>Plotterabgleich</a:t>
                    </a:r>
                    <a:r>
                      <a:rPr lang="en-US" sz="1200" dirty="0"/>
                      <a:t>
15%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4467258722964669E-2"/>
                  <c:y val="-1.81377815560904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Karten- und</a:t>
                    </a:r>
                    <a:r>
                      <a:rPr lang="en-US" baseline="0"/>
                      <a:t> </a:t>
                    </a:r>
                    <a:r>
                      <a:rPr lang="en-US"/>
                      <a:t>Plotternavigation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Papier_Plotter!$H$50:$H$55</c:f>
              <c:strCache>
                <c:ptCount val="6"/>
                <c:pt idx="0">
                  <c:v>weder Plotter noch Karten benutzt</c:v>
                </c:pt>
                <c:pt idx="1">
                  <c:v>Plotter / Karten nur betrachtet, keine Eintragungen</c:v>
                </c:pt>
                <c:pt idx="2">
                  <c:v>ausschließlich Plotternavigation</c:v>
                </c:pt>
                <c:pt idx="3">
                  <c:v>Plotternavigation, Kartenabgleich</c:v>
                </c:pt>
                <c:pt idx="4">
                  <c:v>ausschließlich Kartennavigation</c:v>
                </c:pt>
                <c:pt idx="5">
                  <c:v>Kartennavigation, Plotterabgleich</c:v>
                </c:pt>
              </c:strCache>
            </c:strRef>
          </c:cat>
          <c:val>
            <c:numRef>
              <c:f>Papier_Plotter!$J$50:$J$55</c:f>
              <c:numCache>
                <c:formatCode>0%</c:formatCode>
                <c:ptCount val="6"/>
                <c:pt idx="0">
                  <c:v>5.7692307692307696E-2</c:v>
                </c:pt>
                <c:pt idx="1">
                  <c:v>0.34615384615384615</c:v>
                </c:pt>
                <c:pt idx="2">
                  <c:v>0.10576923076923077</c:v>
                </c:pt>
                <c:pt idx="3">
                  <c:v>0.27884615384615385</c:v>
                </c:pt>
                <c:pt idx="4">
                  <c:v>5.7692307692307696E-2</c:v>
                </c:pt>
                <c:pt idx="5">
                  <c:v>0.15384615384615385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[anemos_papier_plotter.xlsx]Beziehung Boot!!PivotTable10</c:name>
    <c:fmtId val="-1"/>
  </c:pivotSource>
  <c:chart>
    <c:title>
      <c:tx>
        <c:rich>
          <a:bodyPr/>
          <a:lstStyle/>
          <a:p>
            <a:pPr>
              <a:defRPr sz="1400"/>
            </a:pPr>
            <a:r>
              <a:rPr lang="de-DE" sz="1400" b="1" i="0" baseline="0" dirty="0">
                <a:effectLst/>
              </a:rPr>
              <a:t>Verteilung der </a:t>
            </a:r>
            <a:r>
              <a:rPr lang="de-DE" sz="1400" b="1" i="0" baseline="0" dirty="0" smtClean="0">
                <a:effectLst/>
              </a:rPr>
              <a:t>Mediennutzung nach </a:t>
            </a:r>
            <a:r>
              <a:rPr lang="de-DE" sz="1400" b="1" i="0" baseline="0" dirty="0">
                <a:effectLst/>
              </a:rPr>
              <a:t>Beziehung zum Boot</a:t>
            </a:r>
            <a:endParaRPr lang="de-DE" sz="1400" dirty="0">
              <a:effectLst/>
            </a:endParaRPr>
          </a:p>
        </c:rich>
      </c:tx>
      <c:layout>
        <c:manualLayout>
          <c:xMode val="edge"/>
          <c:yMode val="edge"/>
          <c:x val="0.19316439712440811"/>
          <c:y val="0"/>
        </c:manualLayout>
      </c:layout>
      <c:overlay val="1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rgbClr val="3333CC"/>
          </a:solidFill>
        </c:spPr>
        <c:marker>
          <c:symbol val="none"/>
        </c:marker>
      </c:pivotFmt>
      <c:pivotFmt>
        <c:idx val="10"/>
        <c:spPr>
          <a:solidFill>
            <a:srgbClr val="4BACC6"/>
          </a:solidFill>
        </c:spPr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spPr>
          <a:solidFill>
            <a:srgbClr val="C00000"/>
          </a:solidFill>
        </c:spPr>
        <c:marker>
          <c:symbol val="none"/>
        </c:marker>
      </c:pivotFmt>
      <c:pivotFmt>
        <c:idx val="13"/>
        <c:spPr>
          <a:solidFill>
            <a:srgbClr val="FF3535"/>
          </a:solidFill>
        </c:spPr>
        <c:marker>
          <c:symbol val="none"/>
        </c:marker>
      </c:pivotFmt>
      <c:pivotFmt>
        <c:idx val="14"/>
        <c:spPr>
          <a:solidFill>
            <a:srgbClr val="008000"/>
          </a:solidFill>
        </c:spPr>
        <c:marker>
          <c:symbol val="none"/>
        </c:marker>
      </c:pivotFmt>
      <c:pivotFmt>
        <c:idx val="15"/>
        <c:spPr>
          <a:solidFill>
            <a:srgbClr val="33CC33"/>
          </a:solidFill>
        </c:spPr>
        <c:marker>
          <c:symbol val="none"/>
        </c:marker>
      </c:pivotFmt>
      <c:pivotFmt>
        <c:idx val="16"/>
        <c:spPr>
          <a:solidFill>
            <a:srgbClr val="C00000"/>
          </a:solidFill>
        </c:spPr>
        <c:marker>
          <c:symbol val="none"/>
        </c:marker>
      </c:pivotFmt>
      <c:pivotFmt>
        <c:idx val="17"/>
        <c:spPr>
          <a:solidFill>
            <a:srgbClr val="FF3535"/>
          </a:solidFill>
        </c:spPr>
        <c:marker>
          <c:symbol val="none"/>
        </c:marker>
      </c:pivotFmt>
      <c:pivotFmt>
        <c:idx val="18"/>
        <c:spPr>
          <a:solidFill>
            <a:srgbClr val="008000"/>
          </a:solidFill>
        </c:spPr>
        <c:marker>
          <c:symbol val="none"/>
        </c:marker>
      </c:pivotFmt>
      <c:pivotFmt>
        <c:idx val="19"/>
        <c:spPr>
          <a:solidFill>
            <a:srgbClr val="33CC33"/>
          </a:solidFill>
        </c:spPr>
        <c:marker>
          <c:symbol val="none"/>
        </c:marker>
      </c:pivotFmt>
      <c:pivotFmt>
        <c:idx val="20"/>
        <c:spPr>
          <a:solidFill>
            <a:srgbClr val="3333CC"/>
          </a:solidFill>
        </c:spPr>
        <c:marker>
          <c:symbol val="none"/>
        </c:marker>
      </c:pivotFmt>
      <c:pivotFmt>
        <c:idx val="21"/>
        <c:spPr>
          <a:solidFill>
            <a:srgbClr val="4BACC6"/>
          </a:solidFill>
        </c:spPr>
        <c:marker>
          <c:symbol val="none"/>
        </c:marker>
      </c:pivotFmt>
      <c:pivotFmt>
        <c:idx val="22"/>
        <c:spPr>
          <a:solidFill>
            <a:srgbClr val="C00000"/>
          </a:solidFill>
        </c:spPr>
        <c:marker>
          <c:symbol val="none"/>
        </c:marker>
      </c:pivotFmt>
      <c:pivotFmt>
        <c:idx val="23"/>
        <c:spPr>
          <a:solidFill>
            <a:srgbClr val="FF3535"/>
          </a:solidFill>
        </c:spPr>
        <c:marker>
          <c:symbol val="none"/>
        </c:marker>
      </c:pivotFmt>
      <c:pivotFmt>
        <c:idx val="24"/>
        <c:spPr>
          <a:solidFill>
            <a:srgbClr val="008000"/>
          </a:solidFill>
        </c:spPr>
        <c:marker>
          <c:symbol val="none"/>
        </c:marker>
      </c:pivotFmt>
      <c:pivotFmt>
        <c:idx val="25"/>
        <c:spPr>
          <a:solidFill>
            <a:srgbClr val="33CC33"/>
          </a:solidFill>
        </c:spPr>
        <c:marker>
          <c:symbol val="none"/>
        </c:marker>
      </c:pivotFmt>
      <c:pivotFmt>
        <c:idx val="26"/>
        <c:spPr>
          <a:solidFill>
            <a:srgbClr val="3333CC"/>
          </a:solidFill>
        </c:spPr>
        <c:marker>
          <c:symbol val="none"/>
        </c:marker>
      </c:pivotFmt>
      <c:pivotFmt>
        <c:idx val="27"/>
        <c:spPr>
          <a:solidFill>
            <a:srgbClr val="4BACC6"/>
          </a:solidFill>
        </c:spPr>
        <c:marker>
          <c:symbol val="none"/>
        </c:marker>
      </c:pivotFmt>
      <c:pivotFmt>
        <c:idx val="28"/>
        <c:spPr>
          <a:solidFill>
            <a:srgbClr val="C00000"/>
          </a:solidFill>
        </c:spPr>
        <c:marker>
          <c:symbol val="none"/>
        </c:marker>
      </c:pivotFmt>
      <c:pivotFmt>
        <c:idx val="29"/>
        <c:spPr>
          <a:solidFill>
            <a:srgbClr val="FF3535"/>
          </a:solidFill>
        </c:spPr>
        <c:marker>
          <c:symbol val="none"/>
        </c:marker>
      </c:pivotFmt>
      <c:pivotFmt>
        <c:idx val="30"/>
        <c:spPr>
          <a:solidFill>
            <a:srgbClr val="008000"/>
          </a:solidFill>
        </c:spPr>
        <c:marker>
          <c:symbol val="none"/>
        </c:marker>
      </c:pivotFmt>
      <c:pivotFmt>
        <c:idx val="31"/>
        <c:spPr>
          <a:solidFill>
            <a:srgbClr val="33CC33"/>
          </a:solidFill>
        </c:spPr>
        <c:marker>
          <c:symbol val="none"/>
        </c:marker>
      </c:pivotFmt>
      <c:pivotFmt>
        <c:idx val="32"/>
        <c:spPr>
          <a:solidFill>
            <a:srgbClr val="3333CC"/>
          </a:solidFill>
        </c:spPr>
        <c:marker>
          <c:symbol val="none"/>
        </c:marker>
      </c:pivotFmt>
      <c:pivotFmt>
        <c:idx val="33"/>
        <c:spPr>
          <a:solidFill>
            <a:srgbClr val="4BACC6"/>
          </a:solidFill>
        </c:spPr>
        <c:marker>
          <c:symbol val="none"/>
        </c:marker>
      </c:pivotFmt>
      <c:pivotFmt>
        <c:idx val="34"/>
        <c:spPr>
          <a:solidFill>
            <a:srgbClr val="C00000"/>
          </a:solidFill>
        </c:spPr>
        <c:marker>
          <c:symbol val="none"/>
        </c:marker>
      </c:pivotFmt>
      <c:pivotFmt>
        <c:idx val="35"/>
        <c:spPr>
          <a:solidFill>
            <a:srgbClr val="FF3535"/>
          </a:solidFill>
        </c:spPr>
        <c:marker>
          <c:symbol val="none"/>
        </c:marker>
      </c:pivotFmt>
      <c:pivotFmt>
        <c:idx val="36"/>
        <c:spPr>
          <a:solidFill>
            <a:srgbClr val="008000"/>
          </a:solidFill>
        </c:spPr>
        <c:marker>
          <c:symbol val="none"/>
        </c:marker>
      </c:pivotFmt>
      <c:pivotFmt>
        <c:idx val="37"/>
        <c:spPr>
          <a:solidFill>
            <a:srgbClr val="33CC33"/>
          </a:solidFill>
        </c:spPr>
        <c:marker>
          <c:symbol val="none"/>
        </c:marker>
      </c:pivotFmt>
      <c:pivotFmt>
        <c:idx val="38"/>
        <c:spPr>
          <a:solidFill>
            <a:srgbClr val="3333CC"/>
          </a:solidFill>
        </c:spPr>
        <c:marker>
          <c:symbol val="none"/>
        </c:marker>
      </c:pivotFmt>
      <c:pivotFmt>
        <c:idx val="39"/>
        <c:spPr>
          <a:solidFill>
            <a:srgbClr val="4BACC6"/>
          </a:solidFill>
        </c:spPr>
        <c:marker>
          <c:symbol val="none"/>
        </c:marker>
      </c:pivotFmt>
      <c:pivotFmt>
        <c:idx val="40"/>
        <c:spPr>
          <a:solidFill>
            <a:srgbClr val="C00000"/>
          </a:solidFill>
        </c:spPr>
        <c:marker>
          <c:symbol val="none"/>
        </c:marker>
      </c:pivotFmt>
      <c:pivotFmt>
        <c:idx val="41"/>
        <c:spPr>
          <a:solidFill>
            <a:srgbClr val="FF3535"/>
          </a:solidFill>
        </c:spPr>
        <c:marker>
          <c:symbol val="none"/>
        </c:marker>
      </c:pivotFmt>
      <c:pivotFmt>
        <c:idx val="42"/>
        <c:spPr>
          <a:solidFill>
            <a:srgbClr val="008000"/>
          </a:solidFill>
        </c:spPr>
        <c:marker>
          <c:symbol val="none"/>
        </c:marker>
      </c:pivotFmt>
      <c:pivotFmt>
        <c:idx val="43"/>
        <c:spPr>
          <a:solidFill>
            <a:srgbClr val="33CC33"/>
          </a:solidFill>
        </c:spPr>
        <c:marker>
          <c:symbol val="none"/>
        </c:marker>
      </c:pivotFmt>
      <c:pivotFmt>
        <c:idx val="44"/>
        <c:spPr>
          <a:solidFill>
            <a:srgbClr val="3333CC"/>
          </a:solidFill>
        </c:spPr>
        <c:marker>
          <c:symbol val="none"/>
        </c:marker>
      </c:pivotFmt>
      <c:pivotFmt>
        <c:idx val="45"/>
        <c:spPr>
          <a:solidFill>
            <a:srgbClr val="4BACC6"/>
          </a:solidFill>
        </c:spPr>
        <c:marker>
          <c:symbol val="none"/>
        </c:marker>
      </c:pivotFmt>
      <c:pivotFmt>
        <c:idx val="46"/>
        <c:spPr>
          <a:solidFill>
            <a:srgbClr val="C00000"/>
          </a:solidFill>
        </c:spPr>
        <c:marker>
          <c:symbol val="none"/>
        </c:marker>
      </c:pivotFmt>
      <c:pivotFmt>
        <c:idx val="47"/>
        <c:spPr>
          <a:solidFill>
            <a:srgbClr val="FF3535"/>
          </a:solidFill>
        </c:spPr>
        <c:marker>
          <c:symbol val="none"/>
        </c:marker>
      </c:pivotFmt>
      <c:pivotFmt>
        <c:idx val="48"/>
        <c:spPr>
          <a:solidFill>
            <a:srgbClr val="008000"/>
          </a:solidFill>
        </c:spPr>
        <c:marker>
          <c:symbol val="none"/>
        </c:marker>
      </c:pivotFmt>
      <c:pivotFmt>
        <c:idx val="49"/>
        <c:spPr>
          <a:solidFill>
            <a:srgbClr val="33CC33"/>
          </a:solidFill>
        </c:spPr>
        <c:marker>
          <c:symbol val="none"/>
        </c:marker>
      </c:pivotFmt>
      <c:pivotFmt>
        <c:idx val="50"/>
        <c:spPr>
          <a:solidFill>
            <a:srgbClr val="3333CC"/>
          </a:solidFill>
        </c:spPr>
        <c:marker>
          <c:symbol val="none"/>
        </c:marker>
      </c:pivotFmt>
      <c:pivotFmt>
        <c:idx val="51"/>
        <c:spPr>
          <a:solidFill>
            <a:srgbClr val="4BACC6"/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6175470260107377"/>
          <c:y val="0.16790682414698166"/>
          <c:w val="0.76850708268208046"/>
          <c:h val="0.431510828712346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'Beziehung Boot!'!$B$3:$B$4</c:f>
              <c:strCache>
                <c:ptCount val="1"/>
                <c:pt idx="0">
                  <c:v>nichts benutzt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'Beziehung Boot!'!$A$5:$A$7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Boot!'!$B$5:$B$7</c:f>
              <c:numCache>
                <c:formatCode>0%</c:formatCode>
                <c:ptCount val="2"/>
                <c:pt idx="0">
                  <c:v>6.9767441860465115E-2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'Beziehung Boot!'!$C$3:$C$4</c:f>
              <c:strCache>
                <c:ptCount val="1"/>
                <c:pt idx="0">
                  <c:v>keine Eintragungen</c:v>
                </c:pt>
              </c:strCache>
            </c:strRef>
          </c:tx>
          <c:spPr>
            <a:solidFill>
              <a:srgbClr val="FF3535"/>
            </a:solidFill>
          </c:spPr>
          <c:invertIfNegative val="0"/>
          <c:dLbls>
            <c:dLbl>
              <c:idx val="0"/>
              <c:layout>
                <c:manualLayout>
                  <c:x val="-0.11701447439505341"/>
                  <c:y val="-3.19444444444444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504685031397621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'Beziehung Boot!'!$A$5:$A$7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Boot!'!$C$5:$C$7</c:f>
              <c:numCache>
                <c:formatCode>0%</c:formatCode>
                <c:ptCount val="2"/>
                <c:pt idx="0">
                  <c:v>0.31395348837209303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'Beziehung Boot!'!$D$3:$D$4</c:f>
              <c:strCache>
                <c:ptCount val="1"/>
                <c:pt idx="0">
                  <c:v>reine Plotternavigation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4.0155153534537386E-2"/>
                  <c:y val="-3.7037037037037035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6600"/>
                        </a:solidFill>
                      </a:defRPr>
                    </a:pPr>
                    <a:r>
                      <a:rPr lang="en-US" sz="1200" b="1" smtClean="0">
                        <a:solidFill>
                          <a:srgbClr val="006600"/>
                        </a:solidFill>
                      </a:rPr>
                      <a:t>42%</a:t>
                    </a:r>
                    <a:endParaRPr lang="en-US" b="1">
                      <a:solidFill>
                        <a:srgbClr val="006600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53279521978334E-2"/>
                  <c:y val="-4.1666666666666664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6600"/>
                        </a:solidFill>
                      </a:defRPr>
                    </a:pPr>
                    <a:r>
                      <a:rPr lang="en-US" sz="1200" b="1" smtClean="0">
                        <a:solidFill>
                          <a:srgbClr val="006600"/>
                        </a:solidFill>
                      </a:rPr>
                      <a:t>14</a:t>
                    </a:r>
                    <a:r>
                      <a:rPr lang="en-US" sz="1200" b="1" baseline="0" smtClean="0">
                        <a:solidFill>
                          <a:srgbClr val="006600"/>
                        </a:solidFill>
                      </a:rPr>
                      <a:t> </a:t>
                    </a:r>
                    <a:r>
                      <a:rPr lang="en-US" sz="1200" b="1" smtClean="0">
                        <a:solidFill>
                          <a:srgbClr val="006600"/>
                        </a:solidFill>
                      </a:rPr>
                      <a:t>%</a:t>
                    </a:r>
                    <a:endParaRPr lang="en-US" b="1">
                      <a:solidFill>
                        <a:srgbClr val="006600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'Beziehung Boot!'!$A$5:$A$7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Boot!'!$D$5:$D$7</c:f>
              <c:numCache>
                <c:formatCode>0%</c:formatCode>
                <c:ptCount val="2"/>
                <c:pt idx="0">
                  <c:v>0.11627906976744186</c:v>
                </c:pt>
                <c:pt idx="1">
                  <c:v>7.1428571428571425E-2</c:v>
                </c:pt>
              </c:numCache>
            </c:numRef>
          </c:val>
        </c:ser>
        <c:ser>
          <c:idx val="3"/>
          <c:order val="3"/>
          <c:tx>
            <c:strRef>
              <c:f>'Beziehung Boot!'!$E$3:$E$4</c:f>
              <c:strCache>
                <c:ptCount val="1"/>
                <c:pt idx="0">
                  <c:v>Plotter mit Kartenabgleich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'Beziehung Boot!'!$A$5:$A$7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Boot!'!$E$5:$E$7</c:f>
              <c:numCache>
                <c:formatCode>0%</c:formatCode>
                <c:ptCount val="2"/>
                <c:pt idx="0">
                  <c:v>0.30232558139534882</c:v>
                </c:pt>
                <c:pt idx="1">
                  <c:v>7.1428571428571425E-2</c:v>
                </c:pt>
              </c:numCache>
            </c:numRef>
          </c:val>
        </c:ser>
        <c:ser>
          <c:idx val="4"/>
          <c:order val="4"/>
          <c:tx>
            <c:strRef>
              <c:f>'Beziehung Boot!'!$F$3:$F$4</c:f>
              <c:strCache>
                <c:ptCount val="1"/>
                <c:pt idx="0">
                  <c:v>reine Kartennavigation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cat>
            <c:strRef>
              <c:f>'Beziehung Boot!'!$A$5:$A$7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Boot!'!$F$5:$F$7</c:f>
              <c:numCache>
                <c:formatCode>0%</c:formatCode>
                <c:ptCount val="2"/>
                <c:pt idx="0">
                  <c:v>6.9767441860465115E-2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'Beziehung Boot!'!$G$3:$G$4</c:f>
              <c:strCache>
                <c:ptCount val="1"/>
                <c:pt idx="0">
                  <c:v>Karten mit Plotterabgleich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cat>
            <c:strRef>
              <c:f>'Beziehung Boot!'!$A$5:$A$7</c:f>
              <c:strCache>
                <c:ptCount val="2"/>
                <c:pt idx="0">
                  <c:v>Eigner</c:v>
                </c:pt>
                <c:pt idx="1">
                  <c:v>Charter</c:v>
                </c:pt>
              </c:strCache>
            </c:strRef>
          </c:cat>
          <c:val>
            <c:numRef>
              <c:f>'Beziehung Boot!'!$G$5:$G$7</c:f>
              <c:numCache>
                <c:formatCode>0%</c:formatCode>
                <c:ptCount val="2"/>
                <c:pt idx="0">
                  <c:v>0.12790697674418605</c:v>
                </c:pt>
                <c:pt idx="1">
                  <c:v>0.35714285714285715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565120"/>
        <c:axId val="178566656"/>
      </c:barChart>
      <c:catAx>
        <c:axId val="178565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78566656"/>
        <c:crosses val="autoZero"/>
        <c:auto val="1"/>
        <c:lblAlgn val="ctr"/>
        <c:lblOffset val="100"/>
        <c:noMultiLvlLbl val="0"/>
      </c:catAx>
      <c:valAx>
        <c:axId val="1785666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78565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692316525512822"/>
          <c:y val="0.72312955672207646"/>
          <c:w val="0.75037006905502124"/>
          <c:h val="0.1781960473749887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41189-4C9B-4AF8-9617-3ED0FE032F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2C0245-F532-4F2C-B9E5-0BF3BF103160}">
      <dgm:prSet phldrT="[Text]"/>
      <dgm:spPr/>
      <dgm:t>
        <a:bodyPr/>
        <a:lstStyle/>
        <a:p>
          <a:pPr algn="ctr"/>
          <a:r>
            <a:rPr lang="de-DE" b="1" dirty="0" smtClean="0"/>
            <a:t>Drei Projekttörns mit Segelyacht </a:t>
          </a:r>
          <a:r>
            <a:rPr lang="de-DE" b="1" cap="small" baseline="0" dirty="0" smtClean="0"/>
            <a:t>Mary Read</a:t>
          </a:r>
          <a:endParaRPr lang="de-DE" b="1" dirty="0" smtClean="0"/>
        </a:p>
        <a:p>
          <a:pPr algn="ctr"/>
          <a:r>
            <a:rPr lang="de-DE" dirty="0" smtClean="0"/>
            <a:t>Crews: je drei Human Factors-Studenten</a:t>
          </a:r>
        </a:p>
        <a:p>
          <a:pPr algn="ctr"/>
          <a:r>
            <a:rPr lang="de-DE" dirty="0" smtClean="0"/>
            <a:t>Zeit: je sieben Tage im August 2015</a:t>
          </a:r>
        </a:p>
        <a:p>
          <a:pPr algn="ctr"/>
          <a:r>
            <a:rPr lang="de-DE" dirty="0" smtClean="0"/>
            <a:t>Fahrtgebiet: dänische und deutsche Ostseeküste, Bodden</a:t>
          </a:r>
          <a:endParaRPr lang="de-DE" dirty="0"/>
        </a:p>
      </dgm:t>
    </dgm:pt>
    <dgm:pt modelId="{E8A4AC47-33E6-463A-96C8-2CD83E74D844}" type="parTrans" cxnId="{6751E8D0-C28B-4758-9091-40B4C473FED3}">
      <dgm:prSet/>
      <dgm:spPr/>
      <dgm:t>
        <a:bodyPr/>
        <a:lstStyle/>
        <a:p>
          <a:endParaRPr lang="de-DE"/>
        </a:p>
      </dgm:t>
    </dgm:pt>
    <dgm:pt modelId="{976963ED-7781-443E-AF80-ABCACC630013}" type="sibTrans" cxnId="{6751E8D0-C28B-4758-9091-40B4C473FED3}">
      <dgm:prSet/>
      <dgm:spPr/>
      <dgm:t>
        <a:bodyPr/>
        <a:lstStyle/>
        <a:p>
          <a:endParaRPr lang="de-DE"/>
        </a:p>
      </dgm:t>
    </dgm:pt>
    <dgm:pt modelId="{F7231CEB-EDC4-4608-B57D-767DE5F193C8}">
      <dgm:prSet phldrT="[Text]"/>
      <dgm:spPr>
        <a:solidFill>
          <a:srgbClr val="FCD5B4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Pilot-Experimente zur Auswirkung der Mediennutzung</a:t>
          </a:r>
          <a:endParaRPr lang="de-DE" dirty="0">
            <a:solidFill>
              <a:schemeClr val="tx1"/>
            </a:solidFill>
          </a:endParaRPr>
        </a:p>
      </dgm:t>
    </dgm:pt>
    <dgm:pt modelId="{C9F05089-067B-4B04-A38E-4BD491C3891F}" type="parTrans" cxnId="{18D4504A-92DE-4FB6-9917-83FCDBA288CA}">
      <dgm:prSet/>
      <dgm:spPr/>
      <dgm:t>
        <a:bodyPr/>
        <a:lstStyle/>
        <a:p>
          <a:endParaRPr lang="de-DE"/>
        </a:p>
      </dgm:t>
    </dgm:pt>
    <dgm:pt modelId="{DE439194-D805-4D17-9FE4-26D0CB2DC7B8}" type="sibTrans" cxnId="{18D4504A-92DE-4FB6-9917-83FCDBA288CA}">
      <dgm:prSet/>
      <dgm:spPr/>
      <dgm:t>
        <a:bodyPr/>
        <a:lstStyle/>
        <a:p>
          <a:endParaRPr lang="de-DE"/>
        </a:p>
      </dgm:t>
    </dgm:pt>
    <dgm:pt modelId="{15A3C7EA-5C79-4D69-ADFB-9414F74F28C1}">
      <dgm:prSet phldrT="[Text]"/>
      <dgm:spPr>
        <a:solidFill>
          <a:srgbClr val="F2DCDB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Segeln: Leistung und Blickverteilung</a:t>
          </a:r>
        </a:p>
        <a:p>
          <a:r>
            <a:rPr lang="de-DE" dirty="0" smtClean="0">
              <a:solidFill>
                <a:schemeClr val="tx1"/>
              </a:solidFill>
            </a:rPr>
            <a:t>6 VP</a:t>
          </a:r>
          <a:endParaRPr lang="de-DE" dirty="0">
            <a:solidFill>
              <a:schemeClr val="tx1"/>
            </a:solidFill>
          </a:endParaRPr>
        </a:p>
      </dgm:t>
    </dgm:pt>
    <dgm:pt modelId="{BF7F9C12-B8EE-4067-95B2-9B256DE3D96A}" type="parTrans" cxnId="{4F53E63F-F6B1-469E-96D1-39372668C3A2}">
      <dgm:prSet/>
      <dgm:spPr/>
      <dgm:t>
        <a:bodyPr/>
        <a:lstStyle/>
        <a:p>
          <a:endParaRPr lang="de-DE"/>
        </a:p>
      </dgm:t>
    </dgm:pt>
    <dgm:pt modelId="{4C5E8468-9F40-4C14-A650-5CF2354D46A3}" type="sibTrans" cxnId="{4F53E63F-F6B1-469E-96D1-39372668C3A2}">
      <dgm:prSet/>
      <dgm:spPr/>
      <dgm:t>
        <a:bodyPr/>
        <a:lstStyle/>
        <a:p>
          <a:endParaRPr lang="de-DE"/>
        </a:p>
      </dgm:t>
    </dgm:pt>
    <dgm:pt modelId="{910F6649-4ED1-4D72-8EE9-C7562C46660A}">
      <dgm:prSet phldrT="[Text]"/>
      <dgm:spPr>
        <a:solidFill>
          <a:srgbClr val="DAD2E4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Navigieren: Situations-bewusstsein</a:t>
          </a:r>
        </a:p>
        <a:p>
          <a:r>
            <a:rPr lang="de-DE" dirty="0" smtClean="0">
              <a:solidFill>
                <a:schemeClr val="tx1"/>
              </a:solidFill>
            </a:rPr>
            <a:t>4 VP</a:t>
          </a:r>
          <a:endParaRPr lang="de-DE" dirty="0">
            <a:solidFill>
              <a:schemeClr val="tx1"/>
            </a:solidFill>
          </a:endParaRPr>
        </a:p>
      </dgm:t>
    </dgm:pt>
    <dgm:pt modelId="{62277AE7-B9BB-441B-959B-6E89E46405CA}" type="parTrans" cxnId="{8F3E1310-5E99-458A-916C-529E5B633133}">
      <dgm:prSet/>
      <dgm:spPr/>
      <dgm:t>
        <a:bodyPr/>
        <a:lstStyle/>
        <a:p>
          <a:endParaRPr lang="de-DE"/>
        </a:p>
      </dgm:t>
    </dgm:pt>
    <dgm:pt modelId="{1A8329A0-8806-483C-8231-3925CFCF9550}" type="sibTrans" cxnId="{8F3E1310-5E99-458A-916C-529E5B633133}">
      <dgm:prSet/>
      <dgm:spPr/>
      <dgm:t>
        <a:bodyPr/>
        <a:lstStyle/>
        <a:p>
          <a:endParaRPr lang="de-DE"/>
        </a:p>
      </dgm:t>
    </dgm:pt>
    <dgm:pt modelId="{F7EE3633-59E7-468C-82DD-DCF096092320}">
      <dgm:prSet phldrT="[Text]" custT="1"/>
      <dgm:spPr>
        <a:solidFill>
          <a:srgbClr val="D8E4BC"/>
        </a:solidFill>
        <a:ln w="12700"/>
      </dgm:spPr>
      <dgm:t>
        <a:bodyPr/>
        <a:lstStyle/>
        <a:p>
          <a:r>
            <a:rPr lang="de-DE" sz="1200" dirty="0" smtClean="0">
              <a:solidFill>
                <a:schemeClr val="tx1"/>
              </a:solidFill>
            </a:rPr>
            <a:t>Explorative Usability-Analyse </a:t>
          </a:r>
          <a:br>
            <a:rPr lang="de-DE" sz="1200" dirty="0" smtClean="0">
              <a:solidFill>
                <a:schemeClr val="tx1"/>
              </a:solidFill>
            </a:rPr>
          </a:br>
          <a:r>
            <a:rPr lang="de-DE" sz="1200" dirty="0" smtClean="0">
              <a:solidFill>
                <a:schemeClr val="tx1"/>
              </a:solidFill>
            </a:rPr>
            <a:t>=&gt; Guideline</a:t>
          </a:r>
          <a:endParaRPr lang="de-DE" sz="1200" dirty="0">
            <a:solidFill>
              <a:schemeClr val="tx1"/>
            </a:solidFill>
          </a:endParaRPr>
        </a:p>
      </dgm:t>
    </dgm:pt>
    <dgm:pt modelId="{3CE6D5EF-7E37-4E26-B0BA-949631BEA088}" type="parTrans" cxnId="{8374D68D-11B1-4B4A-8D70-793C28B100E1}">
      <dgm:prSet/>
      <dgm:spPr/>
      <dgm:t>
        <a:bodyPr/>
        <a:lstStyle/>
        <a:p>
          <a:endParaRPr lang="de-DE"/>
        </a:p>
      </dgm:t>
    </dgm:pt>
    <dgm:pt modelId="{4AD00DE5-D70C-4016-8A57-FDF7CFB00CA4}" type="sibTrans" cxnId="{8374D68D-11B1-4B4A-8D70-793C28B100E1}">
      <dgm:prSet/>
      <dgm:spPr/>
      <dgm:t>
        <a:bodyPr/>
        <a:lstStyle/>
        <a:p>
          <a:endParaRPr lang="de-DE"/>
        </a:p>
      </dgm:t>
    </dgm:pt>
    <dgm:pt modelId="{D8F20E30-91F4-4A10-B7F9-4ED39739834F}">
      <dgm:prSet/>
      <dgm:spPr>
        <a:solidFill>
          <a:schemeClr val="bg1">
            <a:lumMod val="85000"/>
          </a:schemeClr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Fragebogenstudie in den Häfen</a:t>
          </a:r>
        </a:p>
        <a:p>
          <a:r>
            <a:rPr lang="de-DE" dirty="0" smtClean="0">
              <a:solidFill>
                <a:schemeClr val="tx1"/>
              </a:solidFill>
            </a:rPr>
            <a:t>114 VP</a:t>
          </a:r>
          <a:endParaRPr lang="de-DE" dirty="0">
            <a:solidFill>
              <a:schemeClr val="tx1"/>
            </a:solidFill>
          </a:endParaRPr>
        </a:p>
      </dgm:t>
    </dgm:pt>
    <dgm:pt modelId="{C02A6BD8-A62D-4F84-9C1F-A1C995C0555C}" type="parTrans" cxnId="{5F2694B7-3BF7-4EA4-83EF-78BD167B272F}">
      <dgm:prSet/>
      <dgm:spPr/>
      <dgm:t>
        <a:bodyPr/>
        <a:lstStyle/>
        <a:p>
          <a:endParaRPr lang="de-DE"/>
        </a:p>
      </dgm:t>
    </dgm:pt>
    <dgm:pt modelId="{97B59AFB-0993-41B9-B40F-06F5A85AA701}" type="sibTrans" cxnId="{5F2694B7-3BF7-4EA4-83EF-78BD167B272F}">
      <dgm:prSet/>
      <dgm:spPr/>
      <dgm:t>
        <a:bodyPr/>
        <a:lstStyle/>
        <a:p>
          <a:endParaRPr lang="de-DE"/>
        </a:p>
      </dgm:t>
    </dgm:pt>
    <dgm:pt modelId="{EB4AFCD3-FD7A-45D2-A973-1568ACAC13C1}">
      <dgm:prSet/>
      <dgm:spPr>
        <a:solidFill>
          <a:srgbClr val="D8E4BC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Nutzertest</a:t>
          </a:r>
        </a:p>
        <a:p>
          <a:r>
            <a:rPr lang="de-DE" dirty="0" smtClean="0">
              <a:solidFill>
                <a:schemeClr val="tx1"/>
              </a:solidFill>
            </a:rPr>
            <a:t>3 Geräte, 9 VP</a:t>
          </a:r>
          <a:endParaRPr lang="de-DE" dirty="0">
            <a:solidFill>
              <a:schemeClr val="tx1"/>
            </a:solidFill>
          </a:endParaRPr>
        </a:p>
      </dgm:t>
    </dgm:pt>
    <dgm:pt modelId="{80998E7F-CE84-4A25-BD78-B7404C56FFFD}" type="parTrans" cxnId="{9E97C833-F536-4AE8-833E-4A8E6BF23DD8}">
      <dgm:prSet/>
      <dgm:spPr/>
      <dgm:t>
        <a:bodyPr/>
        <a:lstStyle/>
        <a:p>
          <a:endParaRPr lang="de-DE"/>
        </a:p>
      </dgm:t>
    </dgm:pt>
    <dgm:pt modelId="{0777D7B9-B584-4CE1-BFB0-EE295F0E82C3}" type="sibTrans" cxnId="{9E97C833-F536-4AE8-833E-4A8E6BF23DD8}">
      <dgm:prSet/>
      <dgm:spPr/>
      <dgm:t>
        <a:bodyPr/>
        <a:lstStyle/>
        <a:p>
          <a:endParaRPr lang="de-DE"/>
        </a:p>
      </dgm:t>
    </dgm:pt>
    <dgm:pt modelId="{9C372649-E5DD-416E-AD3E-0B61289338F3}" type="pres">
      <dgm:prSet presAssocID="{84B41189-4C9B-4AF8-9617-3ED0FE032F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42F716-80A1-45FC-AC6B-7C2B0DB723C1}" type="pres">
      <dgm:prSet presAssocID="{84B41189-4C9B-4AF8-9617-3ED0FE032FC6}" presName="hierFlow" presStyleCnt="0"/>
      <dgm:spPr/>
    </dgm:pt>
    <dgm:pt modelId="{DB3BCB48-A1F5-432B-B7BE-B999889F25E8}" type="pres">
      <dgm:prSet presAssocID="{84B41189-4C9B-4AF8-9617-3ED0FE032F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872809-D79A-48CD-9809-DD0DFFA8A089}" type="pres">
      <dgm:prSet presAssocID="{6F2C0245-F532-4F2C-B9E5-0BF3BF103160}" presName="Name14" presStyleCnt="0"/>
      <dgm:spPr/>
    </dgm:pt>
    <dgm:pt modelId="{771A001C-1E67-4A36-BB18-E16094763D63}" type="pres">
      <dgm:prSet presAssocID="{6F2C0245-F532-4F2C-B9E5-0BF3BF103160}" presName="level1Shape" presStyleLbl="node0" presStyleIdx="0" presStyleCnt="1" custScaleX="306228" custScaleY="138371" custLinFactNeighborX="-14691" custLinFactNeighborY="-552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68BFAA-44D1-4DB8-BCC8-702DDEB9600A}" type="pres">
      <dgm:prSet presAssocID="{6F2C0245-F532-4F2C-B9E5-0BF3BF103160}" presName="hierChild2" presStyleCnt="0"/>
      <dgm:spPr/>
    </dgm:pt>
    <dgm:pt modelId="{7218AC0D-FEBD-48E9-80A3-C98F6746B756}" type="pres">
      <dgm:prSet presAssocID="{C9F05089-067B-4B04-A38E-4BD491C3891F}" presName="Name19" presStyleLbl="parChTrans1D2" presStyleIdx="0" presStyleCnt="3"/>
      <dgm:spPr/>
      <dgm:t>
        <a:bodyPr/>
        <a:lstStyle/>
        <a:p>
          <a:endParaRPr lang="de-DE"/>
        </a:p>
      </dgm:t>
    </dgm:pt>
    <dgm:pt modelId="{A278B82C-82FE-4CCF-8FD5-92C722707848}" type="pres">
      <dgm:prSet presAssocID="{F7231CEB-EDC4-4608-B57D-767DE5F193C8}" presName="Name21" presStyleCnt="0"/>
      <dgm:spPr/>
    </dgm:pt>
    <dgm:pt modelId="{43F30BDA-0519-4F4A-914E-62730EE24648}" type="pres">
      <dgm:prSet presAssocID="{F7231CEB-EDC4-4608-B57D-767DE5F193C8}" presName="level2Shape" presStyleLbl="node2" presStyleIdx="0" presStyleCnt="3" custScaleX="100000" custLinFactX="47449" custLinFactNeighborX="100000" custLinFactNeighborY="-9593"/>
      <dgm:spPr/>
      <dgm:t>
        <a:bodyPr/>
        <a:lstStyle/>
        <a:p>
          <a:endParaRPr lang="de-DE"/>
        </a:p>
      </dgm:t>
    </dgm:pt>
    <dgm:pt modelId="{BADEBE09-3CF8-48B5-96A9-4A641A1B8B60}" type="pres">
      <dgm:prSet presAssocID="{F7231CEB-EDC4-4608-B57D-767DE5F193C8}" presName="hierChild3" presStyleCnt="0"/>
      <dgm:spPr/>
    </dgm:pt>
    <dgm:pt modelId="{EE0A87E8-9A77-44E3-92BD-740F0767B6CA}" type="pres">
      <dgm:prSet presAssocID="{BF7F9C12-B8EE-4067-95B2-9B256DE3D96A}" presName="Name19" presStyleLbl="parChTrans1D3" presStyleIdx="0" presStyleCnt="3"/>
      <dgm:spPr/>
      <dgm:t>
        <a:bodyPr/>
        <a:lstStyle/>
        <a:p>
          <a:endParaRPr lang="de-DE"/>
        </a:p>
      </dgm:t>
    </dgm:pt>
    <dgm:pt modelId="{8C21D3BA-2A7C-4AF5-BFB7-56D02B578BDE}" type="pres">
      <dgm:prSet presAssocID="{15A3C7EA-5C79-4D69-ADFB-9414F74F28C1}" presName="Name21" presStyleCnt="0"/>
      <dgm:spPr/>
    </dgm:pt>
    <dgm:pt modelId="{0F3FDA50-7D9B-4C1F-AEC9-5396693C813A}" type="pres">
      <dgm:prSet presAssocID="{15A3C7EA-5C79-4D69-ADFB-9414F74F28C1}" presName="level2Shape" presStyleLbl="node3" presStyleIdx="0" presStyleCnt="3" custLinFactX="51132" custLinFactNeighborX="100000" custLinFactNeighborY="-9197"/>
      <dgm:spPr/>
      <dgm:t>
        <a:bodyPr/>
        <a:lstStyle/>
        <a:p>
          <a:endParaRPr lang="de-DE"/>
        </a:p>
      </dgm:t>
    </dgm:pt>
    <dgm:pt modelId="{077E7839-76BE-40BD-A437-65D32C79A7F2}" type="pres">
      <dgm:prSet presAssocID="{15A3C7EA-5C79-4D69-ADFB-9414F74F28C1}" presName="hierChild3" presStyleCnt="0"/>
      <dgm:spPr/>
    </dgm:pt>
    <dgm:pt modelId="{0DA71F1F-AADC-4022-8437-FB812BB8B8FB}" type="pres">
      <dgm:prSet presAssocID="{62277AE7-B9BB-441B-959B-6E89E46405CA}" presName="Name19" presStyleLbl="parChTrans1D3" presStyleIdx="1" presStyleCnt="3"/>
      <dgm:spPr/>
      <dgm:t>
        <a:bodyPr/>
        <a:lstStyle/>
        <a:p>
          <a:endParaRPr lang="de-DE"/>
        </a:p>
      </dgm:t>
    </dgm:pt>
    <dgm:pt modelId="{587A8765-E3F8-4A92-915D-AC57CC318E80}" type="pres">
      <dgm:prSet presAssocID="{910F6649-4ED1-4D72-8EE9-C7562C46660A}" presName="Name21" presStyleCnt="0"/>
      <dgm:spPr/>
    </dgm:pt>
    <dgm:pt modelId="{D39A7957-9037-48B9-82D2-FEBEC60A3E0B}" type="pres">
      <dgm:prSet presAssocID="{910F6649-4ED1-4D72-8EE9-C7562C46660A}" presName="level2Shape" presStyleLbl="node3" presStyleIdx="1" presStyleCnt="3" custLinFactX="33395" custLinFactNeighborX="100000" custLinFactNeighborY="-9197"/>
      <dgm:spPr/>
      <dgm:t>
        <a:bodyPr/>
        <a:lstStyle/>
        <a:p>
          <a:endParaRPr lang="de-DE"/>
        </a:p>
      </dgm:t>
    </dgm:pt>
    <dgm:pt modelId="{CEE248F3-8F1F-4613-973D-6E9B4915B8DE}" type="pres">
      <dgm:prSet presAssocID="{910F6649-4ED1-4D72-8EE9-C7562C46660A}" presName="hierChild3" presStyleCnt="0"/>
      <dgm:spPr/>
    </dgm:pt>
    <dgm:pt modelId="{7FC1EA3B-A272-4D3A-A303-DF5D06B6CF15}" type="pres">
      <dgm:prSet presAssocID="{3CE6D5EF-7E37-4E26-B0BA-949631BEA088}" presName="Name19" presStyleLbl="parChTrans1D2" presStyleIdx="1" presStyleCnt="3"/>
      <dgm:spPr/>
      <dgm:t>
        <a:bodyPr/>
        <a:lstStyle/>
        <a:p>
          <a:endParaRPr lang="de-DE"/>
        </a:p>
      </dgm:t>
    </dgm:pt>
    <dgm:pt modelId="{4392A12E-DB4E-4ADA-9D3B-CEB31EDAEA0D}" type="pres">
      <dgm:prSet presAssocID="{F7EE3633-59E7-468C-82DD-DCF096092320}" presName="Name21" presStyleCnt="0"/>
      <dgm:spPr/>
    </dgm:pt>
    <dgm:pt modelId="{DD02020A-2D7C-40D5-B1BE-9BEAB2F5FCC5}" type="pres">
      <dgm:prSet presAssocID="{F7EE3633-59E7-468C-82DD-DCF096092320}" presName="level2Shape" presStyleLbl="node2" presStyleIdx="1" presStyleCnt="3" custLinFactX="19898" custLinFactNeighborX="100000" custLinFactNeighborY="-9593"/>
      <dgm:spPr/>
      <dgm:t>
        <a:bodyPr/>
        <a:lstStyle/>
        <a:p>
          <a:endParaRPr lang="de-DE"/>
        </a:p>
      </dgm:t>
    </dgm:pt>
    <dgm:pt modelId="{FF0AEAB0-810F-4868-A522-4F2A3C0062A8}" type="pres">
      <dgm:prSet presAssocID="{F7EE3633-59E7-468C-82DD-DCF096092320}" presName="hierChild3" presStyleCnt="0"/>
      <dgm:spPr/>
    </dgm:pt>
    <dgm:pt modelId="{506C5CE9-C301-4DC9-A6AE-BFA451E8D895}" type="pres">
      <dgm:prSet presAssocID="{80998E7F-CE84-4A25-BD78-B7404C56FFFD}" presName="Name19" presStyleLbl="parChTrans1D3" presStyleIdx="2" presStyleCnt="3"/>
      <dgm:spPr/>
      <dgm:t>
        <a:bodyPr/>
        <a:lstStyle/>
        <a:p>
          <a:endParaRPr lang="de-DE"/>
        </a:p>
      </dgm:t>
    </dgm:pt>
    <dgm:pt modelId="{0645429C-C59F-4856-BFCB-16E5C0F77F41}" type="pres">
      <dgm:prSet presAssocID="{EB4AFCD3-FD7A-45D2-A973-1568ACAC13C1}" presName="Name21" presStyleCnt="0"/>
      <dgm:spPr/>
    </dgm:pt>
    <dgm:pt modelId="{2C4FF4D2-9D33-4791-A2C1-0AD9ED407641}" type="pres">
      <dgm:prSet presAssocID="{EB4AFCD3-FD7A-45D2-A973-1568ACAC13C1}" presName="level2Shape" presStyleLbl="node3" presStyleIdx="2" presStyleCnt="3" custLinFactX="19898" custLinFactNeighborX="100000" custLinFactNeighborY="-9139"/>
      <dgm:spPr/>
      <dgm:t>
        <a:bodyPr/>
        <a:lstStyle/>
        <a:p>
          <a:endParaRPr lang="de-DE"/>
        </a:p>
      </dgm:t>
    </dgm:pt>
    <dgm:pt modelId="{CD258C7C-0647-4D75-BC8E-FE2C78CE3842}" type="pres">
      <dgm:prSet presAssocID="{EB4AFCD3-FD7A-45D2-A973-1568ACAC13C1}" presName="hierChild3" presStyleCnt="0"/>
      <dgm:spPr/>
    </dgm:pt>
    <dgm:pt modelId="{FEC12251-4DBC-4F93-8124-BA4F8E845491}" type="pres">
      <dgm:prSet presAssocID="{C02A6BD8-A62D-4F84-9C1F-A1C995C0555C}" presName="Name19" presStyleLbl="parChTrans1D2" presStyleIdx="2" presStyleCnt="3"/>
      <dgm:spPr/>
      <dgm:t>
        <a:bodyPr/>
        <a:lstStyle/>
        <a:p>
          <a:endParaRPr lang="de-DE"/>
        </a:p>
      </dgm:t>
    </dgm:pt>
    <dgm:pt modelId="{8ACE6CC9-5C8F-4A92-9132-2C8B95CD32DD}" type="pres">
      <dgm:prSet presAssocID="{D8F20E30-91F4-4A10-B7F9-4ED39739834F}" presName="Name21" presStyleCnt="0"/>
      <dgm:spPr/>
    </dgm:pt>
    <dgm:pt modelId="{90EAE7D1-3D07-4B94-A55C-80D488D2BE3F}" type="pres">
      <dgm:prSet presAssocID="{D8F20E30-91F4-4A10-B7F9-4ED39739834F}" presName="level2Shape" presStyleLbl="node2" presStyleIdx="2" presStyleCnt="3" custLinFactX="-147347" custLinFactNeighborX="-200000" custLinFactNeighborY="-9593"/>
      <dgm:spPr/>
      <dgm:t>
        <a:bodyPr/>
        <a:lstStyle/>
        <a:p>
          <a:endParaRPr lang="de-DE"/>
        </a:p>
      </dgm:t>
    </dgm:pt>
    <dgm:pt modelId="{D4214BCF-8557-4F42-998B-EC78A6326DC8}" type="pres">
      <dgm:prSet presAssocID="{D8F20E30-91F4-4A10-B7F9-4ED39739834F}" presName="hierChild3" presStyleCnt="0"/>
      <dgm:spPr/>
    </dgm:pt>
    <dgm:pt modelId="{3467F020-4174-41A3-823E-EB2E500C9F89}" type="pres">
      <dgm:prSet presAssocID="{84B41189-4C9B-4AF8-9617-3ED0FE032FC6}" presName="bgShapesFlow" presStyleCnt="0"/>
      <dgm:spPr/>
    </dgm:pt>
  </dgm:ptLst>
  <dgm:cxnLst>
    <dgm:cxn modelId="{6751E8D0-C28B-4758-9091-40B4C473FED3}" srcId="{84B41189-4C9B-4AF8-9617-3ED0FE032FC6}" destId="{6F2C0245-F532-4F2C-B9E5-0BF3BF103160}" srcOrd="0" destOrd="0" parTransId="{E8A4AC47-33E6-463A-96C8-2CD83E74D844}" sibTransId="{976963ED-7781-443E-AF80-ABCACC630013}"/>
    <dgm:cxn modelId="{18D4504A-92DE-4FB6-9917-83FCDBA288CA}" srcId="{6F2C0245-F532-4F2C-B9E5-0BF3BF103160}" destId="{F7231CEB-EDC4-4608-B57D-767DE5F193C8}" srcOrd="0" destOrd="0" parTransId="{C9F05089-067B-4B04-A38E-4BD491C3891F}" sibTransId="{DE439194-D805-4D17-9FE4-26D0CB2DC7B8}"/>
    <dgm:cxn modelId="{96F0AD2D-0929-4F46-B24C-4F5C6A44FD1D}" type="presOf" srcId="{F7231CEB-EDC4-4608-B57D-767DE5F193C8}" destId="{43F30BDA-0519-4F4A-914E-62730EE24648}" srcOrd="0" destOrd="0" presId="urn:microsoft.com/office/officeart/2005/8/layout/hierarchy6"/>
    <dgm:cxn modelId="{8F3E1310-5E99-458A-916C-529E5B633133}" srcId="{F7231CEB-EDC4-4608-B57D-767DE5F193C8}" destId="{910F6649-4ED1-4D72-8EE9-C7562C46660A}" srcOrd="1" destOrd="0" parTransId="{62277AE7-B9BB-441B-959B-6E89E46405CA}" sibTransId="{1A8329A0-8806-483C-8231-3925CFCF9550}"/>
    <dgm:cxn modelId="{4F53E63F-F6B1-469E-96D1-39372668C3A2}" srcId="{F7231CEB-EDC4-4608-B57D-767DE5F193C8}" destId="{15A3C7EA-5C79-4D69-ADFB-9414F74F28C1}" srcOrd="0" destOrd="0" parTransId="{BF7F9C12-B8EE-4067-95B2-9B256DE3D96A}" sibTransId="{4C5E8468-9F40-4C14-A650-5CF2354D46A3}"/>
    <dgm:cxn modelId="{9E97C833-F536-4AE8-833E-4A8E6BF23DD8}" srcId="{F7EE3633-59E7-468C-82DD-DCF096092320}" destId="{EB4AFCD3-FD7A-45D2-A973-1568ACAC13C1}" srcOrd="0" destOrd="0" parTransId="{80998E7F-CE84-4A25-BD78-B7404C56FFFD}" sibTransId="{0777D7B9-B584-4CE1-BFB0-EE295F0E82C3}"/>
    <dgm:cxn modelId="{8D1C50FF-9C34-4804-823D-6700019829AA}" type="presOf" srcId="{BF7F9C12-B8EE-4067-95B2-9B256DE3D96A}" destId="{EE0A87E8-9A77-44E3-92BD-740F0767B6CA}" srcOrd="0" destOrd="0" presId="urn:microsoft.com/office/officeart/2005/8/layout/hierarchy6"/>
    <dgm:cxn modelId="{5F2694B7-3BF7-4EA4-83EF-78BD167B272F}" srcId="{6F2C0245-F532-4F2C-B9E5-0BF3BF103160}" destId="{D8F20E30-91F4-4A10-B7F9-4ED39739834F}" srcOrd="2" destOrd="0" parTransId="{C02A6BD8-A62D-4F84-9C1F-A1C995C0555C}" sibTransId="{97B59AFB-0993-41B9-B40F-06F5A85AA701}"/>
    <dgm:cxn modelId="{3F8F3390-FEE1-4503-BD51-2AC92F49945B}" type="presOf" srcId="{D8F20E30-91F4-4A10-B7F9-4ED39739834F}" destId="{90EAE7D1-3D07-4B94-A55C-80D488D2BE3F}" srcOrd="0" destOrd="0" presId="urn:microsoft.com/office/officeart/2005/8/layout/hierarchy6"/>
    <dgm:cxn modelId="{D6C7CD4B-0D0E-4E9A-B2F2-AFE485FB289B}" type="presOf" srcId="{84B41189-4C9B-4AF8-9617-3ED0FE032FC6}" destId="{9C372649-E5DD-416E-AD3E-0B61289338F3}" srcOrd="0" destOrd="0" presId="urn:microsoft.com/office/officeart/2005/8/layout/hierarchy6"/>
    <dgm:cxn modelId="{FFFF60E5-4C83-4707-BF00-71F0CAAE6E8A}" type="presOf" srcId="{C9F05089-067B-4B04-A38E-4BD491C3891F}" destId="{7218AC0D-FEBD-48E9-80A3-C98F6746B756}" srcOrd="0" destOrd="0" presId="urn:microsoft.com/office/officeart/2005/8/layout/hierarchy6"/>
    <dgm:cxn modelId="{CCCF2767-2E79-440F-A854-44EE9B4EEA96}" type="presOf" srcId="{C02A6BD8-A62D-4F84-9C1F-A1C995C0555C}" destId="{FEC12251-4DBC-4F93-8124-BA4F8E845491}" srcOrd="0" destOrd="0" presId="urn:microsoft.com/office/officeart/2005/8/layout/hierarchy6"/>
    <dgm:cxn modelId="{2D1692EF-146B-40E1-85F6-B368EF228D23}" type="presOf" srcId="{EB4AFCD3-FD7A-45D2-A973-1568ACAC13C1}" destId="{2C4FF4D2-9D33-4791-A2C1-0AD9ED407641}" srcOrd="0" destOrd="0" presId="urn:microsoft.com/office/officeart/2005/8/layout/hierarchy6"/>
    <dgm:cxn modelId="{CAA7E0C5-8893-4E56-93F3-90BA7269FC23}" type="presOf" srcId="{3CE6D5EF-7E37-4E26-B0BA-949631BEA088}" destId="{7FC1EA3B-A272-4D3A-A303-DF5D06B6CF15}" srcOrd="0" destOrd="0" presId="urn:microsoft.com/office/officeart/2005/8/layout/hierarchy6"/>
    <dgm:cxn modelId="{8374D68D-11B1-4B4A-8D70-793C28B100E1}" srcId="{6F2C0245-F532-4F2C-B9E5-0BF3BF103160}" destId="{F7EE3633-59E7-468C-82DD-DCF096092320}" srcOrd="1" destOrd="0" parTransId="{3CE6D5EF-7E37-4E26-B0BA-949631BEA088}" sibTransId="{4AD00DE5-D70C-4016-8A57-FDF7CFB00CA4}"/>
    <dgm:cxn modelId="{CCAE9DB3-75FF-4854-9A01-BF215D349A20}" type="presOf" srcId="{62277AE7-B9BB-441B-959B-6E89E46405CA}" destId="{0DA71F1F-AADC-4022-8437-FB812BB8B8FB}" srcOrd="0" destOrd="0" presId="urn:microsoft.com/office/officeart/2005/8/layout/hierarchy6"/>
    <dgm:cxn modelId="{30BFF96C-50BD-4947-A900-DF62AD121E31}" type="presOf" srcId="{80998E7F-CE84-4A25-BD78-B7404C56FFFD}" destId="{506C5CE9-C301-4DC9-A6AE-BFA451E8D895}" srcOrd="0" destOrd="0" presId="urn:microsoft.com/office/officeart/2005/8/layout/hierarchy6"/>
    <dgm:cxn modelId="{F68E4777-E935-472B-BF6B-45B3118B0C83}" type="presOf" srcId="{F7EE3633-59E7-468C-82DD-DCF096092320}" destId="{DD02020A-2D7C-40D5-B1BE-9BEAB2F5FCC5}" srcOrd="0" destOrd="0" presId="urn:microsoft.com/office/officeart/2005/8/layout/hierarchy6"/>
    <dgm:cxn modelId="{604B2459-5445-4867-8296-40396E9E2F3E}" type="presOf" srcId="{910F6649-4ED1-4D72-8EE9-C7562C46660A}" destId="{D39A7957-9037-48B9-82D2-FEBEC60A3E0B}" srcOrd="0" destOrd="0" presId="urn:microsoft.com/office/officeart/2005/8/layout/hierarchy6"/>
    <dgm:cxn modelId="{DC35BA13-439A-4E6E-A4AD-4343C1ADB206}" type="presOf" srcId="{6F2C0245-F532-4F2C-B9E5-0BF3BF103160}" destId="{771A001C-1E67-4A36-BB18-E16094763D63}" srcOrd="0" destOrd="0" presId="urn:microsoft.com/office/officeart/2005/8/layout/hierarchy6"/>
    <dgm:cxn modelId="{DBF13C69-7A27-430C-BF50-1CF69301524A}" type="presOf" srcId="{15A3C7EA-5C79-4D69-ADFB-9414F74F28C1}" destId="{0F3FDA50-7D9B-4C1F-AEC9-5396693C813A}" srcOrd="0" destOrd="0" presId="urn:microsoft.com/office/officeart/2005/8/layout/hierarchy6"/>
    <dgm:cxn modelId="{B014EC2C-6E90-47ED-A0BD-4A0C17A22864}" type="presParOf" srcId="{9C372649-E5DD-416E-AD3E-0B61289338F3}" destId="{A842F716-80A1-45FC-AC6B-7C2B0DB723C1}" srcOrd="0" destOrd="0" presId="urn:microsoft.com/office/officeart/2005/8/layout/hierarchy6"/>
    <dgm:cxn modelId="{61569BE9-C627-42C4-B5FA-19577F905B4B}" type="presParOf" srcId="{A842F716-80A1-45FC-AC6B-7C2B0DB723C1}" destId="{DB3BCB48-A1F5-432B-B7BE-B999889F25E8}" srcOrd="0" destOrd="0" presId="urn:microsoft.com/office/officeart/2005/8/layout/hierarchy6"/>
    <dgm:cxn modelId="{D35B438A-9FB8-4BAA-B1F1-536E29ACDA03}" type="presParOf" srcId="{DB3BCB48-A1F5-432B-B7BE-B999889F25E8}" destId="{43872809-D79A-48CD-9809-DD0DFFA8A089}" srcOrd="0" destOrd="0" presId="urn:microsoft.com/office/officeart/2005/8/layout/hierarchy6"/>
    <dgm:cxn modelId="{69CE79D8-BB75-466D-87F3-5E8EAD23713A}" type="presParOf" srcId="{43872809-D79A-48CD-9809-DD0DFFA8A089}" destId="{771A001C-1E67-4A36-BB18-E16094763D63}" srcOrd="0" destOrd="0" presId="urn:microsoft.com/office/officeart/2005/8/layout/hierarchy6"/>
    <dgm:cxn modelId="{799A8FD4-3592-4A4F-A379-42CE18CABA76}" type="presParOf" srcId="{43872809-D79A-48CD-9809-DD0DFFA8A089}" destId="{FE68BFAA-44D1-4DB8-BCC8-702DDEB9600A}" srcOrd="1" destOrd="0" presId="urn:microsoft.com/office/officeart/2005/8/layout/hierarchy6"/>
    <dgm:cxn modelId="{0C1E3313-CC61-4C46-B70D-DA3CE900AF95}" type="presParOf" srcId="{FE68BFAA-44D1-4DB8-BCC8-702DDEB9600A}" destId="{7218AC0D-FEBD-48E9-80A3-C98F6746B756}" srcOrd="0" destOrd="0" presId="urn:microsoft.com/office/officeart/2005/8/layout/hierarchy6"/>
    <dgm:cxn modelId="{5EFCE0BD-817F-490C-8C80-3A84A8075934}" type="presParOf" srcId="{FE68BFAA-44D1-4DB8-BCC8-702DDEB9600A}" destId="{A278B82C-82FE-4CCF-8FD5-92C722707848}" srcOrd="1" destOrd="0" presId="urn:microsoft.com/office/officeart/2005/8/layout/hierarchy6"/>
    <dgm:cxn modelId="{9B1197E9-DEBE-49E9-8324-EE2DDE464898}" type="presParOf" srcId="{A278B82C-82FE-4CCF-8FD5-92C722707848}" destId="{43F30BDA-0519-4F4A-914E-62730EE24648}" srcOrd="0" destOrd="0" presId="urn:microsoft.com/office/officeart/2005/8/layout/hierarchy6"/>
    <dgm:cxn modelId="{22BCF399-C2D6-4C00-B57E-EC96417115E2}" type="presParOf" srcId="{A278B82C-82FE-4CCF-8FD5-92C722707848}" destId="{BADEBE09-3CF8-48B5-96A9-4A641A1B8B60}" srcOrd="1" destOrd="0" presId="urn:microsoft.com/office/officeart/2005/8/layout/hierarchy6"/>
    <dgm:cxn modelId="{FE46B2CB-6F78-420C-8D57-1D414ED0531A}" type="presParOf" srcId="{BADEBE09-3CF8-48B5-96A9-4A641A1B8B60}" destId="{EE0A87E8-9A77-44E3-92BD-740F0767B6CA}" srcOrd="0" destOrd="0" presId="urn:microsoft.com/office/officeart/2005/8/layout/hierarchy6"/>
    <dgm:cxn modelId="{B38F1164-518B-441E-A838-756B8AED2EBE}" type="presParOf" srcId="{BADEBE09-3CF8-48B5-96A9-4A641A1B8B60}" destId="{8C21D3BA-2A7C-4AF5-BFB7-56D02B578BDE}" srcOrd="1" destOrd="0" presId="urn:microsoft.com/office/officeart/2005/8/layout/hierarchy6"/>
    <dgm:cxn modelId="{B9420243-1119-4B7D-8D26-108547CFCEA9}" type="presParOf" srcId="{8C21D3BA-2A7C-4AF5-BFB7-56D02B578BDE}" destId="{0F3FDA50-7D9B-4C1F-AEC9-5396693C813A}" srcOrd="0" destOrd="0" presId="urn:microsoft.com/office/officeart/2005/8/layout/hierarchy6"/>
    <dgm:cxn modelId="{AE357D12-CFDE-48E5-B3D5-A32ABBB448B9}" type="presParOf" srcId="{8C21D3BA-2A7C-4AF5-BFB7-56D02B578BDE}" destId="{077E7839-76BE-40BD-A437-65D32C79A7F2}" srcOrd="1" destOrd="0" presId="urn:microsoft.com/office/officeart/2005/8/layout/hierarchy6"/>
    <dgm:cxn modelId="{DC219E7C-9161-48B5-B7D0-320D38545902}" type="presParOf" srcId="{BADEBE09-3CF8-48B5-96A9-4A641A1B8B60}" destId="{0DA71F1F-AADC-4022-8437-FB812BB8B8FB}" srcOrd="2" destOrd="0" presId="urn:microsoft.com/office/officeart/2005/8/layout/hierarchy6"/>
    <dgm:cxn modelId="{596FCEEF-CF45-41E1-8D17-49385071A696}" type="presParOf" srcId="{BADEBE09-3CF8-48B5-96A9-4A641A1B8B60}" destId="{587A8765-E3F8-4A92-915D-AC57CC318E80}" srcOrd="3" destOrd="0" presId="urn:microsoft.com/office/officeart/2005/8/layout/hierarchy6"/>
    <dgm:cxn modelId="{9F0211FC-27D8-4595-BFC0-0A43E1F66930}" type="presParOf" srcId="{587A8765-E3F8-4A92-915D-AC57CC318E80}" destId="{D39A7957-9037-48B9-82D2-FEBEC60A3E0B}" srcOrd="0" destOrd="0" presId="urn:microsoft.com/office/officeart/2005/8/layout/hierarchy6"/>
    <dgm:cxn modelId="{7D3559BB-16BC-40EE-9CD2-D6A4CDF4EE92}" type="presParOf" srcId="{587A8765-E3F8-4A92-915D-AC57CC318E80}" destId="{CEE248F3-8F1F-4613-973D-6E9B4915B8DE}" srcOrd="1" destOrd="0" presId="urn:microsoft.com/office/officeart/2005/8/layout/hierarchy6"/>
    <dgm:cxn modelId="{15812ABF-70C8-4620-8B8E-F50FF84FF87F}" type="presParOf" srcId="{FE68BFAA-44D1-4DB8-BCC8-702DDEB9600A}" destId="{7FC1EA3B-A272-4D3A-A303-DF5D06B6CF15}" srcOrd="2" destOrd="0" presId="urn:microsoft.com/office/officeart/2005/8/layout/hierarchy6"/>
    <dgm:cxn modelId="{CF11FD37-A669-4C08-94E0-8E860DF8830C}" type="presParOf" srcId="{FE68BFAA-44D1-4DB8-BCC8-702DDEB9600A}" destId="{4392A12E-DB4E-4ADA-9D3B-CEB31EDAEA0D}" srcOrd="3" destOrd="0" presId="urn:microsoft.com/office/officeart/2005/8/layout/hierarchy6"/>
    <dgm:cxn modelId="{AB9ED9F7-9487-400F-A507-A2F907DCFC72}" type="presParOf" srcId="{4392A12E-DB4E-4ADA-9D3B-CEB31EDAEA0D}" destId="{DD02020A-2D7C-40D5-B1BE-9BEAB2F5FCC5}" srcOrd="0" destOrd="0" presId="urn:microsoft.com/office/officeart/2005/8/layout/hierarchy6"/>
    <dgm:cxn modelId="{C2B8701B-0545-4587-9118-F564E5ECB106}" type="presParOf" srcId="{4392A12E-DB4E-4ADA-9D3B-CEB31EDAEA0D}" destId="{FF0AEAB0-810F-4868-A522-4F2A3C0062A8}" srcOrd="1" destOrd="0" presId="urn:microsoft.com/office/officeart/2005/8/layout/hierarchy6"/>
    <dgm:cxn modelId="{F4582102-FC09-426E-AD12-059032B942FA}" type="presParOf" srcId="{FF0AEAB0-810F-4868-A522-4F2A3C0062A8}" destId="{506C5CE9-C301-4DC9-A6AE-BFA451E8D895}" srcOrd="0" destOrd="0" presId="urn:microsoft.com/office/officeart/2005/8/layout/hierarchy6"/>
    <dgm:cxn modelId="{0C2182FB-4A6D-4150-A283-120D76BF0A8F}" type="presParOf" srcId="{FF0AEAB0-810F-4868-A522-4F2A3C0062A8}" destId="{0645429C-C59F-4856-BFCB-16E5C0F77F41}" srcOrd="1" destOrd="0" presId="urn:microsoft.com/office/officeart/2005/8/layout/hierarchy6"/>
    <dgm:cxn modelId="{FB3A9CBD-EBE7-4B7D-9E4F-54EB7D844B22}" type="presParOf" srcId="{0645429C-C59F-4856-BFCB-16E5C0F77F41}" destId="{2C4FF4D2-9D33-4791-A2C1-0AD9ED407641}" srcOrd="0" destOrd="0" presId="urn:microsoft.com/office/officeart/2005/8/layout/hierarchy6"/>
    <dgm:cxn modelId="{FE557D77-A83F-499B-B28C-B27869BE0D52}" type="presParOf" srcId="{0645429C-C59F-4856-BFCB-16E5C0F77F41}" destId="{CD258C7C-0647-4D75-BC8E-FE2C78CE3842}" srcOrd="1" destOrd="0" presId="urn:microsoft.com/office/officeart/2005/8/layout/hierarchy6"/>
    <dgm:cxn modelId="{4930BC4C-8E0E-4F03-A574-99DEC8B7A8D5}" type="presParOf" srcId="{FE68BFAA-44D1-4DB8-BCC8-702DDEB9600A}" destId="{FEC12251-4DBC-4F93-8124-BA4F8E845491}" srcOrd="4" destOrd="0" presId="urn:microsoft.com/office/officeart/2005/8/layout/hierarchy6"/>
    <dgm:cxn modelId="{009E8946-7D8A-403C-B9E7-D0295ACD6AFB}" type="presParOf" srcId="{FE68BFAA-44D1-4DB8-BCC8-702DDEB9600A}" destId="{8ACE6CC9-5C8F-4A92-9132-2C8B95CD32DD}" srcOrd="5" destOrd="0" presId="urn:microsoft.com/office/officeart/2005/8/layout/hierarchy6"/>
    <dgm:cxn modelId="{068CC9D1-3A40-49A7-BFCB-8E4703E1EA96}" type="presParOf" srcId="{8ACE6CC9-5C8F-4A92-9132-2C8B95CD32DD}" destId="{90EAE7D1-3D07-4B94-A55C-80D488D2BE3F}" srcOrd="0" destOrd="0" presId="urn:microsoft.com/office/officeart/2005/8/layout/hierarchy6"/>
    <dgm:cxn modelId="{540C5928-3D24-448D-B252-16A7DFAB5E61}" type="presParOf" srcId="{8ACE6CC9-5C8F-4A92-9132-2C8B95CD32DD}" destId="{D4214BCF-8557-4F42-998B-EC78A6326DC8}" srcOrd="1" destOrd="0" presId="urn:microsoft.com/office/officeart/2005/8/layout/hierarchy6"/>
    <dgm:cxn modelId="{DF462463-135A-4B5F-9233-B36B5F55B5D0}" type="presParOf" srcId="{9C372649-E5DD-416E-AD3E-0B61289338F3}" destId="{3467F020-4174-41A3-823E-EB2E500C9F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41189-4C9B-4AF8-9617-3ED0FE032F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2C0245-F532-4F2C-B9E5-0BF3BF103160}">
      <dgm:prSet phldrT="[Text]"/>
      <dgm:spPr/>
      <dgm:t>
        <a:bodyPr/>
        <a:lstStyle/>
        <a:p>
          <a:pPr algn="ctr"/>
          <a:r>
            <a:rPr lang="de-DE" b="1" dirty="0" smtClean="0"/>
            <a:t>Drei Projekttörns mit Segelyacht </a:t>
          </a:r>
          <a:r>
            <a:rPr lang="de-DE" b="1" cap="small" baseline="0" dirty="0" smtClean="0"/>
            <a:t>Mary Read</a:t>
          </a:r>
          <a:endParaRPr lang="de-DE" b="1" dirty="0" smtClean="0"/>
        </a:p>
        <a:p>
          <a:pPr algn="ctr"/>
          <a:r>
            <a:rPr lang="de-DE" dirty="0" smtClean="0"/>
            <a:t>Crews: je drei Human Factors-Studenten</a:t>
          </a:r>
        </a:p>
        <a:p>
          <a:pPr algn="ctr"/>
          <a:r>
            <a:rPr lang="de-DE" dirty="0" smtClean="0"/>
            <a:t>Zeit: je sieben Tage im August 2015</a:t>
          </a:r>
        </a:p>
        <a:p>
          <a:pPr algn="ctr"/>
          <a:r>
            <a:rPr lang="de-DE" dirty="0" smtClean="0"/>
            <a:t>Fahrtgebiet: dänische und deutsche Ostseeküste, Bodden</a:t>
          </a:r>
          <a:endParaRPr lang="de-DE" dirty="0"/>
        </a:p>
      </dgm:t>
    </dgm:pt>
    <dgm:pt modelId="{E8A4AC47-33E6-463A-96C8-2CD83E74D844}" type="parTrans" cxnId="{6751E8D0-C28B-4758-9091-40B4C473FED3}">
      <dgm:prSet/>
      <dgm:spPr/>
      <dgm:t>
        <a:bodyPr/>
        <a:lstStyle/>
        <a:p>
          <a:endParaRPr lang="de-DE"/>
        </a:p>
      </dgm:t>
    </dgm:pt>
    <dgm:pt modelId="{976963ED-7781-443E-AF80-ABCACC630013}" type="sibTrans" cxnId="{6751E8D0-C28B-4758-9091-40B4C473FED3}">
      <dgm:prSet/>
      <dgm:spPr/>
      <dgm:t>
        <a:bodyPr/>
        <a:lstStyle/>
        <a:p>
          <a:endParaRPr lang="de-DE"/>
        </a:p>
      </dgm:t>
    </dgm:pt>
    <dgm:pt modelId="{F7231CEB-EDC4-4608-B57D-767DE5F193C8}">
      <dgm:prSet phldrT="[Text]"/>
      <dgm:spPr>
        <a:solidFill>
          <a:srgbClr val="FCD5B4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Pilot-Experimente zur Auswirkung der Mediennutzung</a:t>
          </a:r>
          <a:endParaRPr lang="de-DE" dirty="0">
            <a:solidFill>
              <a:schemeClr val="tx1"/>
            </a:solidFill>
          </a:endParaRPr>
        </a:p>
      </dgm:t>
    </dgm:pt>
    <dgm:pt modelId="{C9F05089-067B-4B04-A38E-4BD491C3891F}" type="parTrans" cxnId="{18D4504A-92DE-4FB6-9917-83FCDBA288CA}">
      <dgm:prSet/>
      <dgm:spPr/>
      <dgm:t>
        <a:bodyPr/>
        <a:lstStyle/>
        <a:p>
          <a:endParaRPr lang="de-DE"/>
        </a:p>
      </dgm:t>
    </dgm:pt>
    <dgm:pt modelId="{DE439194-D805-4D17-9FE4-26D0CB2DC7B8}" type="sibTrans" cxnId="{18D4504A-92DE-4FB6-9917-83FCDBA288CA}">
      <dgm:prSet/>
      <dgm:spPr/>
      <dgm:t>
        <a:bodyPr/>
        <a:lstStyle/>
        <a:p>
          <a:endParaRPr lang="de-DE"/>
        </a:p>
      </dgm:t>
    </dgm:pt>
    <dgm:pt modelId="{15A3C7EA-5C79-4D69-ADFB-9414F74F28C1}">
      <dgm:prSet phldrT="[Text]"/>
      <dgm:spPr>
        <a:solidFill>
          <a:srgbClr val="F2DCDB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Segeln: Leistung und Blickverteilung</a:t>
          </a:r>
        </a:p>
        <a:p>
          <a:r>
            <a:rPr lang="de-DE" dirty="0" smtClean="0">
              <a:solidFill>
                <a:schemeClr val="tx1"/>
              </a:solidFill>
            </a:rPr>
            <a:t>6 VP</a:t>
          </a:r>
          <a:endParaRPr lang="de-DE" dirty="0">
            <a:solidFill>
              <a:schemeClr val="tx1"/>
            </a:solidFill>
          </a:endParaRPr>
        </a:p>
      </dgm:t>
    </dgm:pt>
    <dgm:pt modelId="{BF7F9C12-B8EE-4067-95B2-9B256DE3D96A}" type="parTrans" cxnId="{4F53E63F-F6B1-469E-96D1-39372668C3A2}">
      <dgm:prSet/>
      <dgm:spPr/>
      <dgm:t>
        <a:bodyPr/>
        <a:lstStyle/>
        <a:p>
          <a:endParaRPr lang="de-DE"/>
        </a:p>
      </dgm:t>
    </dgm:pt>
    <dgm:pt modelId="{4C5E8468-9F40-4C14-A650-5CF2354D46A3}" type="sibTrans" cxnId="{4F53E63F-F6B1-469E-96D1-39372668C3A2}">
      <dgm:prSet/>
      <dgm:spPr/>
      <dgm:t>
        <a:bodyPr/>
        <a:lstStyle/>
        <a:p>
          <a:endParaRPr lang="de-DE"/>
        </a:p>
      </dgm:t>
    </dgm:pt>
    <dgm:pt modelId="{910F6649-4ED1-4D72-8EE9-C7562C46660A}">
      <dgm:prSet phldrT="[Text]"/>
      <dgm:spPr>
        <a:solidFill>
          <a:srgbClr val="DAD2E4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Navigieren: Situations-bewusstsein</a:t>
          </a:r>
        </a:p>
        <a:p>
          <a:r>
            <a:rPr lang="de-DE" dirty="0" smtClean="0">
              <a:solidFill>
                <a:schemeClr val="tx1"/>
              </a:solidFill>
            </a:rPr>
            <a:t>4 VP</a:t>
          </a:r>
          <a:endParaRPr lang="de-DE" dirty="0">
            <a:solidFill>
              <a:schemeClr val="tx1"/>
            </a:solidFill>
          </a:endParaRPr>
        </a:p>
      </dgm:t>
    </dgm:pt>
    <dgm:pt modelId="{62277AE7-B9BB-441B-959B-6E89E46405CA}" type="parTrans" cxnId="{8F3E1310-5E99-458A-916C-529E5B633133}">
      <dgm:prSet/>
      <dgm:spPr/>
      <dgm:t>
        <a:bodyPr/>
        <a:lstStyle/>
        <a:p>
          <a:endParaRPr lang="de-DE"/>
        </a:p>
      </dgm:t>
    </dgm:pt>
    <dgm:pt modelId="{1A8329A0-8806-483C-8231-3925CFCF9550}" type="sibTrans" cxnId="{8F3E1310-5E99-458A-916C-529E5B633133}">
      <dgm:prSet/>
      <dgm:spPr/>
      <dgm:t>
        <a:bodyPr/>
        <a:lstStyle/>
        <a:p>
          <a:endParaRPr lang="de-DE"/>
        </a:p>
      </dgm:t>
    </dgm:pt>
    <dgm:pt modelId="{F7EE3633-59E7-468C-82DD-DCF096092320}">
      <dgm:prSet phldrT="[Text]"/>
      <dgm:spPr>
        <a:solidFill>
          <a:srgbClr val="D8E4BC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Explorative Usability-Analyse </a:t>
          </a:r>
          <a:br>
            <a:rPr lang="de-DE" dirty="0" smtClean="0">
              <a:solidFill>
                <a:schemeClr val="tx1"/>
              </a:solidFill>
            </a:rPr>
          </a:br>
          <a:r>
            <a:rPr lang="de-DE" dirty="0" smtClean="0">
              <a:solidFill>
                <a:schemeClr val="tx1"/>
              </a:solidFill>
            </a:rPr>
            <a:t>=&gt; Guideline</a:t>
          </a:r>
          <a:endParaRPr lang="de-DE" dirty="0">
            <a:solidFill>
              <a:schemeClr val="tx1"/>
            </a:solidFill>
          </a:endParaRPr>
        </a:p>
      </dgm:t>
    </dgm:pt>
    <dgm:pt modelId="{3CE6D5EF-7E37-4E26-B0BA-949631BEA088}" type="parTrans" cxnId="{8374D68D-11B1-4B4A-8D70-793C28B100E1}">
      <dgm:prSet/>
      <dgm:spPr/>
      <dgm:t>
        <a:bodyPr/>
        <a:lstStyle/>
        <a:p>
          <a:endParaRPr lang="de-DE"/>
        </a:p>
      </dgm:t>
    </dgm:pt>
    <dgm:pt modelId="{4AD00DE5-D70C-4016-8A57-FDF7CFB00CA4}" type="sibTrans" cxnId="{8374D68D-11B1-4B4A-8D70-793C28B100E1}">
      <dgm:prSet/>
      <dgm:spPr/>
      <dgm:t>
        <a:bodyPr/>
        <a:lstStyle/>
        <a:p>
          <a:endParaRPr lang="de-DE"/>
        </a:p>
      </dgm:t>
    </dgm:pt>
    <dgm:pt modelId="{D8F20E30-91F4-4A10-B7F9-4ED39739834F}">
      <dgm:prSet/>
      <dgm:spPr>
        <a:solidFill>
          <a:schemeClr val="bg1">
            <a:lumMod val="85000"/>
          </a:schemeClr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Fragebogenstudie in den Häfen</a:t>
          </a:r>
        </a:p>
        <a:p>
          <a:r>
            <a:rPr lang="de-DE" dirty="0" smtClean="0">
              <a:solidFill>
                <a:schemeClr val="tx1"/>
              </a:solidFill>
            </a:rPr>
            <a:t>114 VP</a:t>
          </a:r>
          <a:endParaRPr lang="de-DE" dirty="0">
            <a:solidFill>
              <a:schemeClr val="tx1"/>
            </a:solidFill>
          </a:endParaRPr>
        </a:p>
      </dgm:t>
    </dgm:pt>
    <dgm:pt modelId="{C02A6BD8-A62D-4F84-9C1F-A1C995C0555C}" type="parTrans" cxnId="{5F2694B7-3BF7-4EA4-83EF-78BD167B272F}">
      <dgm:prSet/>
      <dgm:spPr/>
      <dgm:t>
        <a:bodyPr/>
        <a:lstStyle/>
        <a:p>
          <a:endParaRPr lang="de-DE"/>
        </a:p>
      </dgm:t>
    </dgm:pt>
    <dgm:pt modelId="{97B59AFB-0993-41B9-B40F-06F5A85AA701}" type="sibTrans" cxnId="{5F2694B7-3BF7-4EA4-83EF-78BD167B272F}">
      <dgm:prSet/>
      <dgm:spPr/>
      <dgm:t>
        <a:bodyPr/>
        <a:lstStyle/>
        <a:p>
          <a:endParaRPr lang="de-DE"/>
        </a:p>
      </dgm:t>
    </dgm:pt>
    <dgm:pt modelId="{EB4AFCD3-FD7A-45D2-A973-1568ACAC13C1}">
      <dgm:prSet/>
      <dgm:spPr>
        <a:solidFill>
          <a:srgbClr val="D8E4BC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Nutzertest</a:t>
          </a:r>
        </a:p>
        <a:p>
          <a:r>
            <a:rPr lang="de-DE" dirty="0" smtClean="0">
              <a:solidFill>
                <a:schemeClr val="tx1"/>
              </a:solidFill>
            </a:rPr>
            <a:t>3 Geräte, 9 VP</a:t>
          </a:r>
          <a:endParaRPr lang="de-DE" dirty="0">
            <a:solidFill>
              <a:schemeClr val="tx1"/>
            </a:solidFill>
          </a:endParaRPr>
        </a:p>
      </dgm:t>
    </dgm:pt>
    <dgm:pt modelId="{80998E7F-CE84-4A25-BD78-B7404C56FFFD}" type="parTrans" cxnId="{9E97C833-F536-4AE8-833E-4A8E6BF23DD8}">
      <dgm:prSet/>
      <dgm:spPr/>
      <dgm:t>
        <a:bodyPr/>
        <a:lstStyle/>
        <a:p>
          <a:endParaRPr lang="de-DE"/>
        </a:p>
      </dgm:t>
    </dgm:pt>
    <dgm:pt modelId="{0777D7B9-B584-4CE1-BFB0-EE295F0E82C3}" type="sibTrans" cxnId="{9E97C833-F536-4AE8-833E-4A8E6BF23DD8}">
      <dgm:prSet/>
      <dgm:spPr/>
      <dgm:t>
        <a:bodyPr/>
        <a:lstStyle/>
        <a:p>
          <a:endParaRPr lang="de-DE"/>
        </a:p>
      </dgm:t>
    </dgm:pt>
    <dgm:pt modelId="{9C372649-E5DD-416E-AD3E-0B61289338F3}" type="pres">
      <dgm:prSet presAssocID="{84B41189-4C9B-4AF8-9617-3ED0FE032F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42F716-80A1-45FC-AC6B-7C2B0DB723C1}" type="pres">
      <dgm:prSet presAssocID="{84B41189-4C9B-4AF8-9617-3ED0FE032FC6}" presName="hierFlow" presStyleCnt="0"/>
      <dgm:spPr/>
    </dgm:pt>
    <dgm:pt modelId="{DB3BCB48-A1F5-432B-B7BE-B999889F25E8}" type="pres">
      <dgm:prSet presAssocID="{84B41189-4C9B-4AF8-9617-3ED0FE032F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872809-D79A-48CD-9809-DD0DFFA8A089}" type="pres">
      <dgm:prSet presAssocID="{6F2C0245-F532-4F2C-B9E5-0BF3BF103160}" presName="Name14" presStyleCnt="0"/>
      <dgm:spPr/>
    </dgm:pt>
    <dgm:pt modelId="{771A001C-1E67-4A36-BB18-E16094763D63}" type="pres">
      <dgm:prSet presAssocID="{6F2C0245-F532-4F2C-B9E5-0BF3BF103160}" presName="level1Shape" presStyleLbl="node0" presStyleIdx="0" presStyleCnt="1" custScaleX="306228" custScaleY="138371" custLinFactNeighborX="-14691" custLinFactNeighborY="-552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68BFAA-44D1-4DB8-BCC8-702DDEB9600A}" type="pres">
      <dgm:prSet presAssocID="{6F2C0245-F532-4F2C-B9E5-0BF3BF103160}" presName="hierChild2" presStyleCnt="0"/>
      <dgm:spPr/>
    </dgm:pt>
    <dgm:pt modelId="{7218AC0D-FEBD-48E9-80A3-C98F6746B756}" type="pres">
      <dgm:prSet presAssocID="{C9F05089-067B-4B04-A38E-4BD491C3891F}" presName="Name19" presStyleLbl="parChTrans1D2" presStyleIdx="0" presStyleCnt="3"/>
      <dgm:spPr/>
      <dgm:t>
        <a:bodyPr/>
        <a:lstStyle/>
        <a:p>
          <a:endParaRPr lang="de-DE"/>
        </a:p>
      </dgm:t>
    </dgm:pt>
    <dgm:pt modelId="{A278B82C-82FE-4CCF-8FD5-92C722707848}" type="pres">
      <dgm:prSet presAssocID="{F7231CEB-EDC4-4608-B57D-767DE5F193C8}" presName="Name21" presStyleCnt="0"/>
      <dgm:spPr/>
    </dgm:pt>
    <dgm:pt modelId="{43F30BDA-0519-4F4A-914E-62730EE24648}" type="pres">
      <dgm:prSet presAssocID="{F7231CEB-EDC4-4608-B57D-767DE5F193C8}" presName="level2Shape" presStyleLbl="node2" presStyleIdx="0" presStyleCnt="3" custScaleX="100000" custLinFactX="47449" custLinFactNeighborX="100000" custLinFactNeighborY="-9593"/>
      <dgm:spPr/>
      <dgm:t>
        <a:bodyPr/>
        <a:lstStyle/>
        <a:p>
          <a:endParaRPr lang="de-DE"/>
        </a:p>
      </dgm:t>
    </dgm:pt>
    <dgm:pt modelId="{BADEBE09-3CF8-48B5-96A9-4A641A1B8B60}" type="pres">
      <dgm:prSet presAssocID="{F7231CEB-EDC4-4608-B57D-767DE5F193C8}" presName="hierChild3" presStyleCnt="0"/>
      <dgm:spPr/>
    </dgm:pt>
    <dgm:pt modelId="{EE0A87E8-9A77-44E3-92BD-740F0767B6CA}" type="pres">
      <dgm:prSet presAssocID="{BF7F9C12-B8EE-4067-95B2-9B256DE3D96A}" presName="Name19" presStyleLbl="parChTrans1D3" presStyleIdx="0" presStyleCnt="3"/>
      <dgm:spPr/>
      <dgm:t>
        <a:bodyPr/>
        <a:lstStyle/>
        <a:p>
          <a:endParaRPr lang="de-DE"/>
        </a:p>
      </dgm:t>
    </dgm:pt>
    <dgm:pt modelId="{8C21D3BA-2A7C-4AF5-BFB7-56D02B578BDE}" type="pres">
      <dgm:prSet presAssocID="{15A3C7EA-5C79-4D69-ADFB-9414F74F28C1}" presName="Name21" presStyleCnt="0"/>
      <dgm:spPr/>
    </dgm:pt>
    <dgm:pt modelId="{0F3FDA50-7D9B-4C1F-AEC9-5396693C813A}" type="pres">
      <dgm:prSet presAssocID="{15A3C7EA-5C79-4D69-ADFB-9414F74F28C1}" presName="level2Shape" presStyleLbl="node3" presStyleIdx="0" presStyleCnt="3" custLinFactX="51132" custLinFactNeighborX="100000" custLinFactNeighborY="-9197"/>
      <dgm:spPr/>
      <dgm:t>
        <a:bodyPr/>
        <a:lstStyle/>
        <a:p>
          <a:endParaRPr lang="de-DE"/>
        </a:p>
      </dgm:t>
    </dgm:pt>
    <dgm:pt modelId="{077E7839-76BE-40BD-A437-65D32C79A7F2}" type="pres">
      <dgm:prSet presAssocID="{15A3C7EA-5C79-4D69-ADFB-9414F74F28C1}" presName="hierChild3" presStyleCnt="0"/>
      <dgm:spPr/>
    </dgm:pt>
    <dgm:pt modelId="{0DA71F1F-AADC-4022-8437-FB812BB8B8FB}" type="pres">
      <dgm:prSet presAssocID="{62277AE7-B9BB-441B-959B-6E89E46405CA}" presName="Name19" presStyleLbl="parChTrans1D3" presStyleIdx="1" presStyleCnt="3"/>
      <dgm:spPr/>
      <dgm:t>
        <a:bodyPr/>
        <a:lstStyle/>
        <a:p>
          <a:endParaRPr lang="de-DE"/>
        </a:p>
      </dgm:t>
    </dgm:pt>
    <dgm:pt modelId="{587A8765-E3F8-4A92-915D-AC57CC318E80}" type="pres">
      <dgm:prSet presAssocID="{910F6649-4ED1-4D72-8EE9-C7562C46660A}" presName="Name21" presStyleCnt="0"/>
      <dgm:spPr/>
    </dgm:pt>
    <dgm:pt modelId="{D39A7957-9037-48B9-82D2-FEBEC60A3E0B}" type="pres">
      <dgm:prSet presAssocID="{910F6649-4ED1-4D72-8EE9-C7562C46660A}" presName="level2Shape" presStyleLbl="node3" presStyleIdx="1" presStyleCnt="3" custLinFactX="33395" custLinFactNeighborX="100000" custLinFactNeighborY="-9197"/>
      <dgm:spPr/>
      <dgm:t>
        <a:bodyPr/>
        <a:lstStyle/>
        <a:p>
          <a:endParaRPr lang="de-DE"/>
        </a:p>
      </dgm:t>
    </dgm:pt>
    <dgm:pt modelId="{CEE248F3-8F1F-4613-973D-6E9B4915B8DE}" type="pres">
      <dgm:prSet presAssocID="{910F6649-4ED1-4D72-8EE9-C7562C46660A}" presName="hierChild3" presStyleCnt="0"/>
      <dgm:spPr/>
    </dgm:pt>
    <dgm:pt modelId="{7FC1EA3B-A272-4D3A-A303-DF5D06B6CF15}" type="pres">
      <dgm:prSet presAssocID="{3CE6D5EF-7E37-4E26-B0BA-949631BEA088}" presName="Name19" presStyleLbl="parChTrans1D2" presStyleIdx="1" presStyleCnt="3"/>
      <dgm:spPr/>
      <dgm:t>
        <a:bodyPr/>
        <a:lstStyle/>
        <a:p>
          <a:endParaRPr lang="de-DE"/>
        </a:p>
      </dgm:t>
    </dgm:pt>
    <dgm:pt modelId="{4392A12E-DB4E-4ADA-9D3B-CEB31EDAEA0D}" type="pres">
      <dgm:prSet presAssocID="{F7EE3633-59E7-468C-82DD-DCF096092320}" presName="Name21" presStyleCnt="0"/>
      <dgm:spPr/>
    </dgm:pt>
    <dgm:pt modelId="{DD02020A-2D7C-40D5-B1BE-9BEAB2F5FCC5}" type="pres">
      <dgm:prSet presAssocID="{F7EE3633-59E7-468C-82DD-DCF096092320}" presName="level2Shape" presStyleLbl="node2" presStyleIdx="1" presStyleCnt="3" custLinFactX="19898" custLinFactNeighborX="100000" custLinFactNeighborY="-9593"/>
      <dgm:spPr/>
      <dgm:t>
        <a:bodyPr/>
        <a:lstStyle/>
        <a:p>
          <a:endParaRPr lang="de-DE"/>
        </a:p>
      </dgm:t>
    </dgm:pt>
    <dgm:pt modelId="{FF0AEAB0-810F-4868-A522-4F2A3C0062A8}" type="pres">
      <dgm:prSet presAssocID="{F7EE3633-59E7-468C-82DD-DCF096092320}" presName="hierChild3" presStyleCnt="0"/>
      <dgm:spPr/>
    </dgm:pt>
    <dgm:pt modelId="{506C5CE9-C301-4DC9-A6AE-BFA451E8D895}" type="pres">
      <dgm:prSet presAssocID="{80998E7F-CE84-4A25-BD78-B7404C56FFFD}" presName="Name19" presStyleLbl="parChTrans1D3" presStyleIdx="2" presStyleCnt="3"/>
      <dgm:spPr/>
      <dgm:t>
        <a:bodyPr/>
        <a:lstStyle/>
        <a:p>
          <a:endParaRPr lang="de-DE"/>
        </a:p>
      </dgm:t>
    </dgm:pt>
    <dgm:pt modelId="{0645429C-C59F-4856-BFCB-16E5C0F77F41}" type="pres">
      <dgm:prSet presAssocID="{EB4AFCD3-FD7A-45D2-A973-1568ACAC13C1}" presName="Name21" presStyleCnt="0"/>
      <dgm:spPr/>
    </dgm:pt>
    <dgm:pt modelId="{2C4FF4D2-9D33-4791-A2C1-0AD9ED407641}" type="pres">
      <dgm:prSet presAssocID="{EB4AFCD3-FD7A-45D2-A973-1568ACAC13C1}" presName="level2Shape" presStyleLbl="node3" presStyleIdx="2" presStyleCnt="3" custLinFactX="19898" custLinFactNeighborX="100000" custLinFactNeighborY="-9139"/>
      <dgm:spPr/>
      <dgm:t>
        <a:bodyPr/>
        <a:lstStyle/>
        <a:p>
          <a:endParaRPr lang="de-DE"/>
        </a:p>
      </dgm:t>
    </dgm:pt>
    <dgm:pt modelId="{CD258C7C-0647-4D75-BC8E-FE2C78CE3842}" type="pres">
      <dgm:prSet presAssocID="{EB4AFCD3-FD7A-45D2-A973-1568ACAC13C1}" presName="hierChild3" presStyleCnt="0"/>
      <dgm:spPr/>
    </dgm:pt>
    <dgm:pt modelId="{FEC12251-4DBC-4F93-8124-BA4F8E845491}" type="pres">
      <dgm:prSet presAssocID="{C02A6BD8-A62D-4F84-9C1F-A1C995C0555C}" presName="Name19" presStyleLbl="parChTrans1D2" presStyleIdx="2" presStyleCnt="3"/>
      <dgm:spPr/>
      <dgm:t>
        <a:bodyPr/>
        <a:lstStyle/>
        <a:p>
          <a:endParaRPr lang="de-DE"/>
        </a:p>
      </dgm:t>
    </dgm:pt>
    <dgm:pt modelId="{8ACE6CC9-5C8F-4A92-9132-2C8B95CD32DD}" type="pres">
      <dgm:prSet presAssocID="{D8F20E30-91F4-4A10-B7F9-4ED39739834F}" presName="Name21" presStyleCnt="0"/>
      <dgm:spPr/>
    </dgm:pt>
    <dgm:pt modelId="{90EAE7D1-3D07-4B94-A55C-80D488D2BE3F}" type="pres">
      <dgm:prSet presAssocID="{D8F20E30-91F4-4A10-B7F9-4ED39739834F}" presName="level2Shape" presStyleLbl="node2" presStyleIdx="2" presStyleCnt="3" custLinFactX="-147347" custLinFactNeighborX="-200000" custLinFactNeighborY="-9593"/>
      <dgm:spPr/>
      <dgm:t>
        <a:bodyPr/>
        <a:lstStyle/>
        <a:p>
          <a:endParaRPr lang="de-DE"/>
        </a:p>
      </dgm:t>
    </dgm:pt>
    <dgm:pt modelId="{D4214BCF-8557-4F42-998B-EC78A6326DC8}" type="pres">
      <dgm:prSet presAssocID="{D8F20E30-91F4-4A10-B7F9-4ED39739834F}" presName="hierChild3" presStyleCnt="0"/>
      <dgm:spPr/>
    </dgm:pt>
    <dgm:pt modelId="{3467F020-4174-41A3-823E-EB2E500C9F89}" type="pres">
      <dgm:prSet presAssocID="{84B41189-4C9B-4AF8-9617-3ED0FE032FC6}" presName="bgShapesFlow" presStyleCnt="0"/>
      <dgm:spPr/>
    </dgm:pt>
  </dgm:ptLst>
  <dgm:cxnLst>
    <dgm:cxn modelId="{6751E8D0-C28B-4758-9091-40B4C473FED3}" srcId="{84B41189-4C9B-4AF8-9617-3ED0FE032FC6}" destId="{6F2C0245-F532-4F2C-B9E5-0BF3BF103160}" srcOrd="0" destOrd="0" parTransId="{E8A4AC47-33E6-463A-96C8-2CD83E74D844}" sibTransId="{976963ED-7781-443E-AF80-ABCACC630013}"/>
    <dgm:cxn modelId="{33478F35-3C70-429D-AAC4-6C126F69C265}" type="presOf" srcId="{F7231CEB-EDC4-4608-B57D-767DE5F193C8}" destId="{43F30BDA-0519-4F4A-914E-62730EE24648}" srcOrd="0" destOrd="0" presId="urn:microsoft.com/office/officeart/2005/8/layout/hierarchy6"/>
    <dgm:cxn modelId="{18D4504A-92DE-4FB6-9917-83FCDBA288CA}" srcId="{6F2C0245-F532-4F2C-B9E5-0BF3BF103160}" destId="{F7231CEB-EDC4-4608-B57D-767DE5F193C8}" srcOrd="0" destOrd="0" parTransId="{C9F05089-067B-4B04-A38E-4BD491C3891F}" sibTransId="{DE439194-D805-4D17-9FE4-26D0CB2DC7B8}"/>
    <dgm:cxn modelId="{97888E8D-3D26-40C6-BD5A-8068CD1A6746}" type="presOf" srcId="{C02A6BD8-A62D-4F84-9C1F-A1C995C0555C}" destId="{FEC12251-4DBC-4F93-8124-BA4F8E845491}" srcOrd="0" destOrd="0" presId="urn:microsoft.com/office/officeart/2005/8/layout/hierarchy6"/>
    <dgm:cxn modelId="{F6579365-9C66-44E9-8FF0-412006C3E3CE}" type="presOf" srcId="{80998E7F-CE84-4A25-BD78-B7404C56FFFD}" destId="{506C5CE9-C301-4DC9-A6AE-BFA451E8D895}" srcOrd="0" destOrd="0" presId="urn:microsoft.com/office/officeart/2005/8/layout/hierarchy6"/>
    <dgm:cxn modelId="{B973D47C-7B6F-47CB-95F4-6BB42C85BCC6}" type="presOf" srcId="{910F6649-4ED1-4D72-8EE9-C7562C46660A}" destId="{D39A7957-9037-48B9-82D2-FEBEC60A3E0B}" srcOrd="0" destOrd="0" presId="urn:microsoft.com/office/officeart/2005/8/layout/hierarchy6"/>
    <dgm:cxn modelId="{8F3E1310-5E99-458A-916C-529E5B633133}" srcId="{F7231CEB-EDC4-4608-B57D-767DE5F193C8}" destId="{910F6649-4ED1-4D72-8EE9-C7562C46660A}" srcOrd="1" destOrd="0" parTransId="{62277AE7-B9BB-441B-959B-6E89E46405CA}" sibTransId="{1A8329A0-8806-483C-8231-3925CFCF9550}"/>
    <dgm:cxn modelId="{4F53E63F-F6B1-469E-96D1-39372668C3A2}" srcId="{F7231CEB-EDC4-4608-B57D-767DE5F193C8}" destId="{15A3C7EA-5C79-4D69-ADFB-9414F74F28C1}" srcOrd="0" destOrd="0" parTransId="{BF7F9C12-B8EE-4067-95B2-9B256DE3D96A}" sibTransId="{4C5E8468-9F40-4C14-A650-5CF2354D46A3}"/>
    <dgm:cxn modelId="{5F74DC23-B8A1-49D0-AC99-11A55713E45F}" type="presOf" srcId="{3CE6D5EF-7E37-4E26-B0BA-949631BEA088}" destId="{7FC1EA3B-A272-4D3A-A303-DF5D06B6CF15}" srcOrd="0" destOrd="0" presId="urn:microsoft.com/office/officeart/2005/8/layout/hierarchy6"/>
    <dgm:cxn modelId="{9E97C833-F536-4AE8-833E-4A8E6BF23DD8}" srcId="{F7EE3633-59E7-468C-82DD-DCF096092320}" destId="{EB4AFCD3-FD7A-45D2-A973-1568ACAC13C1}" srcOrd="0" destOrd="0" parTransId="{80998E7F-CE84-4A25-BD78-B7404C56FFFD}" sibTransId="{0777D7B9-B584-4CE1-BFB0-EE295F0E82C3}"/>
    <dgm:cxn modelId="{977849C0-9CAC-4B25-8379-D6C503E78B72}" type="presOf" srcId="{F7EE3633-59E7-468C-82DD-DCF096092320}" destId="{DD02020A-2D7C-40D5-B1BE-9BEAB2F5FCC5}" srcOrd="0" destOrd="0" presId="urn:microsoft.com/office/officeart/2005/8/layout/hierarchy6"/>
    <dgm:cxn modelId="{5F2694B7-3BF7-4EA4-83EF-78BD167B272F}" srcId="{6F2C0245-F532-4F2C-B9E5-0BF3BF103160}" destId="{D8F20E30-91F4-4A10-B7F9-4ED39739834F}" srcOrd="2" destOrd="0" parTransId="{C02A6BD8-A62D-4F84-9C1F-A1C995C0555C}" sibTransId="{97B59AFB-0993-41B9-B40F-06F5A85AA701}"/>
    <dgm:cxn modelId="{8641958C-99E5-4B46-BE46-CC420638DAE6}" type="presOf" srcId="{84B41189-4C9B-4AF8-9617-3ED0FE032FC6}" destId="{9C372649-E5DD-416E-AD3E-0B61289338F3}" srcOrd="0" destOrd="0" presId="urn:microsoft.com/office/officeart/2005/8/layout/hierarchy6"/>
    <dgm:cxn modelId="{2611E549-FB32-459A-82EE-D3CB96EFE970}" type="presOf" srcId="{6F2C0245-F532-4F2C-B9E5-0BF3BF103160}" destId="{771A001C-1E67-4A36-BB18-E16094763D63}" srcOrd="0" destOrd="0" presId="urn:microsoft.com/office/officeart/2005/8/layout/hierarchy6"/>
    <dgm:cxn modelId="{123433C0-C4B6-4C54-8F7A-DAC9143D91EB}" type="presOf" srcId="{BF7F9C12-B8EE-4067-95B2-9B256DE3D96A}" destId="{EE0A87E8-9A77-44E3-92BD-740F0767B6CA}" srcOrd="0" destOrd="0" presId="urn:microsoft.com/office/officeart/2005/8/layout/hierarchy6"/>
    <dgm:cxn modelId="{8374D68D-11B1-4B4A-8D70-793C28B100E1}" srcId="{6F2C0245-F532-4F2C-B9E5-0BF3BF103160}" destId="{F7EE3633-59E7-468C-82DD-DCF096092320}" srcOrd="1" destOrd="0" parTransId="{3CE6D5EF-7E37-4E26-B0BA-949631BEA088}" sibTransId="{4AD00DE5-D70C-4016-8A57-FDF7CFB00CA4}"/>
    <dgm:cxn modelId="{105EAEA0-EC0D-4AB2-9753-9F114B5E14FB}" type="presOf" srcId="{15A3C7EA-5C79-4D69-ADFB-9414F74F28C1}" destId="{0F3FDA50-7D9B-4C1F-AEC9-5396693C813A}" srcOrd="0" destOrd="0" presId="urn:microsoft.com/office/officeart/2005/8/layout/hierarchy6"/>
    <dgm:cxn modelId="{5ED81D11-988D-4CF2-80CA-F67399E17219}" type="presOf" srcId="{62277AE7-B9BB-441B-959B-6E89E46405CA}" destId="{0DA71F1F-AADC-4022-8437-FB812BB8B8FB}" srcOrd="0" destOrd="0" presId="urn:microsoft.com/office/officeart/2005/8/layout/hierarchy6"/>
    <dgm:cxn modelId="{5B481A31-661F-40CB-B83F-A313AEC48E82}" type="presOf" srcId="{D8F20E30-91F4-4A10-B7F9-4ED39739834F}" destId="{90EAE7D1-3D07-4B94-A55C-80D488D2BE3F}" srcOrd="0" destOrd="0" presId="urn:microsoft.com/office/officeart/2005/8/layout/hierarchy6"/>
    <dgm:cxn modelId="{CD6D22E6-5F78-499F-A8FF-C7CD6439056E}" type="presOf" srcId="{C9F05089-067B-4B04-A38E-4BD491C3891F}" destId="{7218AC0D-FEBD-48E9-80A3-C98F6746B756}" srcOrd="0" destOrd="0" presId="urn:microsoft.com/office/officeart/2005/8/layout/hierarchy6"/>
    <dgm:cxn modelId="{8CA64B9B-E71D-47FD-8A97-ABBEC6DBFAEF}" type="presOf" srcId="{EB4AFCD3-FD7A-45D2-A973-1568ACAC13C1}" destId="{2C4FF4D2-9D33-4791-A2C1-0AD9ED407641}" srcOrd="0" destOrd="0" presId="urn:microsoft.com/office/officeart/2005/8/layout/hierarchy6"/>
    <dgm:cxn modelId="{E60FBC30-496B-4F98-A4FF-00E4DE9D4D52}" type="presParOf" srcId="{9C372649-E5DD-416E-AD3E-0B61289338F3}" destId="{A842F716-80A1-45FC-AC6B-7C2B0DB723C1}" srcOrd="0" destOrd="0" presId="urn:microsoft.com/office/officeart/2005/8/layout/hierarchy6"/>
    <dgm:cxn modelId="{71C2B220-B138-4A28-8453-BB9DD009E67B}" type="presParOf" srcId="{A842F716-80A1-45FC-AC6B-7C2B0DB723C1}" destId="{DB3BCB48-A1F5-432B-B7BE-B999889F25E8}" srcOrd="0" destOrd="0" presId="urn:microsoft.com/office/officeart/2005/8/layout/hierarchy6"/>
    <dgm:cxn modelId="{AEA9A2DF-F7B6-40EF-B72A-4EFA5E7C7DAD}" type="presParOf" srcId="{DB3BCB48-A1F5-432B-B7BE-B999889F25E8}" destId="{43872809-D79A-48CD-9809-DD0DFFA8A089}" srcOrd="0" destOrd="0" presId="urn:microsoft.com/office/officeart/2005/8/layout/hierarchy6"/>
    <dgm:cxn modelId="{191D6666-CF08-4BB4-B261-E88D76D5887E}" type="presParOf" srcId="{43872809-D79A-48CD-9809-DD0DFFA8A089}" destId="{771A001C-1E67-4A36-BB18-E16094763D63}" srcOrd="0" destOrd="0" presId="urn:microsoft.com/office/officeart/2005/8/layout/hierarchy6"/>
    <dgm:cxn modelId="{EC58129E-CAF7-46EB-888A-8833FD2D26A5}" type="presParOf" srcId="{43872809-D79A-48CD-9809-DD0DFFA8A089}" destId="{FE68BFAA-44D1-4DB8-BCC8-702DDEB9600A}" srcOrd="1" destOrd="0" presId="urn:microsoft.com/office/officeart/2005/8/layout/hierarchy6"/>
    <dgm:cxn modelId="{BE11E599-22E4-450B-B804-978DF70B4A95}" type="presParOf" srcId="{FE68BFAA-44D1-4DB8-BCC8-702DDEB9600A}" destId="{7218AC0D-FEBD-48E9-80A3-C98F6746B756}" srcOrd="0" destOrd="0" presId="urn:microsoft.com/office/officeart/2005/8/layout/hierarchy6"/>
    <dgm:cxn modelId="{8B981454-2C2B-45F9-9EDF-AE27C771BC4C}" type="presParOf" srcId="{FE68BFAA-44D1-4DB8-BCC8-702DDEB9600A}" destId="{A278B82C-82FE-4CCF-8FD5-92C722707848}" srcOrd="1" destOrd="0" presId="urn:microsoft.com/office/officeart/2005/8/layout/hierarchy6"/>
    <dgm:cxn modelId="{062CF2B1-FF50-4B00-ABEB-15901307A449}" type="presParOf" srcId="{A278B82C-82FE-4CCF-8FD5-92C722707848}" destId="{43F30BDA-0519-4F4A-914E-62730EE24648}" srcOrd="0" destOrd="0" presId="urn:microsoft.com/office/officeart/2005/8/layout/hierarchy6"/>
    <dgm:cxn modelId="{30FD6536-9B05-467B-93AE-7F0AFEAE26B0}" type="presParOf" srcId="{A278B82C-82FE-4CCF-8FD5-92C722707848}" destId="{BADEBE09-3CF8-48B5-96A9-4A641A1B8B60}" srcOrd="1" destOrd="0" presId="urn:microsoft.com/office/officeart/2005/8/layout/hierarchy6"/>
    <dgm:cxn modelId="{389E4250-0AFA-467C-907F-6362B1402F87}" type="presParOf" srcId="{BADEBE09-3CF8-48B5-96A9-4A641A1B8B60}" destId="{EE0A87E8-9A77-44E3-92BD-740F0767B6CA}" srcOrd="0" destOrd="0" presId="urn:microsoft.com/office/officeart/2005/8/layout/hierarchy6"/>
    <dgm:cxn modelId="{D74AF921-0383-474C-8235-64226843F3E3}" type="presParOf" srcId="{BADEBE09-3CF8-48B5-96A9-4A641A1B8B60}" destId="{8C21D3BA-2A7C-4AF5-BFB7-56D02B578BDE}" srcOrd="1" destOrd="0" presId="urn:microsoft.com/office/officeart/2005/8/layout/hierarchy6"/>
    <dgm:cxn modelId="{219587C1-6DBF-4DAF-B889-3113B6CF0C9F}" type="presParOf" srcId="{8C21D3BA-2A7C-4AF5-BFB7-56D02B578BDE}" destId="{0F3FDA50-7D9B-4C1F-AEC9-5396693C813A}" srcOrd="0" destOrd="0" presId="urn:microsoft.com/office/officeart/2005/8/layout/hierarchy6"/>
    <dgm:cxn modelId="{E4E6D3A0-812A-4536-AA6A-924B6BE64864}" type="presParOf" srcId="{8C21D3BA-2A7C-4AF5-BFB7-56D02B578BDE}" destId="{077E7839-76BE-40BD-A437-65D32C79A7F2}" srcOrd="1" destOrd="0" presId="urn:microsoft.com/office/officeart/2005/8/layout/hierarchy6"/>
    <dgm:cxn modelId="{50869145-03D4-4FBA-8FE8-3E6F22BB3AD1}" type="presParOf" srcId="{BADEBE09-3CF8-48B5-96A9-4A641A1B8B60}" destId="{0DA71F1F-AADC-4022-8437-FB812BB8B8FB}" srcOrd="2" destOrd="0" presId="urn:microsoft.com/office/officeart/2005/8/layout/hierarchy6"/>
    <dgm:cxn modelId="{DE696E1F-477A-4809-8958-B4CD71586C56}" type="presParOf" srcId="{BADEBE09-3CF8-48B5-96A9-4A641A1B8B60}" destId="{587A8765-E3F8-4A92-915D-AC57CC318E80}" srcOrd="3" destOrd="0" presId="urn:microsoft.com/office/officeart/2005/8/layout/hierarchy6"/>
    <dgm:cxn modelId="{98D9F0A8-E676-40BF-956A-08A600410066}" type="presParOf" srcId="{587A8765-E3F8-4A92-915D-AC57CC318E80}" destId="{D39A7957-9037-48B9-82D2-FEBEC60A3E0B}" srcOrd="0" destOrd="0" presId="urn:microsoft.com/office/officeart/2005/8/layout/hierarchy6"/>
    <dgm:cxn modelId="{E129B512-E540-453A-8D37-235FE6BE2138}" type="presParOf" srcId="{587A8765-E3F8-4A92-915D-AC57CC318E80}" destId="{CEE248F3-8F1F-4613-973D-6E9B4915B8DE}" srcOrd="1" destOrd="0" presId="urn:microsoft.com/office/officeart/2005/8/layout/hierarchy6"/>
    <dgm:cxn modelId="{6944E78F-A590-4861-BE09-14D28CEB2D90}" type="presParOf" srcId="{FE68BFAA-44D1-4DB8-BCC8-702DDEB9600A}" destId="{7FC1EA3B-A272-4D3A-A303-DF5D06B6CF15}" srcOrd="2" destOrd="0" presId="urn:microsoft.com/office/officeart/2005/8/layout/hierarchy6"/>
    <dgm:cxn modelId="{C13E7DBB-6C61-4D88-977E-30ACE9977BF2}" type="presParOf" srcId="{FE68BFAA-44D1-4DB8-BCC8-702DDEB9600A}" destId="{4392A12E-DB4E-4ADA-9D3B-CEB31EDAEA0D}" srcOrd="3" destOrd="0" presId="urn:microsoft.com/office/officeart/2005/8/layout/hierarchy6"/>
    <dgm:cxn modelId="{52F528B8-36A5-48BD-8E18-0C68BB063BD7}" type="presParOf" srcId="{4392A12E-DB4E-4ADA-9D3B-CEB31EDAEA0D}" destId="{DD02020A-2D7C-40D5-B1BE-9BEAB2F5FCC5}" srcOrd="0" destOrd="0" presId="urn:microsoft.com/office/officeart/2005/8/layout/hierarchy6"/>
    <dgm:cxn modelId="{6D363344-1230-48F8-A2D0-9614C111E5A3}" type="presParOf" srcId="{4392A12E-DB4E-4ADA-9D3B-CEB31EDAEA0D}" destId="{FF0AEAB0-810F-4868-A522-4F2A3C0062A8}" srcOrd="1" destOrd="0" presId="urn:microsoft.com/office/officeart/2005/8/layout/hierarchy6"/>
    <dgm:cxn modelId="{8AE504F0-3EC9-4B23-9EBC-A418B19373AC}" type="presParOf" srcId="{FF0AEAB0-810F-4868-A522-4F2A3C0062A8}" destId="{506C5CE9-C301-4DC9-A6AE-BFA451E8D895}" srcOrd="0" destOrd="0" presId="urn:microsoft.com/office/officeart/2005/8/layout/hierarchy6"/>
    <dgm:cxn modelId="{BCB9B4C2-390A-4840-B0B1-B3A35F43B0D8}" type="presParOf" srcId="{FF0AEAB0-810F-4868-A522-4F2A3C0062A8}" destId="{0645429C-C59F-4856-BFCB-16E5C0F77F41}" srcOrd="1" destOrd="0" presId="urn:microsoft.com/office/officeart/2005/8/layout/hierarchy6"/>
    <dgm:cxn modelId="{3F635F58-B76C-432C-9BA4-4496A6CB497A}" type="presParOf" srcId="{0645429C-C59F-4856-BFCB-16E5C0F77F41}" destId="{2C4FF4D2-9D33-4791-A2C1-0AD9ED407641}" srcOrd="0" destOrd="0" presId="urn:microsoft.com/office/officeart/2005/8/layout/hierarchy6"/>
    <dgm:cxn modelId="{35E29B7C-9230-47AA-8CAF-0354FAACF81D}" type="presParOf" srcId="{0645429C-C59F-4856-BFCB-16E5C0F77F41}" destId="{CD258C7C-0647-4D75-BC8E-FE2C78CE3842}" srcOrd="1" destOrd="0" presId="urn:microsoft.com/office/officeart/2005/8/layout/hierarchy6"/>
    <dgm:cxn modelId="{13EB8B31-2298-4647-A1EA-C27ED9B37F74}" type="presParOf" srcId="{FE68BFAA-44D1-4DB8-BCC8-702DDEB9600A}" destId="{FEC12251-4DBC-4F93-8124-BA4F8E845491}" srcOrd="4" destOrd="0" presId="urn:microsoft.com/office/officeart/2005/8/layout/hierarchy6"/>
    <dgm:cxn modelId="{1D527D14-D330-4F76-A5A2-6E5514E19D28}" type="presParOf" srcId="{FE68BFAA-44D1-4DB8-BCC8-702DDEB9600A}" destId="{8ACE6CC9-5C8F-4A92-9132-2C8B95CD32DD}" srcOrd="5" destOrd="0" presId="urn:microsoft.com/office/officeart/2005/8/layout/hierarchy6"/>
    <dgm:cxn modelId="{74E71AC0-BE64-4EA5-A37C-19077209F5AE}" type="presParOf" srcId="{8ACE6CC9-5C8F-4A92-9132-2C8B95CD32DD}" destId="{90EAE7D1-3D07-4B94-A55C-80D488D2BE3F}" srcOrd="0" destOrd="0" presId="urn:microsoft.com/office/officeart/2005/8/layout/hierarchy6"/>
    <dgm:cxn modelId="{4680B1F3-FE42-404A-B150-76D87B0829EA}" type="presParOf" srcId="{8ACE6CC9-5C8F-4A92-9132-2C8B95CD32DD}" destId="{D4214BCF-8557-4F42-998B-EC78A6326DC8}" srcOrd="1" destOrd="0" presId="urn:microsoft.com/office/officeart/2005/8/layout/hierarchy6"/>
    <dgm:cxn modelId="{335ED44F-FE50-4721-AB89-CA359702D741}" type="presParOf" srcId="{9C372649-E5DD-416E-AD3E-0B61289338F3}" destId="{3467F020-4174-41A3-823E-EB2E500C9F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033483-2433-40E7-B114-E295442BE522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EFCBDC50-F5D1-4310-9505-08F1E3E3866B}">
      <dgm:prSet phldrT="[Text]" custT="1"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200" dirty="0" smtClean="0"/>
            <a:t>1. Angaben zu Ihrem Törn, dem Boot, der Crew und der Erfahrung des Schiffsführers </a:t>
          </a:r>
          <a:endParaRPr lang="de-DE" sz="1200" dirty="0"/>
        </a:p>
      </dgm:t>
    </dgm:pt>
    <dgm:pt modelId="{4B94293B-A258-4A1D-8707-59E8A4FACCD5}" type="parTrans" cxnId="{84162F44-E261-4556-9B58-B685079B257D}">
      <dgm:prSet/>
      <dgm:spPr/>
      <dgm:t>
        <a:bodyPr/>
        <a:lstStyle/>
        <a:p>
          <a:endParaRPr lang="de-DE"/>
        </a:p>
      </dgm:t>
    </dgm:pt>
    <dgm:pt modelId="{6E686879-6A6E-4246-9222-4F9EF2549E28}" type="sibTrans" cxnId="{84162F44-E261-4556-9B58-B685079B257D}">
      <dgm:prSet/>
      <dgm:spPr/>
      <dgm:t>
        <a:bodyPr/>
        <a:lstStyle/>
        <a:p>
          <a:endParaRPr lang="de-DE"/>
        </a:p>
      </dgm:t>
    </dgm:pt>
    <dgm:pt modelId="{1151758A-9B63-4C40-92D1-DCF3C64FF03E}">
      <dgm:prSet phldrT="[Text]"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2. Ausstattung des Bootes mit Navigationsinstrumenten und deren Nutzung </a:t>
          </a:r>
          <a:endParaRPr lang="de-DE" dirty="0"/>
        </a:p>
      </dgm:t>
    </dgm:pt>
    <dgm:pt modelId="{BE838690-4B97-4399-BC1F-804C1CBCE957}" type="parTrans" cxnId="{7B606E55-40FF-4041-9F36-4A729BA3AAE6}">
      <dgm:prSet/>
      <dgm:spPr/>
      <dgm:t>
        <a:bodyPr/>
        <a:lstStyle/>
        <a:p>
          <a:endParaRPr lang="de-DE"/>
        </a:p>
      </dgm:t>
    </dgm:pt>
    <dgm:pt modelId="{B14F0544-191C-4887-B9C6-329030E34C5C}" type="sibTrans" cxnId="{7B606E55-40FF-4041-9F36-4A729BA3AAE6}">
      <dgm:prSet/>
      <dgm:spPr/>
      <dgm:t>
        <a:bodyPr/>
        <a:lstStyle/>
        <a:p>
          <a:endParaRPr lang="de-DE"/>
        </a:p>
      </dgm:t>
    </dgm:pt>
    <dgm:pt modelId="{CCD75060-F88F-4D1E-86BA-EB012000808D}">
      <dgm:prSet phldrT="[Text]"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3. Aktuelle Verwendung von Kartenplotter bzw. </a:t>
          </a:r>
          <a:r>
            <a:rPr lang="de-DE" dirty="0" err="1" smtClean="0"/>
            <a:t>Tablet</a:t>
          </a:r>
          <a:r>
            <a:rPr lang="de-DE" dirty="0" smtClean="0"/>
            <a:t> und Papierseekarten </a:t>
          </a:r>
          <a:endParaRPr lang="de-DE" dirty="0"/>
        </a:p>
      </dgm:t>
    </dgm:pt>
    <dgm:pt modelId="{3ED95361-2599-4D69-B75D-B53AA6A4DA3C}" type="parTrans" cxnId="{E85B17E4-1ABF-469C-98FF-E264BC180A3F}">
      <dgm:prSet/>
      <dgm:spPr/>
      <dgm:t>
        <a:bodyPr/>
        <a:lstStyle/>
        <a:p>
          <a:endParaRPr lang="de-DE"/>
        </a:p>
      </dgm:t>
    </dgm:pt>
    <dgm:pt modelId="{DA2A2E2E-27DE-44D4-93EE-27799F0A5166}" type="sibTrans" cxnId="{E85B17E4-1ABF-469C-98FF-E264BC180A3F}">
      <dgm:prSet/>
      <dgm:spPr/>
      <dgm:t>
        <a:bodyPr/>
        <a:lstStyle/>
        <a:p>
          <a:endParaRPr lang="de-DE"/>
        </a:p>
      </dgm:t>
    </dgm:pt>
    <dgm:pt modelId="{6A9D9C5B-636B-435A-B236-7F3BCAE151ED}">
      <dgm:prSet phldrT="[Text]"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4. Nutzererfahrungen </a:t>
          </a:r>
          <a:endParaRPr lang="de-DE" dirty="0"/>
        </a:p>
      </dgm:t>
    </dgm:pt>
    <dgm:pt modelId="{7336B604-C229-4348-96F2-32B67929EF66}" type="parTrans" cxnId="{9791BF67-1E88-45DB-A3B8-2FD1AF01AA20}">
      <dgm:prSet/>
      <dgm:spPr/>
      <dgm:t>
        <a:bodyPr/>
        <a:lstStyle/>
        <a:p>
          <a:endParaRPr lang="de-DE"/>
        </a:p>
      </dgm:t>
    </dgm:pt>
    <dgm:pt modelId="{379507C0-8AF4-4B7C-AE53-F7C3142E2665}" type="sibTrans" cxnId="{9791BF67-1E88-45DB-A3B8-2FD1AF01AA20}">
      <dgm:prSet/>
      <dgm:spPr/>
      <dgm:t>
        <a:bodyPr/>
        <a:lstStyle/>
        <a:p>
          <a:endParaRPr lang="de-DE"/>
        </a:p>
      </dgm:t>
    </dgm:pt>
    <dgm:pt modelId="{A64513F3-A019-4D62-A954-A69D6B87329E}" type="pres">
      <dgm:prSet presAssocID="{94033483-2433-40E7-B114-E295442BE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95FCBD7-00A9-45DD-BB11-F8B9F1BB8EED}" type="pres">
      <dgm:prSet presAssocID="{6A9D9C5B-636B-435A-B236-7F3BCAE151ED}" presName="boxAndChildren" presStyleCnt="0"/>
      <dgm:spPr/>
      <dgm:t>
        <a:bodyPr/>
        <a:lstStyle/>
        <a:p>
          <a:endParaRPr lang="de-DE"/>
        </a:p>
      </dgm:t>
    </dgm:pt>
    <dgm:pt modelId="{0B78BE00-8C36-4455-9592-4669FEA0DA8F}" type="pres">
      <dgm:prSet presAssocID="{6A9D9C5B-636B-435A-B236-7F3BCAE151ED}" presName="parentTextBox" presStyleLbl="node1" presStyleIdx="0" presStyleCnt="4"/>
      <dgm:spPr/>
      <dgm:t>
        <a:bodyPr/>
        <a:lstStyle/>
        <a:p>
          <a:endParaRPr lang="de-DE"/>
        </a:p>
      </dgm:t>
    </dgm:pt>
    <dgm:pt modelId="{B84DAD33-E148-47EB-A50A-23CE7FD62E82}" type="pres">
      <dgm:prSet presAssocID="{DA2A2E2E-27DE-44D4-93EE-27799F0A5166}" presName="sp" presStyleCnt="0"/>
      <dgm:spPr/>
      <dgm:t>
        <a:bodyPr/>
        <a:lstStyle/>
        <a:p>
          <a:endParaRPr lang="de-DE"/>
        </a:p>
      </dgm:t>
    </dgm:pt>
    <dgm:pt modelId="{F63618D5-525D-422F-96E5-4E581F93E811}" type="pres">
      <dgm:prSet presAssocID="{CCD75060-F88F-4D1E-86BA-EB012000808D}" presName="arrowAndChildren" presStyleCnt="0"/>
      <dgm:spPr/>
      <dgm:t>
        <a:bodyPr/>
        <a:lstStyle/>
        <a:p>
          <a:endParaRPr lang="de-DE"/>
        </a:p>
      </dgm:t>
    </dgm:pt>
    <dgm:pt modelId="{820A21E8-14AE-458F-A1D0-2B75307A206D}" type="pres">
      <dgm:prSet presAssocID="{CCD75060-F88F-4D1E-86BA-EB012000808D}" presName="parentTextArrow" presStyleLbl="node1" presStyleIdx="1" presStyleCnt="4"/>
      <dgm:spPr/>
      <dgm:t>
        <a:bodyPr/>
        <a:lstStyle/>
        <a:p>
          <a:endParaRPr lang="de-DE"/>
        </a:p>
      </dgm:t>
    </dgm:pt>
    <dgm:pt modelId="{B8C2C14D-0A88-4D69-AFAE-2D5B36ED1A9B}" type="pres">
      <dgm:prSet presAssocID="{B14F0544-191C-4887-B9C6-329030E34C5C}" presName="sp" presStyleCnt="0"/>
      <dgm:spPr/>
      <dgm:t>
        <a:bodyPr/>
        <a:lstStyle/>
        <a:p>
          <a:endParaRPr lang="de-DE"/>
        </a:p>
      </dgm:t>
    </dgm:pt>
    <dgm:pt modelId="{4BF2E113-4CCE-4F12-9F8A-6E9B023FE54E}" type="pres">
      <dgm:prSet presAssocID="{1151758A-9B63-4C40-92D1-DCF3C64FF03E}" presName="arrowAndChildren" presStyleCnt="0"/>
      <dgm:spPr/>
      <dgm:t>
        <a:bodyPr/>
        <a:lstStyle/>
        <a:p>
          <a:endParaRPr lang="de-DE"/>
        </a:p>
      </dgm:t>
    </dgm:pt>
    <dgm:pt modelId="{950FA656-0370-4725-9352-E6403DD65C02}" type="pres">
      <dgm:prSet presAssocID="{1151758A-9B63-4C40-92D1-DCF3C64FF03E}" presName="parentTextArrow" presStyleLbl="node1" presStyleIdx="2" presStyleCnt="4"/>
      <dgm:spPr/>
      <dgm:t>
        <a:bodyPr/>
        <a:lstStyle/>
        <a:p>
          <a:endParaRPr lang="de-DE"/>
        </a:p>
      </dgm:t>
    </dgm:pt>
    <dgm:pt modelId="{CA4B6086-7197-499D-88F8-DA06AB82BEE9}" type="pres">
      <dgm:prSet presAssocID="{6E686879-6A6E-4246-9222-4F9EF2549E28}" presName="sp" presStyleCnt="0"/>
      <dgm:spPr/>
      <dgm:t>
        <a:bodyPr/>
        <a:lstStyle/>
        <a:p>
          <a:endParaRPr lang="de-DE"/>
        </a:p>
      </dgm:t>
    </dgm:pt>
    <dgm:pt modelId="{BE73B85F-DDC5-4B66-A415-2BDDD1E486E4}" type="pres">
      <dgm:prSet presAssocID="{EFCBDC50-F5D1-4310-9505-08F1E3E3866B}" presName="arrowAndChildren" presStyleCnt="0"/>
      <dgm:spPr/>
      <dgm:t>
        <a:bodyPr/>
        <a:lstStyle/>
        <a:p>
          <a:endParaRPr lang="de-DE"/>
        </a:p>
      </dgm:t>
    </dgm:pt>
    <dgm:pt modelId="{3E291A74-0EB6-409C-B69D-B3036CEADAC9}" type="pres">
      <dgm:prSet presAssocID="{EFCBDC50-F5D1-4310-9505-08F1E3E3866B}" presName="parentTextArrow" presStyleLbl="node1" presStyleIdx="3" presStyleCnt="4" custLinFactNeighborX="-1581" custLinFactNeighborY="-16347"/>
      <dgm:spPr/>
      <dgm:t>
        <a:bodyPr/>
        <a:lstStyle/>
        <a:p>
          <a:endParaRPr lang="de-DE"/>
        </a:p>
      </dgm:t>
    </dgm:pt>
  </dgm:ptLst>
  <dgm:cxnLst>
    <dgm:cxn modelId="{05501CB1-8E4B-4855-90D1-A89A1BA1513F}" type="presOf" srcId="{CCD75060-F88F-4D1E-86BA-EB012000808D}" destId="{820A21E8-14AE-458F-A1D0-2B75307A206D}" srcOrd="0" destOrd="0" presId="urn:microsoft.com/office/officeart/2005/8/layout/process4"/>
    <dgm:cxn modelId="{2CD17C81-9D17-483E-B8FE-4279CBD188CF}" type="presOf" srcId="{1151758A-9B63-4C40-92D1-DCF3C64FF03E}" destId="{950FA656-0370-4725-9352-E6403DD65C02}" srcOrd="0" destOrd="0" presId="urn:microsoft.com/office/officeart/2005/8/layout/process4"/>
    <dgm:cxn modelId="{E85B17E4-1ABF-469C-98FF-E264BC180A3F}" srcId="{94033483-2433-40E7-B114-E295442BE522}" destId="{CCD75060-F88F-4D1E-86BA-EB012000808D}" srcOrd="2" destOrd="0" parTransId="{3ED95361-2599-4D69-B75D-B53AA6A4DA3C}" sibTransId="{DA2A2E2E-27DE-44D4-93EE-27799F0A5166}"/>
    <dgm:cxn modelId="{4B94C755-A267-4776-A66C-7B3453A18E2E}" type="presOf" srcId="{6A9D9C5B-636B-435A-B236-7F3BCAE151ED}" destId="{0B78BE00-8C36-4455-9592-4669FEA0DA8F}" srcOrd="0" destOrd="0" presId="urn:microsoft.com/office/officeart/2005/8/layout/process4"/>
    <dgm:cxn modelId="{D2C2CE06-C612-45AD-A4FA-BA4E927A81A8}" type="presOf" srcId="{EFCBDC50-F5D1-4310-9505-08F1E3E3866B}" destId="{3E291A74-0EB6-409C-B69D-B3036CEADAC9}" srcOrd="0" destOrd="0" presId="urn:microsoft.com/office/officeart/2005/8/layout/process4"/>
    <dgm:cxn modelId="{12F02D1D-58AE-40FC-8674-89DEC5F1D899}" type="presOf" srcId="{94033483-2433-40E7-B114-E295442BE522}" destId="{A64513F3-A019-4D62-A954-A69D6B87329E}" srcOrd="0" destOrd="0" presId="urn:microsoft.com/office/officeart/2005/8/layout/process4"/>
    <dgm:cxn modelId="{84162F44-E261-4556-9B58-B685079B257D}" srcId="{94033483-2433-40E7-B114-E295442BE522}" destId="{EFCBDC50-F5D1-4310-9505-08F1E3E3866B}" srcOrd="0" destOrd="0" parTransId="{4B94293B-A258-4A1D-8707-59E8A4FACCD5}" sibTransId="{6E686879-6A6E-4246-9222-4F9EF2549E28}"/>
    <dgm:cxn modelId="{7B606E55-40FF-4041-9F36-4A729BA3AAE6}" srcId="{94033483-2433-40E7-B114-E295442BE522}" destId="{1151758A-9B63-4C40-92D1-DCF3C64FF03E}" srcOrd="1" destOrd="0" parTransId="{BE838690-4B97-4399-BC1F-804C1CBCE957}" sibTransId="{B14F0544-191C-4887-B9C6-329030E34C5C}"/>
    <dgm:cxn modelId="{9791BF67-1E88-45DB-A3B8-2FD1AF01AA20}" srcId="{94033483-2433-40E7-B114-E295442BE522}" destId="{6A9D9C5B-636B-435A-B236-7F3BCAE151ED}" srcOrd="3" destOrd="0" parTransId="{7336B604-C229-4348-96F2-32B67929EF66}" sibTransId="{379507C0-8AF4-4B7C-AE53-F7C3142E2665}"/>
    <dgm:cxn modelId="{61990A42-07DB-4201-9EC9-94664AA27920}" type="presParOf" srcId="{A64513F3-A019-4D62-A954-A69D6B87329E}" destId="{195FCBD7-00A9-45DD-BB11-F8B9F1BB8EED}" srcOrd="0" destOrd="0" presId="urn:microsoft.com/office/officeart/2005/8/layout/process4"/>
    <dgm:cxn modelId="{BB3310C6-4754-4E91-B569-51B92341D188}" type="presParOf" srcId="{195FCBD7-00A9-45DD-BB11-F8B9F1BB8EED}" destId="{0B78BE00-8C36-4455-9592-4669FEA0DA8F}" srcOrd="0" destOrd="0" presId="urn:microsoft.com/office/officeart/2005/8/layout/process4"/>
    <dgm:cxn modelId="{63C13F6A-04EF-4C2B-896E-DF7237A2EB84}" type="presParOf" srcId="{A64513F3-A019-4D62-A954-A69D6B87329E}" destId="{B84DAD33-E148-47EB-A50A-23CE7FD62E82}" srcOrd="1" destOrd="0" presId="urn:microsoft.com/office/officeart/2005/8/layout/process4"/>
    <dgm:cxn modelId="{181C46F1-4F16-48B2-BB30-7D24FCA92406}" type="presParOf" srcId="{A64513F3-A019-4D62-A954-A69D6B87329E}" destId="{F63618D5-525D-422F-96E5-4E581F93E811}" srcOrd="2" destOrd="0" presId="urn:microsoft.com/office/officeart/2005/8/layout/process4"/>
    <dgm:cxn modelId="{50B19B8F-4FAA-410C-B06A-0B26FCF1CEFD}" type="presParOf" srcId="{F63618D5-525D-422F-96E5-4E581F93E811}" destId="{820A21E8-14AE-458F-A1D0-2B75307A206D}" srcOrd="0" destOrd="0" presId="urn:microsoft.com/office/officeart/2005/8/layout/process4"/>
    <dgm:cxn modelId="{94E0880D-5003-4EB0-93B0-B9D4A50BDD80}" type="presParOf" srcId="{A64513F3-A019-4D62-A954-A69D6B87329E}" destId="{B8C2C14D-0A88-4D69-AFAE-2D5B36ED1A9B}" srcOrd="3" destOrd="0" presId="urn:microsoft.com/office/officeart/2005/8/layout/process4"/>
    <dgm:cxn modelId="{3426F200-3E73-44C2-A682-17376E51BB2D}" type="presParOf" srcId="{A64513F3-A019-4D62-A954-A69D6B87329E}" destId="{4BF2E113-4CCE-4F12-9F8A-6E9B023FE54E}" srcOrd="4" destOrd="0" presId="urn:microsoft.com/office/officeart/2005/8/layout/process4"/>
    <dgm:cxn modelId="{F466A5A3-F0B6-4857-A2DC-659936F2BBFA}" type="presParOf" srcId="{4BF2E113-4CCE-4F12-9F8A-6E9B023FE54E}" destId="{950FA656-0370-4725-9352-E6403DD65C02}" srcOrd="0" destOrd="0" presId="urn:microsoft.com/office/officeart/2005/8/layout/process4"/>
    <dgm:cxn modelId="{02E89208-C7E0-4A90-8A86-053B74BF3E38}" type="presParOf" srcId="{A64513F3-A019-4D62-A954-A69D6B87329E}" destId="{CA4B6086-7197-499D-88F8-DA06AB82BEE9}" srcOrd="5" destOrd="0" presId="urn:microsoft.com/office/officeart/2005/8/layout/process4"/>
    <dgm:cxn modelId="{295BF075-A4EE-4AC8-9D14-3E4B419E66FD}" type="presParOf" srcId="{A64513F3-A019-4D62-A954-A69D6B87329E}" destId="{BE73B85F-DDC5-4B66-A415-2BDDD1E486E4}" srcOrd="6" destOrd="0" presId="urn:microsoft.com/office/officeart/2005/8/layout/process4"/>
    <dgm:cxn modelId="{26B657ED-D6CD-4CDD-A82D-368C2F39EDFB}" type="presParOf" srcId="{BE73B85F-DDC5-4B66-A415-2BDDD1E486E4}" destId="{3E291A74-0EB6-409C-B69D-B3036CEADAC9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B41189-4C9B-4AF8-9617-3ED0FE032F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2C0245-F532-4F2C-B9E5-0BF3BF103160}">
      <dgm:prSet phldrT="[Text]"/>
      <dgm:spPr/>
      <dgm:t>
        <a:bodyPr/>
        <a:lstStyle/>
        <a:p>
          <a:pPr algn="ctr"/>
          <a:r>
            <a:rPr lang="de-DE" b="1" dirty="0" smtClean="0"/>
            <a:t>Drei Projekttörns mit Segelyacht </a:t>
          </a:r>
          <a:r>
            <a:rPr lang="de-DE" b="1" cap="small" baseline="0" dirty="0" smtClean="0"/>
            <a:t>Mary Read</a:t>
          </a:r>
          <a:endParaRPr lang="de-DE" b="1" dirty="0" smtClean="0"/>
        </a:p>
        <a:p>
          <a:pPr algn="ctr"/>
          <a:r>
            <a:rPr lang="de-DE" dirty="0" smtClean="0"/>
            <a:t>Crews: je drei Human Factors-Studenten</a:t>
          </a:r>
        </a:p>
        <a:p>
          <a:pPr algn="ctr"/>
          <a:r>
            <a:rPr lang="de-DE" dirty="0" smtClean="0"/>
            <a:t>Zeit: je sieben Tage im August 2015</a:t>
          </a:r>
        </a:p>
        <a:p>
          <a:pPr algn="ctr"/>
          <a:r>
            <a:rPr lang="de-DE" dirty="0" smtClean="0"/>
            <a:t>Fahrtgebiet: dänische und deutsche Ostseeküste, Bodden</a:t>
          </a:r>
          <a:endParaRPr lang="de-DE" dirty="0"/>
        </a:p>
      </dgm:t>
    </dgm:pt>
    <dgm:pt modelId="{E8A4AC47-33E6-463A-96C8-2CD83E74D844}" type="parTrans" cxnId="{6751E8D0-C28B-4758-9091-40B4C473FED3}">
      <dgm:prSet/>
      <dgm:spPr/>
      <dgm:t>
        <a:bodyPr/>
        <a:lstStyle/>
        <a:p>
          <a:endParaRPr lang="de-DE"/>
        </a:p>
      </dgm:t>
    </dgm:pt>
    <dgm:pt modelId="{976963ED-7781-443E-AF80-ABCACC630013}" type="sibTrans" cxnId="{6751E8D0-C28B-4758-9091-40B4C473FED3}">
      <dgm:prSet/>
      <dgm:spPr/>
      <dgm:t>
        <a:bodyPr/>
        <a:lstStyle/>
        <a:p>
          <a:endParaRPr lang="de-DE"/>
        </a:p>
      </dgm:t>
    </dgm:pt>
    <dgm:pt modelId="{F7231CEB-EDC4-4608-B57D-767DE5F193C8}">
      <dgm:prSet phldrT="[Text]"/>
      <dgm:spPr>
        <a:solidFill>
          <a:srgbClr val="FCD5B4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Pilot-Experimente zur Auswirkung der Mediennutzung</a:t>
          </a:r>
          <a:endParaRPr lang="de-DE" dirty="0">
            <a:solidFill>
              <a:schemeClr val="tx1"/>
            </a:solidFill>
          </a:endParaRPr>
        </a:p>
      </dgm:t>
    </dgm:pt>
    <dgm:pt modelId="{C9F05089-067B-4B04-A38E-4BD491C3891F}" type="parTrans" cxnId="{18D4504A-92DE-4FB6-9917-83FCDBA288CA}">
      <dgm:prSet/>
      <dgm:spPr/>
      <dgm:t>
        <a:bodyPr/>
        <a:lstStyle/>
        <a:p>
          <a:endParaRPr lang="de-DE"/>
        </a:p>
      </dgm:t>
    </dgm:pt>
    <dgm:pt modelId="{DE439194-D805-4D17-9FE4-26D0CB2DC7B8}" type="sibTrans" cxnId="{18D4504A-92DE-4FB6-9917-83FCDBA288CA}">
      <dgm:prSet/>
      <dgm:spPr/>
      <dgm:t>
        <a:bodyPr/>
        <a:lstStyle/>
        <a:p>
          <a:endParaRPr lang="de-DE"/>
        </a:p>
      </dgm:t>
    </dgm:pt>
    <dgm:pt modelId="{15A3C7EA-5C79-4D69-ADFB-9414F74F28C1}">
      <dgm:prSet phldrT="[Text]"/>
      <dgm:spPr>
        <a:solidFill>
          <a:srgbClr val="F2DCDB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Segeln: Leistung und Blickverteilung</a:t>
          </a:r>
        </a:p>
        <a:p>
          <a:r>
            <a:rPr lang="de-DE" dirty="0" smtClean="0">
              <a:solidFill>
                <a:schemeClr val="tx1"/>
              </a:solidFill>
            </a:rPr>
            <a:t>6 VP</a:t>
          </a:r>
          <a:endParaRPr lang="de-DE" dirty="0">
            <a:solidFill>
              <a:schemeClr val="tx1"/>
            </a:solidFill>
          </a:endParaRPr>
        </a:p>
      </dgm:t>
    </dgm:pt>
    <dgm:pt modelId="{BF7F9C12-B8EE-4067-95B2-9B256DE3D96A}" type="parTrans" cxnId="{4F53E63F-F6B1-469E-96D1-39372668C3A2}">
      <dgm:prSet/>
      <dgm:spPr/>
      <dgm:t>
        <a:bodyPr/>
        <a:lstStyle/>
        <a:p>
          <a:endParaRPr lang="de-DE"/>
        </a:p>
      </dgm:t>
    </dgm:pt>
    <dgm:pt modelId="{4C5E8468-9F40-4C14-A650-5CF2354D46A3}" type="sibTrans" cxnId="{4F53E63F-F6B1-469E-96D1-39372668C3A2}">
      <dgm:prSet/>
      <dgm:spPr/>
      <dgm:t>
        <a:bodyPr/>
        <a:lstStyle/>
        <a:p>
          <a:endParaRPr lang="de-DE"/>
        </a:p>
      </dgm:t>
    </dgm:pt>
    <dgm:pt modelId="{910F6649-4ED1-4D72-8EE9-C7562C46660A}">
      <dgm:prSet phldrT="[Text]"/>
      <dgm:spPr>
        <a:solidFill>
          <a:srgbClr val="DAD2E4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Navigieren: Situations-bewusstsein</a:t>
          </a:r>
        </a:p>
        <a:p>
          <a:r>
            <a:rPr lang="de-DE" dirty="0" smtClean="0">
              <a:solidFill>
                <a:schemeClr val="tx1"/>
              </a:solidFill>
            </a:rPr>
            <a:t>4 VP</a:t>
          </a:r>
          <a:endParaRPr lang="de-DE" dirty="0">
            <a:solidFill>
              <a:schemeClr val="tx1"/>
            </a:solidFill>
          </a:endParaRPr>
        </a:p>
      </dgm:t>
    </dgm:pt>
    <dgm:pt modelId="{62277AE7-B9BB-441B-959B-6E89E46405CA}" type="parTrans" cxnId="{8F3E1310-5E99-458A-916C-529E5B633133}">
      <dgm:prSet/>
      <dgm:spPr/>
      <dgm:t>
        <a:bodyPr/>
        <a:lstStyle/>
        <a:p>
          <a:endParaRPr lang="de-DE"/>
        </a:p>
      </dgm:t>
    </dgm:pt>
    <dgm:pt modelId="{1A8329A0-8806-483C-8231-3925CFCF9550}" type="sibTrans" cxnId="{8F3E1310-5E99-458A-916C-529E5B633133}">
      <dgm:prSet/>
      <dgm:spPr/>
      <dgm:t>
        <a:bodyPr/>
        <a:lstStyle/>
        <a:p>
          <a:endParaRPr lang="de-DE"/>
        </a:p>
      </dgm:t>
    </dgm:pt>
    <dgm:pt modelId="{F7EE3633-59E7-468C-82DD-DCF096092320}">
      <dgm:prSet phldrT="[Text]"/>
      <dgm:spPr>
        <a:solidFill>
          <a:srgbClr val="D8E4BC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Explorative Usability-Analyse </a:t>
          </a:r>
          <a:br>
            <a:rPr lang="de-DE" dirty="0" smtClean="0">
              <a:solidFill>
                <a:schemeClr val="tx1"/>
              </a:solidFill>
            </a:rPr>
          </a:br>
          <a:r>
            <a:rPr lang="de-DE" dirty="0" smtClean="0">
              <a:solidFill>
                <a:schemeClr val="tx1"/>
              </a:solidFill>
            </a:rPr>
            <a:t>=&gt; Guideline</a:t>
          </a:r>
          <a:endParaRPr lang="de-DE" dirty="0">
            <a:solidFill>
              <a:schemeClr val="tx1"/>
            </a:solidFill>
          </a:endParaRPr>
        </a:p>
      </dgm:t>
    </dgm:pt>
    <dgm:pt modelId="{3CE6D5EF-7E37-4E26-B0BA-949631BEA088}" type="parTrans" cxnId="{8374D68D-11B1-4B4A-8D70-793C28B100E1}">
      <dgm:prSet/>
      <dgm:spPr/>
      <dgm:t>
        <a:bodyPr/>
        <a:lstStyle/>
        <a:p>
          <a:endParaRPr lang="de-DE"/>
        </a:p>
      </dgm:t>
    </dgm:pt>
    <dgm:pt modelId="{4AD00DE5-D70C-4016-8A57-FDF7CFB00CA4}" type="sibTrans" cxnId="{8374D68D-11B1-4B4A-8D70-793C28B100E1}">
      <dgm:prSet/>
      <dgm:spPr/>
      <dgm:t>
        <a:bodyPr/>
        <a:lstStyle/>
        <a:p>
          <a:endParaRPr lang="de-DE"/>
        </a:p>
      </dgm:t>
    </dgm:pt>
    <dgm:pt modelId="{D8F20E30-91F4-4A10-B7F9-4ED39739834F}">
      <dgm:prSet/>
      <dgm:spPr>
        <a:solidFill>
          <a:schemeClr val="bg1">
            <a:lumMod val="85000"/>
          </a:schemeClr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Fragebogenstudie in den Häfen</a:t>
          </a:r>
        </a:p>
        <a:p>
          <a:r>
            <a:rPr lang="de-DE" dirty="0" smtClean="0">
              <a:solidFill>
                <a:schemeClr val="tx1"/>
              </a:solidFill>
            </a:rPr>
            <a:t>114 VP</a:t>
          </a:r>
          <a:endParaRPr lang="de-DE" dirty="0">
            <a:solidFill>
              <a:schemeClr val="tx1"/>
            </a:solidFill>
          </a:endParaRPr>
        </a:p>
      </dgm:t>
    </dgm:pt>
    <dgm:pt modelId="{C02A6BD8-A62D-4F84-9C1F-A1C995C0555C}" type="parTrans" cxnId="{5F2694B7-3BF7-4EA4-83EF-78BD167B272F}">
      <dgm:prSet/>
      <dgm:spPr/>
      <dgm:t>
        <a:bodyPr/>
        <a:lstStyle/>
        <a:p>
          <a:endParaRPr lang="de-DE"/>
        </a:p>
      </dgm:t>
    </dgm:pt>
    <dgm:pt modelId="{97B59AFB-0993-41B9-B40F-06F5A85AA701}" type="sibTrans" cxnId="{5F2694B7-3BF7-4EA4-83EF-78BD167B272F}">
      <dgm:prSet/>
      <dgm:spPr/>
      <dgm:t>
        <a:bodyPr/>
        <a:lstStyle/>
        <a:p>
          <a:endParaRPr lang="de-DE"/>
        </a:p>
      </dgm:t>
    </dgm:pt>
    <dgm:pt modelId="{EB4AFCD3-FD7A-45D2-A973-1568ACAC13C1}">
      <dgm:prSet/>
      <dgm:spPr>
        <a:solidFill>
          <a:srgbClr val="D8E4BC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Nutzertest</a:t>
          </a:r>
        </a:p>
        <a:p>
          <a:r>
            <a:rPr lang="de-DE" dirty="0" smtClean="0">
              <a:solidFill>
                <a:schemeClr val="tx1"/>
              </a:solidFill>
            </a:rPr>
            <a:t>3 Geräte, 9 VP</a:t>
          </a:r>
          <a:endParaRPr lang="de-DE" dirty="0">
            <a:solidFill>
              <a:schemeClr val="tx1"/>
            </a:solidFill>
          </a:endParaRPr>
        </a:p>
      </dgm:t>
    </dgm:pt>
    <dgm:pt modelId="{80998E7F-CE84-4A25-BD78-B7404C56FFFD}" type="parTrans" cxnId="{9E97C833-F536-4AE8-833E-4A8E6BF23DD8}">
      <dgm:prSet/>
      <dgm:spPr/>
      <dgm:t>
        <a:bodyPr/>
        <a:lstStyle/>
        <a:p>
          <a:endParaRPr lang="de-DE"/>
        </a:p>
      </dgm:t>
    </dgm:pt>
    <dgm:pt modelId="{0777D7B9-B584-4CE1-BFB0-EE295F0E82C3}" type="sibTrans" cxnId="{9E97C833-F536-4AE8-833E-4A8E6BF23DD8}">
      <dgm:prSet/>
      <dgm:spPr/>
      <dgm:t>
        <a:bodyPr/>
        <a:lstStyle/>
        <a:p>
          <a:endParaRPr lang="de-DE"/>
        </a:p>
      </dgm:t>
    </dgm:pt>
    <dgm:pt modelId="{9C372649-E5DD-416E-AD3E-0B61289338F3}" type="pres">
      <dgm:prSet presAssocID="{84B41189-4C9B-4AF8-9617-3ED0FE032F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42F716-80A1-45FC-AC6B-7C2B0DB723C1}" type="pres">
      <dgm:prSet presAssocID="{84B41189-4C9B-4AF8-9617-3ED0FE032FC6}" presName="hierFlow" presStyleCnt="0"/>
      <dgm:spPr/>
    </dgm:pt>
    <dgm:pt modelId="{DB3BCB48-A1F5-432B-B7BE-B999889F25E8}" type="pres">
      <dgm:prSet presAssocID="{84B41189-4C9B-4AF8-9617-3ED0FE032F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872809-D79A-48CD-9809-DD0DFFA8A089}" type="pres">
      <dgm:prSet presAssocID="{6F2C0245-F532-4F2C-B9E5-0BF3BF103160}" presName="Name14" presStyleCnt="0"/>
      <dgm:spPr/>
    </dgm:pt>
    <dgm:pt modelId="{771A001C-1E67-4A36-BB18-E16094763D63}" type="pres">
      <dgm:prSet presAssocID="{6F2C0245-F532-4F2C-B9E5-0BF3BF103160}" presName="level1Shape" presStyleLbl="node0" presStyleIdx="0" presStyleCnt="1" custScaleX="306228" custScaleY="138371" custLinFactNeighborX="-14691" custLinFactNeighborY="-552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68BFAA-44D1-4DB8-BCC8-702DDEB9600A}" type="pres">
      <dgm:prSet presAssocID="{6F2C0245-F532-4F2C-B9E5-0BF3BF103160}" presName="hierChild2" presStyleCnt="0"/>
      <dgm:spPr/>
    </dgm:pt>
    <dgm:pt modelId="{7218AC0D-FEBD-48E9-80A3-C98F6746B756}" type="pres">
      <dgm:prSet presAssocID="{C9F05089-067B-4B04-A38E-4BD491C3891F}" presName="Name19" presStyleLbl="parChTrans1D2" presStyleIdx="0" presStyleCnt="3"/>
      <dgm:spPr/>
      <dgm:t>
        <a:bodyPr/>
        <a:lstStyle/>
        <a:p>
          <a:endParaRPr lang="de-DE"/>
        </a:p>
      </dgm:t>
    </dgm:pt>
    <dgm:pt modelId="{A278B82C-82FE-4CCF-8FD5-92C722707848}" type="pres">
      <dgm:prSet presAssocID="{F7231CEB-EDC4-4608-B57D-767DE5F193C8}" presName="Name21" presStyleCnt="0"/>
      <dgm:spPr/>
    </dgm:pt>
    <dgm:pt modelId="{43F30BDA-0519-4F4A-914E-62730EE24648}" type="pres">
      <dgm:prSet presAssocID="{F7231CEB-EDC4-4608-B57D-767DE5F193C8}" presName="level2Shape" presStyleLbl="node2" presStyleIdx="0" presStyleCnt="3" custScaleX="100000" custLinFactX="47449" custLinFactNeighborX="100000" custLinFactNeighborY="-9593"/>
      <dgm:spPr/>
      <dgm:t>
        <a:bodyPr/>
        <a:lstStyle/>
        <a:p>
          <a:endParaRPr lang="de-DE"/>
        </a:p>
      </dgm:t>
    </dgm:pt>
    <dgm:pt modelId="{BADEBE09-3CF8-48B5-96A9-4A641A1B8B60}" type="pres">
      <dgm:prSet presAssocID="{F7231CEB-EDC4-4608-B57D-767DE5F193C8}" presName="hierChild3" presStyleCnt="0"/>
      <dgm:spPr/>
    </dgm:pt>
    <dgm:pt modelId="{EE0A87E8-9A77-44E3-92BD-740F0767B6CA}" type="pres">
      <dgm:prSet presAssocID="{BF7F9C12-B8EE-4067-95B2-9B256DE3D96A}" presName="Name19" presStyleLbl="parChTrans1D3" presStyleIdx="0" presStyleCnt="3"/>
      <dgm:spPr/>
      <dgm:t>
        <a:bodyPr/>
        <a:lstStyle/>
        <a:p>
          <a:endParaRPr lang="de-DE"/>
        </a:p>
      </dgm:t>
    </dgm:pt>
    <dgm:pt modelId="{8C21D3BA-2A7C-4AF5-BFB7-56D02B578BDE}" type="pres">
      <dgm:prSet presAssocID="{15A3C7EA-5C79-4D69-ADFB-9414F74F28C1}" presName="Name21" presStyleCnt="0"/>
      <dgm:spPr/>
    </dgm:pt>
    <dgm:pt modelId="{0F3FDA50-7D9B-4C1F-AEC9-5396693C813A}" type="pres">
      <dgm:prSet presAssocID="{15A3C7EA-5C79-4D69-ADFB-9414F74F28C1}" presName="level2Shape" presStyleLbl="node3" presStyleIdx="0" presStyleCnt="3" custLinFactX="51132" custLinFactNeighborX="100000" custLinFactNeighborY="-9197"/>
      <dgm:spPr/>
      <dgm:t>
        <a:bodyPr/>
        <a:lstStyle/>
        <a:p>
          <a:endParaRPr lang="de-DE"/>
        </a:p>
      </dgm:t>
    </dgm:pt>
    <dgm:pt modelId="{077E7839-76BE-40BD-A437-65D32C79A7F2}" type="pres">
      <dgm:prSet presAssocID="{15A3C7EA-5C79-4D69-ADFB-9414F74F28C1}" presName="hierChild3" presStyleCnt="0"/>
      <dgm:spPr/>
    </dgm:pt>
    <dgm:pt modelId="{0DA71F1F-AADC-4022-8437-FB812BB8B8FB}" type="pres">
      <dgm:prSet presAssocID="{62277AE7-B9BB-441B-959B-6E89E46405CA}" presName="Name19" presStyleLbl="parChTrans1D3" presStyleIdx="1" presStyleCnt="3"/>
      <dgm:spPr/>
      <dgm:t>
        <a:bodyPr/>
        <a:lstStyle/>
        <a:p>
          <a:endParaRPr lang="de-DE"/>
        </a:p>
      </dgm:t>
    </dgm:pt>
    <dgm:pt modelId="{587A8765-E3F8-4A92-915D-AC57CC318E80}" type="pres">
      <dgm:prSet presAssocID="{910F6649-4ED1-4D72-8EE9-C7562C46660A}" presName="Name21" presStyleCnt="0"/>
      <dgm:spPr/>
    </dgm:pt>
    <dgm:pt modelId="{D39A7957-9037-48B9-82D2-FEBEC60A3E0B}" type="pres">
      <dgm:prSet presAssocID="{910F6649-4ED1-4D72-8EE9-C7562C46660A}" presName="level2Shape" presStyleLbl="node3" presStyleIdx="1" presStyleCnt="3" custLinFactX="33395" custLinFactNeighborX="100000" custLinFactNeighborY="-9197"/>
      <dgm:spPr/>
      <dgm:t>
        <a:bodyPr/>
        <a:lstStyle/>
        <a:p>
          <a:endParaRPr lang="de-DE"/>
        </a:p>
      </dgm:t>
    </dgm:pt>
    <dgm:pt modelId="{CEE248F3-8F1F-4613-973D-6E9B4915B8DE}" type="pres">
      <dgm:prSet presAssocID="{910F6649-4ED1-4D72-8EE9-C7562C46660A}" presName="hierChild3" presStyleCnt="0"/>
      <dgm:spPr/>
    </dgm:pt>
    <dgm:pt modelId="{7FC1EA3B-A272-4D3A-A303-DF5D06B6CF15}" type="pres">
      <dgm:prSet presAssocID="{3CE6D5EF-7E37-4E26-B0BA-949631BEA088}" presName="Name19" presStyleLbl="parChTrans1D2" presStyleIdx="1" presStyleCnt="3"/>
      <dgm:spPr/>
      <dgm:t>
        <a:bodyPr/>
        <a:lstStyle/>
        <a:p>
          <a:endParaRPr lang="de-DE"/>
        </a:p>
      </dgm:t>
    </dgm:pt>
    <dgm:pt modelId="{4392A12E-DB4E-4ADA-9D3B-CEB31EDAEA0D}" type="pres">
      <dgm:prSet presAssocID="{F7EE3633-59E7-468C-82DD-DCF096092320}" presName="Name21" presStyleCnt="0"/>
      <dgm:spPr/>
    </dgm:pt>
    <dgm:pt modelId="{DD02020A-2D7C-40D5-B1BE-9BEAB2F5FCC5}" type="pres">
      <dgm:prSet presAssocID="{F7EE3633-59E7-468C-82DD-DCF096092320}" presName="level2Shape" presStyleLbl="node2" presStyleIdx="1" presStyleCnt="3" custLinFactX="19898" custLinFactNeighborX="100000" custLinFactNeighborY="-9593"/>
      <dgm:spPr/>
      <dgm:t>
        <a:bodyPr/>
        <a:lstStyle/>
        <a:p>
          <a:endParaRPr lang="de-DE"/>
        </a:p>
      </dgm:t>
    </dgm:pt>
    <dgm:pt modelId="{FF0AEAB0-810F-4868-A522-4F2A3C0062A8}" type="pres">
      <dgm:prSet presAssocID="{F7EE3633-59E7-468C-82DD-DCF096092320}" presName="hierChild3" presStyleCnt="0"/>
      <dgm:spPr/>
    </dgm:pt>
    <dgm:pt modelId="{506C5CE9-C301-4DC9-A6AE-BFA451E8D895}" type="pres">
      <dgm:prSet presAssocID="{80998E7F-CE84-4A25-BD78-B7404C56FFFD}" presName="Name19" presStyleLbl="parChTrans1D3" presStyleIdx="2" presStyleCnt="3"/>
      <dgm:spPr/>
      <dgm:t>
        <a:bodyPr/>
        <a:lstStyle/>
        <a:p>
          <a:endParaRPr lang="de-DE"/>
        </a:p>
      </dgm:t>
    </dgm:pt>
    <dgm:pt modelId="{0645429C-C59F-4856-BFCB-16E5C0F77F41}" type="pres">
      <dgm:prSet presAssocID="{EB4AFCD3-FD7A-45D2-A973-1568ACAC13C1}" presName="Name21" presStyleCnt="0"/>
      <dgm:spPr/>
    </dgm:pt>
    <dgm:pt modelId="{2C4FF4D2-9D33-4791-A2C1-0AD9ED407641}" type="pres">
      <dgm:prSet presAssocID="{EB4AFCD3-FD7A-45D2-A973-1568ACAC13C1}" presName="level2Shape" presStyleLbl="node3" presStyleIdx="2" presStyleCnt="3" custLinFactX="19898" custLinFactNeighborX="100000" custLinFactNeighborY="-9139"/>
      <dgm:spPr/>
      <dgm:t>
        <a:bodyPr/>
        <a:lstStyle/>
        <a:p>
          <a:endParaRPr lang="de-DE"/>
        </a:p>
      </dgm:t>
    </dgm:pt>
    <dgm:pt modelId="{CD258C7C-0647-4D75-BC8E-FE2C78CE3842}" type="pres">
      <dgm:prSet presAssocID="{EB4AFCD3-FD7A-45D2-A973-1568ACAC13C1}" presName="hierChild3" presStyleCnt="0"/>
      <dgm:spPr/>
    </dgm:pt>
    <dgm:pt modelId="{FEC12251-4DBC-4F93-8124-BA4F8E845491}" type="pres">
      <dgm:prSet presAssocID="{C02A6BD8-A62D-4F84-9C1F-A1C995C0555C}" presName="Name19" presStyleLbl="parChTrans1D2" presStyleIdx="2" presStyleCnt="3"/>
      <dgm:spPr/>
      <dgm:t>
        <a:bodyPr/>
        <a:lstStyle/>
        <a:p>
          <a:endParaRPr lang="de-DE"/>
        </a:p>
      </dgm:t>
    </dgm:pt>
    <dgm:pt modelId="{8ACE6CC9-5C8F-4A92-9132-2C8B95CD32DD}" type="pres">
      <dgm:prSet presAssocID="{D8F20E30-91F4-4A10-B7F9-4ED39739834F}" presName="Name21" presStyleCnt="0"/>
      <dgm:spPr/>
    </dgm:pt>
    <dgm:pt modelId="{90EAE7D1-3D07-4B94-A55C-80D488D2BE3F}" type="pres">
      <dgm:prSet presAssocID="{D8F20E30-91F4-4A10-B7F9-4ED39739834F}" presName="level2Shape" presStyleLbl="node2" presStyleIdx="2" presStyleCnt="3" custLinFactX="-147347" custLinFactNeighborX="-200000" custLinFactNeighborY="-9593"/>
      <dgm:spPr/>
      <dgm:t>
        <a:bodyPr/>
        <a:lstStyle/>
        <a:p>
          <a:endParaRPr lang="de-DE"/>
        </a:p>
      </dgm:t>
    </dgm:pt>
    <dgm:pt modelId="{D4214BCF-8557-4F42-998B-EC78A6326DC8}" type="pres">
      <dgm:prSet presAssocID="{D8F20E30-91F4-4A10-B7F9-4ED39739834F}" presName="hierChild3" presStyleCnt="0"/>
      <dgm:spPr/>
    </dgm:pt>
    <dgm:pt modelId="{3467F020-4174-41A3-823E-EB2E500C9F89}" type="pres">
      <dgm:prSet presAssocID="{84B41189-4C9B-4AF8-9617-3ED0FE032FC6}" presName="bgShapesFlow" presStyleCnt="0"/>
      <dgm:spPr/>
    </dgm:pt>
  </dgm:ptLst>
  <dgm:cxnLst>
    <dgm:cxn modelId="{6751E8D0-C28B-4758-9091-40B4C473FED3}" srcId="{84B41189-4C9B-4AF8-9617-3ED0FE032FC6}" destId="{6F2C0245-F532-4F2C-B9E5-0BF3BF103160}" srcOrd="0" destOrd="0" parTransId="{E8A4AC47-33E6-463A-96C8-2CD83E74D844}" sibTransId="{976963ED-7781-443E-AF80-ABCACC630013}"/>
    <dgm:cxn modelId="{8442029B-AFD1-468C-A05F-1DEBF09EE836}" type="presOf" srcId="{C02A6BD8-A62D-4F84-9C1F-A1C995C0555C}" destId="{FEC12251-4DBC-4F93-8124-BA4F8E845491}" srcOrd="0" destOrd="0" presId="urn:microsoft.com/office/officeart/2005/8/layout/hierarchy6"/>
    <dgm:cxn modelId="{18D4504A-92DE-4FB6-9917-83FCDBA288CA}" srcId="{6F2C0245-F532-4F2C-B9E5-0BF3BF103160}" destId="{F7231CEB-EDC4-4608-B57D-767DE5F193C8}" srcOrd="0" destOrd="0" parTransId="{C9F05089-067B-4B04-A38E-4BD491C3891F}" sibTransId="{DE439194-D805-4D17-9FE4-26D0CB2DC7B8}"/>
    <dgm:cxn modelId="{7BFF3C21-3B34-4E43-A329-98C93118F191}" type="presOf" srcId="{EB4AFCD3-FD7A-45D2-A973-1568ACAC13C1}" destId="{2C4FF4D2-9D33-4791-A2C1-0AD9ED407641}" srcOrd="0" destOrd="0" presId="urn:microsoft.com/office/officeart/2005/8/layout/hierarchy6"/>
    <dgm:cxn modelId="{F67A32C3-2DD9-4DD6-BBDC-8847561876AD}" type="presOf" srcId="{BF7F9C12-B8EE-4067-95B2-9B256DE3D96A}" destId="{EE0A87E8-9A77-44E3-92BD-740F0767B6CA}" srcOrd="0" destOrd="0" presId="urn:microsoft.com/office/officeart/2005/8/layout/hierarchy6"/>
    <dgm:cxn modelId="{8F3E1310-5E99-458A-916C-529E5B633133}" srcId="{F7231CEB-EDC4-4608-B57D-767DE5F193C8}" destId="{910F6649-4ED1-4D72-8EE9-C7562C46660A}" srcOrd="1" destOrd="0" parTransId="{62277AE7-B9BB-441B-959B-6E89E46405CA}" sibTransId="{1A8329A0-8806-483C-8231-3925CFCF9550}"/>
    <dgm:cxn modelId="{88C79B3C-4D38-419D-923C-F0FE22AAD663}" type="presOf" srcId="{C9F05089-067B-4B04-A38E-4BD491C3891F}" destId="{7218AC0D-FEBD-48E9-80A3-C98F6746B756}" srcOrd="0" destOrd="0" presId="urn:microsoft.com/office/officeart/2005/8/layout/hierarchy6"/>
    <dgm:cxn modelId="{4F53E63F-F6B1-469E-96D1-39372668C3A2}" srcId="{F7231CEB-EDC4-4608-B57D-767DE5F193C8}" destId="{15A3C7EA-5C79-4D69-ADFB-9414F74F28C1}" srcOrd="0" destOrd="0" parTransId="{BF7F9C12-B8EE-4067-95B2-9B256DE3D96A}" sibTransId="{4C5E8468-9F40-4C14-A650-5CF2354D46A3}"/>
    <dgm:cxn modelId="{1F1AB204-BB79-4B62-B7C1-237B23D6AB35}" type="presOf" srcId="{15A3C7EA-5C79-4D69-ADFB-9414F74F28C1}" destId="{0F3FDA50-7D9B-4C1F-AEC9-5396693C813A}" srcOrd="0" destOrd="0" presId="urn:microsoft.com/office/officeart/2005/8/layout/hierarchy6"/>
    <dgm:cxn modelId="{9E97C833-F536-4AE8-833E-4A8E6BF23DD8}" srcId="{F7EE3633-59E7-468C-82DD-DCF096092320}" destId="{EB4AFCD3-FD7A-45D2-A973-1568ACAC13C1}" srcOrd="0" destOrd="0" parTransId="{80998E7F-CE84-4A25-BD78-B7404C56FFFD}" sibTransId="{0777D7B9-B584-4CE1-BFB0-EE295F0E82C3}"/>
    <dgm:cxn modelId="{D2B32D43-DF40-499E-BD98-7ACD369EA3B9}" type="presOf" srcId="{3CE6D5EF-7E37-4E26-B0BA-949631BEA088}" destId="{7FC1EA3B-A272-4D3A-A303-DF5D06B6CF15}" srcOrd="0" destOrd="0" presId="urn:microsoft.com/office/officeart/2005/8/layout/hierarchy6"/>
    <dgm:cxn modelId="{C132B9F9-1E23-4635-8CE8-1A52BB99B231}" type="presOf" srcId="{910F6649-4ED1-4D72-8EE9-C7562C46660A}" destId="{D39A7957-9037-48B9-82D2-FEBEC60A3E0B}" srcOrd="0" destOrd="0" presId="urn:microsoft.com/office/officeart/2005/8/layout/hierarchy6"/>
    <dgm:cxn modelId="{5F2694B7-3BF7-4EA4-83EF-78BD167B272F}" srcId="{6F2C0245-F532-4F2C-B9E5-0BF3BF103160}" destId="{D8F20E30-91F4-4A10-B7F9-4ED39739834F}" srcOrd="2" destOrd="0" parTransId="{C02A6BD8-A62D-4F84-9C1F-A1C995C0555C}" sibTransId="{97B59AFB-0993-41B9-B40F-06F5A85AA701}"/>
    <dgm:cxn modelId="{8374D68D-11B1-4B4A-8D70-793C28B100E1}" srcId="{6F2C0245-F532-4F2C-B9E5-0BF3BF103160}" destId="{F7EE3633-59E7-468C-82DD-DCF096092320}" srcOrd="1" destOrd="0" parTransId="{3CE6D5EF-7E37-4E26-B0BA-949631BEA088}" sibTransId="{4AD00DE5-D70C-4016-8A57-FDF7CFB00CA4}"/>
    <dgm:cxn modelId="{CBA191EA-A090-42CF-8BE7-0C478C11E7B4}" type="presOf" srcId="{F7231CEB-EDC4-4608-B57D-767DE5F193C8}" destId="{43F30BDA-0519-4F4A-914E-62730EE24648}" srcOrd="0" destOrd="0" presId="urn:microsoft.com/office/officeart/2005/8/layout/hierarchy6"/>
    <dgm:cxn modelId="{60598476-0C10-462C-8E6D-ADAB428FAD77}" type="presOf" srcId="{F7EE3633-59E7-468C-82DD-DCF096092320}" destId="{DD02020A-2D7C-40D5-B1BE-9BEAB2F5FCC5}" srcOrd="0" destOrd="0" presId="urn:microsoft.com/office/officeart/2005/8/layout/hierarchy6"/>
    <dgm:cxn modelId="{009E6A89-2370-404D-B0A1-9AA76FCCB92C}" type="presOf" srcId="{D8F20E30-91F4-4A10-B7F9-4ED39739834F}" destId="{90EAE7D1-3D07-4B94-A55C-80D488D2BE3F}" srcOrd="0" destOrd="0" presId="urn:microsoft.com/office/officeart/2005/8/layout/hierarchy6"/>
    <dgm:cxn modelId="{3D52F6B4-2770-4A8E-920E-CED99A1123D2}" type="presOf" srcId="{80998E7F-CE84-4A25-BD78-B7404C56FFFD}" destId="{506C5CE9-C301-4DC9-A6AE-BFA451E8D895}" srcOrd="0" destOrd="0" presId="urn:microsoft.com/office/officeart/2005/8/layout/hierarchy6"/>
    <dgm:cxn modelId="{C91CC3EE-15A0-4ACE-A470-A2E3391DE9E6}" type="presOf" srcId="{84B41189-4C9B-4AF8-9617-3ED0FE032FC6}" destId="{9C372649-E5DD-416E-AD3E-0B61289338F3}" srcOrd="0" destOrd="0" presId="urn:microsoft.com/office/officeart/2005/8/layout/hierarchy6"/>
    <dgm:cxn modelId="{88601972-FE9E-4F3F-B516-CD341AAF9D1A}" type="presOf" srcId="{62277AE7-B9BB-441B-959B-6E89E46405CA}" destId="{0DA71F1F-AADC-4022-8437-FB812BB8B8FB}" srcOrd="0" destOrd="0" presId="urn:microsoft.com/office/officeart/2005/8/layout/hierarchy6"/>
    <dgm:cxn modelId="{CDAC1568-A70E-45B7-B311-2C7737169039}" type="presOf" srcId="{6F2C0245-F532-4F2C-B9E5-0BF3BF103160}" destId="{771A001C-1E67-4A36-BB18-E16094763D63}" srcOrd="0" destOrd="0" presId="urn:microsoft.com/office/officeart/2005/8/layout/hierarchy6"/>
    <dgm:cxn modelId="{5803B6F2-4ED3-4A55-875E-5E1A9B7F0538}" type="presParOf" srcId="{9C372649-E5DD-416E-AD3E-0B61289338F3}" destId="{A842F716-80A1-45FC-AC6B-7C2B0DB723C1}" srcOrd="0" destOrd="0" presId="urn:microsoft.com/office/officeart/2005/8/layout/hierarchy6"/>
    <dgm:cxn modelId="{AB55ABF5-1D02-4567-89DB-B1C3272A1BBD}" type="presParOf" srcId="{A842F716-80A1-45FC-AC6B-7C2B0DB723C1}" destId="{DB3BCB48-A1F5-432B-B7BE-B999889F25E8}" srcOrd="0" destOrd="0" presId="urn:microsoft.com/office/officeart/2005/8/layout/hierarchy6"/>
    <dgm:cxn modelId="{FBC99F08-3DAF-402D-A8F1-EB96AFF52F24}" type="presParOf" srcId="{DB3BCB48-A1F5-432B-B7BE-B999889F25E8}" destId="{43872809-D79A-48CD-9809-DD0DFFA8A089}" srcOrd="0" destOrd="0" presId="urn:microsoft.com/office/officeart/2005/8/layout/hierarchy6"/>
    <dgm:cxn modelId="{599691C9-26E4-41CF-9946-CF7EAE4B42B2}" type="presParOf" srcId="{43872809-D79A-48CD-9809-DD0DFFA8A089}" destId="{771A001C-1E67-4A36-BB18-E16094763D63}" srcOrd="0" destOrd="0" presId="urn:microsoft.com/office/officeart/2005/8/layout/hierarchy6"/>
    <dgm:cxn modelId="{D794B1F8-42A5-446D-BDA5-75523C1C745E}" type="presParOf" srcId="{43872809-D79A-48CD-9809-DD0DFFA8A089}" destId="{FE68BFAA-44D1-4DB8-BCC8-702DDEB9600A}" srcOrd="1" destOrd="0" presId="urn:microsoft.com/office/officeart/2005/8/layout/hierarchy6"/>
    <dgm:cxn modelId="{E1424042-A237-4A00-87C3-6911B0E3761B}" type="presParOf" srcId="{FE68BFAA-44D1-4DB8-BCC8-702DDEB9600A}" destId="{7218AC0D-FEBD-48E9-80A3-C98F6746B756}" srcOrd="0" destOrd="0" presId="urn:microsoft.com/office/officeart/2005/8/layout/hierarchy6"/>
    <dgm:cxn modelId="{A4C15DA6-7F93-4E7A-8D5C-CD439269B12A}" type="presParOf" srcId="{FE68BFAA-44D1-4DB8-BCC8-702DDEB9600A}" destId="{A278B82C-82FE-4CCF-8FD5-92C722707848}" srcOrd="1" destOrd="0" presId="urn:microsoft.com/office/officeart/2005/8/layout/hierarchy6"/>
    <dgm:cxn modelId="{B62AEA83-59BA-4A03-87E3-F177EDAEB9D0}" type="presParOf" srcId="{A278B82C-82FE-4CCF-8FD5-92C722707848}" destId="{43F30BDA-0519-4F4A-914E-62730EE24648}" srcOrd="0" destOrd="0" presId="urn:microsoft.com/office/officeart/2005/8/layout/hierarchy6"/>
    <dgm:cxn modelId="{A0FD29EA-69F3-4390-8EF8-62676761B18F}" type="presParOf" srcId="{A278B82C-82FE-4CCF-8FD5-92C722707848}" destId="{BADEBE09-3CF8-48B5-96A9-4A641A1B8B60}" srcOrd="1" destOrd="0" presId="urn:microsoft.com/office/officeart/2005/8/layout/hierarchy6"/>
    <dgm:cxn modelId="{ABD5DB02-C2BE-43A2-8A98-36FCD48C2F3A}" type="presParOf" srcId="{BADEBE09-3CF8-48B5-96A9-4A641A1B8B60}" destId="{EE0A87E8-9A77-44E3-92BD-740F0767B6CA}" srcOrd="0" destOrd="0" presId="urn:microsoft.com/office/officeart/2005/8/layout/hierarchy6"/>
    <dgm:cxn modelId="{938C1455-A7DE-43D7-B7F7-F581D0E33A5F}" type="presParOf" srcId="{BADEBE09-3CF8-48B5-96A9-4A641A1B8B60}" destId="{8C21D3BA-2A7C-4AF5-BFB7-56D02B578BDE}" srcOrd="1" destOrd="0" presId="urn:microsoft.com/office/officeart/2005/8/layout/hierarchy6"/>
    <dgm:cxn modelId="{A15FC7EC-4AE9-4307-A1BF-9CFD61614146}" type="presParOf" srcId="{8C21D3BA-2A7C-4AF5-BFB7-56D02B578BDE}" destId="{0F3FDA50-7D9B-4C1F-AEC9-5396693C813A}" srcOrd="0" destOrd="0" presId="urn:microsoft.com/office/officeart/2005/8/layout/hierarchy6"/>
    <dgm:cxn modelId="{40D5D7E7-27FD-45AF-90CE-4D0FBB39F598}" type="presParOf" srcId="{8C21D3BA-2A7C-4AF5-BFB7-56D02B578BDE}" destId="{077E7839-76BE-40BD-A437-65D32C79A7F2}" srcOrd="1" destOrd="0" presId="urn:microsoft.com/office/officeart/2005/8/layout/hierarchy6"/>
    <dgm:cxn modelId="{7F303BB4-2E50-4711-8651-D7017331CFEF}" type="presParOf" srcId="{BADEBE09-3CF8-48B5-96A9-4A641A1B8B60}" destId="{0DA71F1F-AADC-4022-8437-FB812BB8B8FB}" srcOrd="2" destOrd="0" presId="urn:microsoft.com/office/officeart/2005/8/layout/hierarchy6"/>
    <dgm:cxn modelId="{2B79E767-E221-49B2-8831-BADB04F1BFAD}" type="presParOf" srcId="{BADEBE09-3CF8-48B5-96A9-4A641A1B8B60}" destId="{587A8765-E3F8-4A92-915D-AC57CC318E80}" srcOrd="3" destOrd="0" presId="urn:microsoft.com/office/officeart/2005/8/layout/hierarchy6"/>
    <dgm:cxn modelId="{3DC1DC8C-862A-4F66-AA13-E12A7758383E}" type="presParOf" srcId="{587A8765-E3F8-4A92-915D-AC57CC318E80}" destId="{D39A7957-9037-48B9-82D2-FEBEC60A3E0B}" srcOrd="0" destOrd="0" presId="urn:microsoft.com/office/officeart/2005/8/layout/hierarchy6"/>
    <dgm:cxn modelId="{44D36548-FDB6-4E3B-AE6A-0F580B62D4B1}" type="presParOf" srcId="{587A8765-E3F8-4A92-915D-AC57CC318E80}" destId="{CEE248F3-8F1F-4613-973D-6E9B4915B8DE}" srcOrd="1" destOrd="0" presId="urn:microsoft.com/office/officeart/2005/8/layout/hierarchy6"/>
    <dgm:cxn modelId="{BE8A8538-8396-4B3B-9109-05145788A95F}" type="presParOf" srcId="{FE68BFAA-44D1-4DB8-BCC8-702DDEB9600A}" destId="{7FC1EA3B-A272-4D3A-A303-DF5D06B6CF15}" srcOrd="2" destOrd="0" presId="urn:microsoft.com/office/officeart/2005/8/layout/hierarchy6"/>
    <dgm:cxn modelId="{87E958C1-8337-4ED4-8324-149A9D7190B8}" type="presParOf" srcId="{FE68BFAA-44D1-4DB8-BCC8-702DDEB9600A}" destId="{4392A12E-DB4E-4ADA-9D3B-CEB31EDAEA0D}" srcOrd="3" destOrd="0" presId="urn:microsoft.com/office/officeart/2005/8/layout/hierarchy6"/>
    <dgm:cxn modelId="{8C18C3EA-C9C5-4217-82E5-8A32FE8DE60F}" type="presParOf" srcId="{4392A12E-DB4E-4ADA-9D3B-CEB31EDAEA0D}" destId="{DD02020A-2D7C-40D5-B1BE-9BEAB2F5FCC5}" srcOrd="0" destOrd="0" presId="urn:microsoft.com/office/officeart/2005/8/layout/hierarchy6"/>
    <dgm:cxn modelId="{6BEC8B3D-A330-4CA7-BFA9-9F58F0261736}" type="presParOf" srcId="{4392A12E-DB4E-4ADA-9D3B-CEB31EDAEA0D}" destId="{FF0AEAB0-810F-4868-A522-4F2A3C0062A8}" srcOrd="1" destOrd="0" presId="urn:microsoft.com/office/officeart/2005/8/layout/hierarchy6"/>
    <dgm:cxn modelId="{058253A3-FA99-48FC-945F-22C0B69244A2}" type="presParOf" srcId="{FF0AEAB0-810F-4868-A522-4F2A3C0062A8}" destId="{506C5CE9-C301-4DC9-A6AE-BFA451E8D895}" srcOrd="0" destOrd="0" presId="urn:microsoft.com/office/officeart/2005/8/layout/hierarchy6"/>
    <dgm:cxn modelId="{63DA4EEB-4A40-402C-8F16-17CD6379D880}" type="presParOf" srcId="{FF0AEAB0-810F-4868-A522-4F2A3C0062A8}" destId="{0645429C-C59F-4856-BFCB-16E5C0F77F41}" srcOrd="1" destOrd="0" presId="urn:microsoft.com/office/officeart/2005/8/layout/hierarchy6"/>
    <dgm:cxn modelId="{52EAE021-D7CB-45C1-8041-B17644CA496E}" type="presParOf" srcId="{0645429C-C59F-4856-BFCB-16E5C0F77F41}" destId="{2C4FF4D2-9D33-4791-A2C1-0AD9ED407641}" srcOrd="0" destOrd="0" presId="urn:microsoft.com/office/officeart/2005/8/layout/hierarchy6"/>
    <dgm:cxn modelId="{E164322F-C524-4B02-B3A6-CFB09050C24F}" type="presParOf" srcId="{0645429C-C59F-4856-BFCB-16E5C0F77F41}" destId="{CD258C7C-0647-4D75-BC8E-FE2C78CE3842}" srcOrd="1" destOrd="0" presId="urn:microsoft.com/office/officeart/2005/8/layout/hierarchy6"/>
    <dgm:cxn modelId="{01D352E2-2363-40DA-A119-CA6CD44D33E1}" type="presParOf" srcId="{FE68BFAA-44D1-4DB8-BCC8-702DDEB9600A}" destId="{FEC12251-4DBC-4F93-8124-BA4F8E845491}" srcOrd="4" destOrd="0" presId="urn:microsoft.com/office/officeart/2005/8/layout/hierarchy6"/>
    <dgm:cxn modelId="{A203D0B3-E12B-46FA-95C8-15557C3CB097}" type="presParOf" srcId="{FE68BFAA-44D1-4DB8-BCC8-702DDEB9600A}" destId="{8ACE6CC9-5C8F-4A92-9132-2C8B95CD32DD}" srcOrd="5" destOrd="0" presId="urn:microsoft.com/office/officeart/2005/8/layout/hierarchy6"/>
    <dgm:cxn modelId="{30444852-7386-49F7-9706-944F018CF35C}" type="presParOf" srcId="{8ACE6CC9-5C8F-4A92-9132-2C8B95CD32DD}" destId="{90EAE7D1-3D07-4B94-A55C-80D488D2BE3F}" srcOrd="0" destOrd="0" presId="urn:microsoft.com/office/officeart/2005/8/layout/hierarchy6"/>
    <dgm:cxn modelId="{B6FCAEDE-5099-4124-9187-5235CF12135F}" type="presParOf" srcId="{8ACE6CC9-5C8F-4A92-9132-2C8B95CD32DD}" destId="{D4214BCF-8557-4F42-998B-EC78A6326DC8}" srcOrd="1" destOrd="0" presId="urn:microsoft.com/office/officeart/2005/8/layout/hierarchy6"/>
    <dgm:cxn modelId="{0F35A09B-3694-4599-A396-9E1DA794EEDB}" type="presParOf" srcId="{9C372649-E5DD-416E-AD3E-0B61289338F3}" destId="{3467F020-4174-41A3-823E-EB2E500C9F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B41189-4C9B-4AF8-9617-3ED0FE032F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2C0245-F532-4F2C-B9E5-0BF3BF103160}">
      <dgm:prSet phldrT="[Text]"/>
      <dgm:spPr/>
      <dgm:t>
        <a:bodyPr/>
        <a:lstStyle/>
        <a:p>
          <a:pPr algn="ctr"/>
          <a:r>
            <a:rPr lang="de-DE" b="1" dirty="0" smtClean="0"/>
            <a:t>Drei Projekttörns mit Segelyacht </a:t>
          </a:r>
          <a:r>
            <a:rPr lang="de-DE" b="1" cap="small" baseline="0" dirty="0" smtClean="0"/>
            <a:t>Mary Read</a:t>
          </a:r>
          <a:endParaRPr lang="de-DE" b="1" dirty="0" smtClean="0"/>
        </a:p>
        <a:p>
          <a:pPr algn="ctr"/>
          <a:r>
            <a:rPr lang="de-DE" dirty="0" smtClean="0"/>
            <a:t>Crews: je drei Human Factors-Studenten</a:t>
          </a:r>
        </a:p>
        <a:p>
          <a:pPr algn="ctr"/>
          <a:r>
            <a:rPr lang="de-DE" dirty="0" smtClean="0"/>
            <a:t>Zeit: je sieben Tage im August 2015</a:t>
          </a:r>
        </a:p>
        <a:p>
          <a:pPr algn="ctr"/>
          <a:r>
            <a:rPr lang="de-DE" dirty="0" smtClean="0"/>
            <a:t>Fahrtgebiet: dänische und deutsche Ostseeküste, Bodden</a:t>
          </a:r>
          <a:endParaRPr lang="de-DE" dirty="0"/>
        </a:p>
      </dgm:t>
    </dgm:pt>
    <dgm:pt modelId="{E8A4AC47-33E6-463A-96C8-2CD83E74D844}" type="parTrans" cxnId="{6751E8D0-C28B-4758-9091-40B4C473FED3}">
      <dgm:prSet/>
      <dgm:spPr/>
      <dgm:t>
        <a:bodyPr/>
        <a:lstStyle/>
        <a:p>
          <a:endParaRPr lang="de-DE"/>
        </a:p>
      </dgm:t>
    </dgm:pt>
    <dgm:pt modelId="{976963ED-7781-443E-AF80-ABCACC630013}" type="sibTrans" cxnId="{6751E8D0-C28B-4758-9091-40B4C473FED3}">
      <dgm:prSet/>
      <dgm:spPr/>
      <dgm:t>
        <a:bodyPr/>
        <a:lstStyle/>
        <a:p>
          <a:endParaRPr lang="de-DE"/>
        </a:p>
      </dgm:t>
    </dgm:pt>
    <dgm:pt modelId="{F7231CEB-EDC4-4608-B57D-767DE5F193C8}">
      <dgm:prSet phldrT="[Text]"/>
      <dgm:spPr>
        <a:solidFill>
          <a:srgbClr val="FCD5B4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Pilot-Experimente zur Auswirkung der Mediennutzung</a:t>
          </a:r>
          <a:endParaRPr lang="de-DE" dirty="0">
            <a:solidFill>
              <a:schemeClr val="tx1"/>
            </a:solidFill>
          </a:endParaRPr>
        </a:p>
      </dgm:t>
    </dgm:pt>
    <dgm:pt modelId="{C9F05089-067B-4B04-A38E-4BD491C3891F}" type="parTrans" cxnId="{18D4504A-92DE-4FB6-9917-83FCDBA288CA}">
      <dgm:prSet/>
      <dgm:spPr/>
      <dgm:t>
        <a:bodyPr/>
        <a:lstStyle/>
        <a:p>
          <a:endParaRPr lang="de-DE"/>
        </a:p>
      </dgm:t>
    </dgm:pt>
    <dgm:pt modelId="{DE439194-D805-4D17-9FE4-26D0CB2DC7B8}" type="sibTrans" cxnId="{18D4504A-92DE-4FB6-9917-83FCDBA288CA}">
      <dgm:prSet/>
      <dgm:spPr/>
      <dgm:t>
        <a:bodyPr/>
        <a:lstStyle/>
        <a:p>
          <a:endParaRPr lang="de-DE"/>
        </a:p>
      </dgm:t>
    </dgm:pt>
    <dgm:pt modelId="{15A3C7EA-5C79-4D69-ADFB-9414F74F28C1}">
      <dgm:prSet phldrT="[Text]"/>
      <dgm:spPr>
        <a:solidFill>
          <a:srgbClr val="F2DCDB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Segeln: Leistung und Blickverteilung</a:t>
          </a:r>
        </a:p>
        <a:p>
          <a:r>
            <a:rPr lang="de-DE" dirty="0" smtClean="0">
              <a:solidFill>
                <a:schemeClr val="tx1"/>
              </a:solidFill>
            </a:rPr>
            <a:t>6 VP</a:t>
          </a:r>
          <a:endParaRPr lang="de-DE" dirty="0">
            <a:solidFill>
              <a:schemeClr val="tx1"/>
            </a:solidFill>
          </a:endParaRPr>
        </a:p>
      </dgm:t>
    </dgm:pt>
    <dgm:pt modelId="{BF7F9C12-B8EE-4067-95B2-9B256DE3D96A}" type="parTrans" cxnId="{4F53E63F-F6B1-469E-96D1-39372668C3A2}">
      <dgm:prSet/>
      <dgm:spPr/>
      <dgm:t>
        <a:bodyPr/>
        <a:lstStyle/>
        <a:p>
          <a:endParaRPr lang="de-DE"/>
        </a:p>
      </dgm:t>
    </dgm:pt>
    <dgm:pt modelId="{4C5E8468-9F40-4C14-A650-5CF2354D46A3}" type="sibTrans" cxnId="{4F53E63F-F6B1-469E-96D1-39372668C3A2}">
      <dgm:prSet/>
      <dgm:spPr/>
      <dgm:t>
        <a:bodyPr/>
        <a:lstStyle/>
        <a:p>
          <a:endParaRPr lang="de-DE"/>
        </a:p>
      </dgm:t>
    </dgm:pt>
    <dgm:pt modelId="{910F6649-4ED1-4D72-8EE9-C7562C46660A}">
      <dgm:prSet phldrT="[Text]"/>
      <dgm:spPr>
        <a:solidFill>
          <a:srgbClr val="DAD2E4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Navigieren: Situations-bewusstsein</a:t>
          </a:r>
        </a:p>
        <a:p>
          <a:r>
            <a:rPr lang="de-DE" dirty="0" smtClean="0">
              <a:solidFill>
                <a:schemeClr val="tx1"/>
              </a:solidFill>
            </a:rPr>
            <a:t>4 VP</a:t>
          </a:r>
          <a:endParaRPr lang="de-DE" dirty="0">
            <a:solidFill>
              <a:schemeClr val="tx1"/>
            </a:solidFill>
          </a:endParaRPr>
        </a:p>
      </dgm:t>
    </dgm:pt>
    <dgm:pt modelId="{62277AE7-B9BB-441B-959B-6E89E46405CA}" type="parTrans" cxnId="{8F3E1310-5E99-458A-916C-529E5B633133}">
      <dgm:prSet/>
      <dgm:spPr/>
      <dgm:t>
        <a:bodyPr/>
        <a:lstStyle/>
        <a:p>
          <a:endParaRPr lang="de-DE"/>
        </a:p>
      </dgm:t>
    </dgm:pt>
    <dgm:pt modelId="{1A8329A0-8806-483C-8231-3925CFCF9550}" type="sibTrans" cxnId="{8F3E1310-5E99-458A-916C-529E5B633133}">
      <dgm:prSet/>
      <dgm:spPr/>
      <dgm:t>
        <a:bodyPr/>
        <a:lstStyle/>
        <a:p>
          <a:endParaRPr lang="de-DE"/>
        </a:p>
      </dgm:t>
    </dgm:pt>
    <dgm:pt modelId="{F7EE3633-59E7-468C-82DD-DCF096092320}">
      <dgm:prSet phldrT="[Text]"/>
      <dgm:spPr>
        <a:solidFill>
          <a:srgbClr val="D8E4BC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Explorative Usability-Analyse </a:t>
          </a:r>
          <a:br>
            <a:rPr lang="de-DE" dirty="0" smtClean="0">
              <a:solidFill>
                <a:schemeClr val="tx1"/>
              </a:solidFill>
            </a:rPr>
          </a:br>
          <a:r>
            <a:rPr lang="de-DE" dirty="0" smtClean="0">
              <a:solidFill>
                <a:schemeClr val="tx1"/>
              </a:solidFill>
            </a:rPr>
            <a:t>=&gt; Guideline</a:t>
          </a:r>
          <a:endParaRPr lang="de-DE" dirty="0">
            <a:solidFill>
              <a:schemeClr val="tx1"/>
            </a:solidFill>
          </a:endParaRPr>
        </a:p>
      </dgm:t>
    </dgm:pt>
    <dgm:pt modelId="{3CE6D5EF-7E37-4E26-B0BA-949631BEA088}" type="parTrans" cxnId="{8374D68D-11B1-4B4A-8D70-793C28B100E1}">
      <dgm:prSet/>
      <dgm:spPr/>
      <dgm:t>
        <a:bodyPr/>
        <a:lstStyle/>
        <a:p>
          <a:endParaRPr lang="de-DE"/>
        </a:p>
      </dgm:t>
    </dgm:pt>
    <dgm:pt modelId="{4AD00DE5-D70C-4016-8A57-FDF7CFB00CA4}" type="sibTrans" cxnId="{8374D68D-11B1-4B4A-8D70-793C28B100E1}">
      <dgm:prSet/>
      <dgm:spPr/>
      <dgm:t>
        <a:bodyPr/>
        <a:lstStyle/>
        <a:p>
          <a:endParaRPr lang="de-DE"/>
        </a:p>
      </dgm:t>
    </dgm:pt>
    <dgm:pt modelId="{D8F20E30-91F4-4A10-B7F9-4ED39739834F}">
      <dgm:prSet/>
      <dgm:spPr>
        <a:solidFill>
          <a:schemeClr val="bg1">
            <a:lumMod val="85000"/>
          </a:schemeClr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Fragebogenstudie in den Häfen</a:t>
          </a:r>
        </a:p>
        <a:p>
          <a:r>
            <a:rPr lang="de-DE" dirty="0" smtClean="0">
              <a:solidFill>
                <a:schemeClr val="tx1"/>
              </a:solidFill>
            </a:rPr>
            <a:t>114 VP</a:t>
          </a:r>
          <a:endParaRPr lang="de-DE" dirty="0">
            <a:solidFill>
              <a:schemeClr val="tx1"/>
            </a:solidFill>
          </a:endParaRPr>
        </a:p>
      </dgm:t>
    </dgm:pt>
    <dgm:pt modelId="{C02A6BD8-A62D-4F84-9C1F-A1C995C0555C}" type="parTrans" cxnId="{5F2694B7-3BF7-4EA4-83EF-78BD167B272F}">
      <dgm:prSet/>
      <dgm:spPr/>
      <dgm:t>
        <a:bodyPr/>
        <a:lstStyle/>
        <a:p>
          <a:endParaRPr lang="de-DE"/>
        </a:p>
      </dgm:t>
    </dgm:pt>
    <dgm:pt modelId="{97B59AFB-0993-41B9-B40F-06F5A85AA701}" type="sibTrans" cxnId="{5F2694B7-3BF7-4EA4-83EF-78BD167B272F}">
      <dgm:prSet/>
      <dgm:spPr/>
      <dgm:t>
        <a:bodyPr/>
        <a:lstStyle/>
        <a:p>
          <a:endParaRPr lang="de-DE"/>
        </a:p>
      </dgm:t>
    </dgm:pt>
    <dgm:pt modelId="{EB4AFCD3-FD7A-45D2-A973-1568ACAC13C1}">
      <dgm:prSet/>
      <dgm:spPr>
        <a:solidFill>
          <a:srgbClr val="D8E4BC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Nutzertest</a:t>
          </a:r>
        </a:p>
        <a:p>
          <a:r>
            <a:rPr lang="de-DE" dirty="0" smtClean="0">
              <a:solidFill>
                <a:schemeClr val="tx1"/>
              </a:solidFill>
            </a:rPr>
            <a:t>3 Geräte, 9 VP</a:t>
          </a:r>
          <a:endParaRPr lang="de-DE" dirty="0">
            <a:solidFill>
              <a:schemeClr val="tx1"/>
            </a:solidFill>
          </a:endParaRPr>
        </a:p>
      </dgm:t>
    </dgm:pt>
    <dgm:pt modelId="{80998E7F-CE84-4A25-BD78-B7404C56FFFD}" type="parTrans" cxnId="{9E97C833-F536-4AE8-833E-4A8E6BF23DD8}">
      <dgm:prSet/>
      <dgm:spPr/>
      <dgm:t>
        <a:bodyPr/>
        <a:lstStyle/>
        <a:p>
          <a:endParaRPr lang="de-DE"/>
        </a:p>
      </dgm:t>
    </dgm:pt>
    <dgm:pt modelId="{0777D7B9-B584-4CE1-BFB0-EE295F0E82C3}" type="sibTrans" cxnId="{9E97C833-F536-4AE8-833E-4A8E6BF23DD8}">
      <dgm:prSet/>
      <dgm:spPr/>
      <dgm:t>
        <a:bodyPr/>
        <a:lstStyle/>
        <a:p>
          <a:endParaRPr lang="de-DE"/>
        </a:p>
      </dgm:t>
    </dgm:pt>
    <dgm:pt modelId="{9C372649-E5DD-416E-AD3E-0B61289338F3}" type="pres">
      <dgm:prSet presAssocID="{84B41189-4C9B-4AF8-9617-3ED0FE032F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42F716-80A1-45FC-AC6B-7C2B0DB723C1}" type="pres">
      <dgm:prSet presAssocID="{84B41189-4C9B-4AF8-9617-3ED0FE032FC6}" presName="hierFlow" presStyleCnt="0"/>
      <dgm:spPr/>
    </dgm:pt>
    <dgm:pt modelId="{DB3BCB48-A1F5-432B-B7BE-B999889F25E8}" type="pres">
      <dgm:prSet presAssocID="{84B41189-4C9B-4AF8-9617-3ED0FE032F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872809-D79A-48CD-9809-DD0DFFA8A089}" type="pres">
      <dgm:prSet presAssocID="{6F2C0245-F532-4F2C-B9E5-0BF3BF103160}" presName="Name14" presStyleCnt="0"/>
      <dgm:spPr/>
    </dgm:pt>
    <dgm:pt modelId="{771A001C-1E67-4A36-BB18-E16094763D63}" type="pres">
      <dgm:prSet presAssocID="{6F2C0245-F532-4F2C-B9E5-0BF3BF103160}" presName="level1Shape" presStyleLbl="node0" presStyleIdx="0" presStyleCnt="1" custScaleX="306228" custScaleY="138371" custLinFactNeighborX="-14691" custLinFactNeighborY="-552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68BFAA-44D1-4DB8-BCC8-702DDEB9600A}" type="pres">
      <dgm:prSet presAssocID="{6F2C0245-F532-4F2C-B9E5-0BF3BF103160}" presName="hierChild2" presStyleCnt="0"/>
      <dgm:spPr/>
    </dgm:pt>
    <dgm:pt modelId="{7218AC0D-FEBD-48E9-80A3-C98F6746B756}" type="pres">
      <dgm:prSet presAssocID="{C9F05089-067B-4B04-A38E-4BD491C3891F}" presName="Name19" presStyleLbl="parChTrans1D2" presStyleIdx="0" presStyleCnt="3"/>
      <dgm:spPr/>
      <dgm:t>
        <a:bodyPr/>
        <a:lstStyle/>
        <a:p>
          <a:endParaRPr lang="de-DE"/>
        </a:p>
      </dgm:t>
    </dgm:pt>
    <dgm:pt modelId="{A278B82C-82FE-4CCF-8FD5-92C722707848}" type="pres">
      <dgm:prSet presAssocID="{F7231CEB-EDC4-4608-B57D-767DE5F193C8}" presName="Name21" presStyleCnt="0"/>
      <dgm:spPr/>
    </dgm:pt>
    <dgm:pt modelId="{43F30BDA-0519-4F4A-914E-62730EE24648}" type="pres">
      <dgm:prSet presAssocID="{F7231CEB-EDC4-4608-B57D-767DE5F193C8}" presName="level2Shape" presStyleLbl="node2" presStyleIdx="0" presStyleCnt="3" custScaleX="100000" custLinFactX="47449" custLinFactNeighborX="100000" custLinFactNeighborY="-9593"/>
      <dgm:spPr/>
      <dgm:t>
        <a:bodyPr/>
        <a:lstStyle/>
        <a:p>
          <a:endParaRPr lang="de-DE"/>
        </a:p>
      </dgm:t>
    </dgm:pt>
    <dgm:pt modelId="{BADEBE09-3CF8-48B5-96A9-4A641A1B8B60}" type="pres">
      <dgm:prSet presAssocID="{F7231CEB-EDC4-4608-B57D-767DE5F193C8}" presName="hierChild3" presStyleCnt="0"/>
      <dgm:spPr/>
    </dgm:pt>
    <dgm:pt modelId="{EE0A87E8-9A77-44E3-92BD-740F0767B6CA}" type="pres">
      <dgm:prSet presAssocID="{BF7F9C12-B8EE-4067-95B2-9B256DE3D96A}" presName="Name19" presStyleLbl="parChTrans1D3" presStyleIdx="0" presStyleCnt="3"/>
      <dgm:spPr/>
      <dgm:t>
        <a:bodyPr/>
        <a:lstStyle/>
        <a:p>
          <a:endParaRPr lang="de-DE"/>
        </a:p>
      </dgm:t>
    </dgm:pt>
    <dgm:pt modelId="{8C21D3BA-2A7C-4AF5-BFB7-56D02B578BDE}" type="pres">
      <dgm:prSet presAssocID="{15A3C7EA-5C79-4D69-ADFB-9414F74F28C1}" presName="Name21" presStyleCnt="0"/>
      <dgm:spPr/>
    </dgm:pt>
    <dgm:pt modelId="{0F3FDA50-7D9B-4C1F-AEC9-5396693C813A}" type="pres">
      <dgm:prSet presAssocID="{15A3C7EA-5C79-4D69-ADFB-9414F74F28C1}" presName="level2Shape" presStyleLbl="node3" presStyleIdx="0" presStyleCnt="3" custLinFactX="51132" custLinFactNeighborX="100000" custLinFactNeighborY="-9197"/>
      <dgm:spPr/>
      <dgm:t>
        <a:bodyPr/>
        <a:lstStyle/>
        <a:p>
          <a:endParaRPr lang="de-DE"/>
        </a:p>
      </dgm:t>
    </dgm:pt>
    <dgm:pt modelId="{077E7839-76BE-40BD-A437-65D32C79A7F2}" type="pres">
      <dgm:prSet presAssocID="{15A3C7EA-5C79-4D69-ADFB-9414F74F28C1}" presName="hierChild3" presStyleCnt="0"/>
      <dgm:spPr/>
    </dgm:pt>
    <dgm:pt modelId="{0DA71F1F-AADC-4022-8437-FB812BB8B8FB}" type="pres">
      <dgm:prSet presAssocID="{62277AE7-B9BB-441B-959B-6E89E46405CA}" presName="Name19" presStyleLbl="parChTrans1D3" presStyleIdx="1" presStyleCnt="3"/>
      <dgm:spPr/>
      <dgm:t>
        <a:bodyPr/>
        <a:lstStyle/>
        <a:p>
          <a:endParaRPr lang="de-DE"/>
        </a:p>
      </dgm:t>
    </dgm:pt>
    <dgm:pt modelId="{587A8765-E3F8-4A92-915D-AC57CC318E80}" type="pres">
      <dgm:prSet presAssocID="{910F6649-4ED1-4D72-8EE9-C7562C46660A}" presName="Name21" presStyleCnt="0"/>
      <dgm:spPr/>
    </dgm:pt>
    <dgm:pt modelId="{D39A7957-9037-48B9-82D2-FEBEC60A3E0B}" type="pres">
      <dgm:prSet presAssocID="{910F6649-4ED1-4D72-8EE9-C7562C46660A}" presName="level2Shape" presStyleLbl="node3" presStyleIdx="1" presStyleCnt="3" custLinFactX="33395" custLinFactNeighborX="100000" custLinFactNeighborY="-9197"/>
      <dgm:spPr/>
      <dgm:t>
        <a:bodyPr/>
        <a:lstStyle/>
        <a:p>
          <a:endParaRPr lang="de-DE"/>
        </a:p>
      </dgm:t>
    </dgm:pt>
    <dgm:pt modelId="{CEE248F3-8F1F-4613-973D-6E9B4915B8DE}" type="pres">
      <dgm:prSet presAssocID="{910F6649-4ED1-4D72-8EE9-C7562C46660A}" presName="hierChild3" presStyleCnt="0"/>
      <dgm:spPr/>
    </dgm:pt>
    <dgm:pt modelId="{7FC1EA3B-A272-4D3A-A303-DF5D06B6CF15}" type="pres">
      <dgm:prSet presAssocID="{3CE6D5EF-7E37-4E26-B0BA-949631BEA088}" presName="Name19" presStyleLbl="parChTrans1D2" presStyleIdx="1" presStyleCnt="3"/>
      <dgm:spPr/>
      <dgm:t>
        <a:bodyPr/>
        <a:lstStyle/>
        <a:p>
          <a:endParaRPr lang="de-DE"/>
        </a:p>
      </dgm:t>
    </dgm:pt>
    <dgm:pt modelId="{4392A12E-DB4E-4ADA-9D3B-CEB31EDAEA0D}" type="pres">
      <dgm:prSet presAssocID="{F7EE3633-59E7-468C-82DD-DCF096092320}" presName="Name21" presStyleCnt="0"/>
      <dgm:spPr/>
    </dgm:pt>
    <dgm:pt modelId="{DD02020A-2D7C-40D5-B1BE-9BEAB2F5FCC5}" type="pres">
      <dgm:prSet presAssocID="{F7EE3633-59E7-468C-82DD-DCF096092320}" presName="level2Shape" presStyleLbl="node2" presStyleIdx="1" presStyleCnt="3" custLinFactX="19898" custLinFactNeighborX="100000" custLinFactNeighborY="-9593"/>
      <dgm:spPr/>
      <dgm:t>
        <a:bodyPr/>
        <a:lstStyle/>
        <a:p>
          <a:endParaRPr lang="de-DE"/>
        </a:p>
      </dgm:t>
    </dgm:pt>
    <dgm:pt modelId="{FF0AEAB0-810F-4868-A522-4F2A3C0062A8}" type="pres">
      <dgm:prSet presAssocID="{F7EE3633-59E7-468C-82DD-DCF096092320}" presName="hierChild3" presStyleCnt="0"/>
      <dgm:spPr/>
    </dgm:pt>
    <dgm:pt modelId="{506C5CE9-C301-4DC9-A6AE-BFA451E8D895}" type="pres">
      <dgm:prSet presAssocID="{80998E7F-CE84-4A25-BD78-B7404C56FFFD}" presName="Name19" presStyleLbl="parChTrans1D3" presStyleIdx="2" presStyleCnt="3"/>
      <dgm:spPr/>
      <dgm:t>
        <a:bodyPr/>
        <a:lstStyle/>
        <a:p>
          <a:endParaRPr lang="de-DE"/>
        </a:p>
      </dgm:t>
    </dgm:pt>
    <dgm:pt modelId="{0645429C-C59F-4856-BFCB-16E5C0F77F41}" type="pres">
      <dgm:prSet presAssocID="{EB4AFCD3-FD7A-45D2-A973-1568ACAC13C1}" presName="Name21" presStyleCnt="0"/>
      <dgm:spPr/>
    </dgm:pt>
    <dgm:pt modelId="{2C4FF4D2-9D33-4791-A2C1-0AD9ED407641}" type="pres">
      <dgm:prSet presAssocID="{EB4AFCD3-FD7A-45D2-A973-1568ACAC13C1}" presName="level2Shape" presStyleLbl="node3" presStyleIdx="2" presStyleCnt="3" custLinFactX="19898" custLinFactNeighborX="100000" custLinFactNeighborY="-9139"/>
      <dgm:spPr/>
      <dgm:t>
        <a:bodyPr/>
        <a:lstStyle/>
        <a:p>
          <a:endParaRPr lang="de-DE"/>
        </a:p>
      </dgm:t>
    </dgm:pt>
    <dgm:pt modelId="{CD258C7C-0647-4D75-BC8E-FE2C78CE3842}" type="pres">
      <dgm:prSet presAssocID="{EB4AFCD3-FD7A-45D2-A973-1568ACAC13C1}" presName="hierChild3" presStyleCnt="0"/>
      <dgm:spPr/>
    </dgm:pt>
    <dgm:pt modelId="{FEC12251-4DBC-4F93-8124-BA4F8E845491}" type="pres">
      <dgm:prSet presAssocID="{C02A6BD8-A62D-4F84-9C1F-A1C995C0555C}" presName="Name19" presStyleLbl="parChTrans1D2" presStyleIdx="2" presStyleCnt="3"/>
      <dgm:spPr/>
      <dgm:t>
        <a:bodyPr/>
        <a:lstStyle/>
        <a:p>
          <a:endParaRPr lang="de-DE"/>
        </a:p>
      </dgm:t>
    </dgm:pt>
    <dgm:pt modelId="{8ACE6CC9-5C8F-4A92-9132-2C8B95CD32DD}" type="pres">
      <dgm:prSet presAssocID="{D8F20E30-91F4-4A10-B7F9-4ED39739834F}" presName="Name21" presStyleCnt="0"/>
      <dgm:spPr/>
    </dgm:pt>
    <dgm:pt modelId="{90EAE7D1-3D07-4B94-A55C-80D488D2BE3F}" type="pres">
      <dgm:prSet presAssocID="{D8F20E30-91F4-4A10-B7F9-4ED39739834F}" presName="level2Shape" presStyleLbl="node2" presStyleIdx="2" presStyleCnt="3" custLinFactX="-147347" custLinFactNeighborX="-200000" custLinFactNeighborY="-9593"/>
      <dgm:spPr/>
      <dgm:t>
        <a:bodyPr/>
        <a:lstStyle/>
        <a:p>
          <a:endParaRPr lang="de-DE"/>
        </a:p>
      </dgm:t>
    </dgm:pt>
    <dgm:pt modelId="{D4214BCF-8557-4F42-998B-EC78A6326DC8}" type="pres">
      <dgm:prSet presAssocID="{D8F20E30-91F4-4A10-B7F9-4ED39739834F}" presName="hierChild3" presStyleCnt="0"/>
      <dgm:spPr/>
    </dgm:pt>
    <dgm:pt modelId="{3467F020-4174-41A3-823E-EB2E500C9F89}" type="pres">
      <dgm:prSet presAssocID="{84B41189-4C9B-4AF8-9617-3ED0FE032FC6}" presName="bgShapesFlow" presStyleCnt="0"/>
      <dgm:spPr/>
    </dgm:pt>
  </dgm:ptLst>
  <dgm:cxnLst>
    <dgm:cxn modelId="{6751E8D0-C28B-4758-9091-40B4C473FED3}" srcId="{84B41189-4C9B-4AF8-9617-3ED0FE032FC6}" destId="{6F2C0245-F532-4F2C-B9E5-0BF3BF103160}" srcOrd="0" destOrd="0" parTransId="{E8A4AC47-33E6-463A-96C8-2CD83E74D844}" sibTransId="{976963ED-7781-443E-AF80-ABCACC630013}"/>
    <dgm:cxn modelId="{DF683945-196F-4BC1-96C2-B24FE6C3B61A}" type="presOf" srcId="{C02A6BD8-A62D-4F84-9C1F-A1C995C0555C}" destId="{FEC12251-4DBC-4F93-8124-BA4F8E845491}" srcOrd="0" destOrd="0" presId="urn:microsoft.com/office/officeart/2005/8/layout/hierarchy6"/>
    <dgm:cxn modelId="{98537E05-8C7C-4F2F-BA48-A41B62E9EAF1}" type="presOf" srcId="{F7231CEB-EDC4-4608-B57D-767DE5F193C8}" destId="{43F30BDA-0519-4F4A-914E-62730EE24648}" srcOrd="0" destOrd="0" presId="urn:microsoft.com/office/officeart/2005/8/layout/hierarchy6"/>
    <dgm:cxn modelId="{18D4504A-92DE-4FB6-9917-83FCDBA288CA}" srcId="{6F2C0245-F532-4F2C-B9E5-0BF3BF103160}" destId="{F7231CEB-EDC4-4608-B57D-767DE5F193C8}" srcOrd="0" destOrd="0" parTransId="{C9F05089-067B-4B04-A38E-4BD491C3891F}" sibTransId="{DE439194-D805-4D17-9FE4-26D0CB2DC7B8}"/>
    <dgm:cxn modelId="{62B228EB-B4D5-4B2E-B498-C730B1ADDB16}" type="presOf" srcId="{6F2C0245-F532-4F2C-B9E5-0BF3BF103160}" destId="{771A001C-1E67-4A36-BB18-E16094763D63}" srcOrd="0" destOrd="0" presId="urn:microsoft.com/office/officeart/2005/8/layout/hierarchy6"/>
    <dgm:cxn modelId="{DB22A116-5F99-4BB3-8D7D-60975B2AF20D}" type="presOf" srcId="{84B41189-4C9B-4AF8-9617-3ED0FE032FC6}" destId="{9C372649-E5DD-416E-AD3E-0B61289338F3}" srcOrd="0" destOrd="0" presId="urn:microsoft.com/office/officeart/2005/8/layout/hierarchy6"/>
    <dgm:cxn modelId="{8F3E1310-5E99-458A-916C-529E5B633133}" srcId="{F7231CEB-EDC4-4608-B57D-767DE5F193C8}" destId="{910F6649-4ED1-4D72-8EE9-C7562C46660A}" srcOrd="1" destOrd="0" parTransId="{62277AE7-B9BB-441B-959B-6E89E46405CA}" sibTransId="{1A8329A0-8806-483C-8231-3925CFCF9550}"/>
    <dgm:cxn modelId="{4F53E63F-F6B1-469E-96D1-39372668C3A2}" srcId="{F7231CEB-EDC4-4608-B57D-767DE5F193C8}" destId="{15A3C7EA-5C79-4D69-ADFB-9414F74F28C1}" srcOrd="0" destOrd="0" parTransId="{BF7F9C12-B8EE-4067-95B2-9B256DE3D96A}" sibTransId="{4C5E8468-9F40-4C14-A650-5CF2354D46A3}"/>
    <dgm:cxn modelId="{9E97C833-F536-4AE8-833E-4A8E6BF23DD8}" srcId="{F7EE3633-59E7-468C-82DD-DCF096092320}" destId="{EB4AFCD3-FD7A-45D2-A973-1568ACAC13C1}" srcOrd="0" destOrd="0" parTransId="{80998E7F-CE84-4A25-BD78-B7404C56FFFD}" sibTransId="{0777D7B9-B584-4CE1-BFB0-EE295F0E82C3}"/>
    <dgm:cxn modelId="{09FE0173-3916-4102-B85C-BAE79B9CAB5B}" type="presOf" srcId="{F7EE3633-59E7-468C-82DD-DCF096092320}" destId="{DD02020A-2D7C-40D5-B1BE-9BEAB2F5FCC5}" srcOrd="0" destOrd="0" presId="urn:microsoft.com/office/officeart/2005/8/layout/hierarchy6"/>
    <dgm:cxn modelId="{AE288ACF-48FD-4D65-BEDA-88F853A7E3F6}" type="presOf" srcId="{BF7F9C12-B8EE-4067-95B2-9B256DE3D96A}" destId="{EE0A87E8-9A77-44E3-92BD-740F0767B6CA}" srcOrd="0" destOrd="0" presId="urn:microsoft.com/office/officeart/2005/8/layout/hierarchy6"/>
    <dgm:cxn modelId="{23DBCD17-E86F-4C73-A1A9-F8BCD5F657A0}" type="presOf" srcId="{EB4AFCD3-FD7A-45D2-A973-1568ACAC13C1}" destId="{2C4FF4D2-9D33-4791-A2C1-0AD9ED407641}" srcOrd="0" destOrd="0" presId="urn:microsoft.com/office/officeart/2005/8/layout/hierarchy6"/>
    <dgm:cxn modelId="{0B57F8B0-2183-436E-BA1C-E15F2369D198}" type="presOf" srcId="{80998E7F-CE84-4A25-BD78-B7404C56FFFD}" destId="{506C5CE9-C301-4DC9-A6AE-BFA451E8D895}" srcOrd="0" destOrd="0" presId="urn:microsoft.com/office/officeart/2005/8/layout/hierarchy6"/>
    <dgm:cxn modelId="{615E1B81-34C2-42BD-B0A6-312D98E3FA57}" type="presOf" srcId="{3CE6D5EF-7E37-4E26-B0BA-949631BEA088}" destId="{7FC1EA3B-A272-4D3A-A303-DF5D06B6CF15}" srcOrd="0" destOrd="0" presId="urn:microsoft.com/office/officeart/2005/8/layout/hierarchy6"/>
    <dgm:cxn modelId="{5F2694B7-3BF7-4EA4-83EF-78BD167B272F}" srcId="{6F2C0245-F532-4F2C-B9E5-0BF3BF103160}" destId="{D8F20E30-91F4-4A10-B7F9-4ED39739834F}" srcOrd="2" destOrd="0" parTransId="{C02A6BD8-A62D-4F84-9C1F-A1C995C0555C}" sibTransId="{97B59AFB-0993-41B9-B40F-06F5A85AA701}"/>
    <dgm:cxn modelId="{8374D68D-11B1-4B4A-8D70-793C28B100E1}" srcId="{6F2C0245-F532-4F2C-B9E5-0BF3BF103160}" destId="{F7EE3633-59E7-468C-82DD-DCF096092320}" srcOrd="1" destOrd="0" parTransId="{3CE6D5EF-7E37-4E26-B0BA-949631BEA088}" sibTransId="{4AD00DE5-D70C-4016-8A57-FDF7CFB00CA4}"/>
    <dgm:cxn modelId="{1A45C9C0-8FED-4D1B-BAA5-1CD999227410}" type="presOf" srcId="{15A3C7EA-5C79-4D69-ADFB-9414F74F28C1}" destId="{0F3FDA50-7D9B-4C1F-AEC9-5396693C813A}" srcOrd="0" destOrd="0" presId="urn:microsoft.com/office/officeart/2005/8/layout/hierarchy6"/>
    <dgm:cxn modelId="{D4ACAF16-A3B4-4775-9325-431F62B41A46}" type="presOf" srcId="{D8F20E30-91F4-4A10-B7F9-4ED39739834F}" destId="{90EAE7D1-3D07-4B94-A55C-80D488D2BE3F}" srcOrd="0" destOrd="0" presId="urn:microsoft.com/office/officeart/2005/8/layout/hierarchy6"/>
    <dgm:cxn modelId="{BB3C79E7-D5C5-4146-A440-DD24119468BF}" type="presOf" srcId="{C9F05089-067B-4B04-A38E-4BD491C3891F}" destId="{7218AC0D-FEBD-48E9-80A3-C98F6746B756}" srcOrd="0" destOrd="0" presId="urn:microsoft.com/office/officeart/2005/8/layout/hierarchy6"/>
    <dgm:cxn modelId="{6BDD050E-9CA8-47A4-ACAD-C74314757362}" type="presOf" srcId="{62277AE7-B9BB-441B-959B-6E89E46405CA}" destId="{0DA71F1F-AADC-4022-8437-FB812BB8B8FB}" srcOrd="0" destOrd="0" presId="urn:microsoft.com/office/officeart/2005/8/layout/hierarchy6"/>
    <dgm:cxn modelId="{67E7C2B8-B5F6-4B0B-8036-0D2A570ECF28}" type="presOf" srcId="{910F6649-4ED1-4D72-8EE9-C7562C46660A}" destId="{D39A7957-9037-48B9-82D2-FEBEC60A3E0B}" srcOrd="0" destOrd="0" presId="urn:microsoft.com/office/officeart/2005/8/layout/hierarchy6"/>
    <dgm:cxn modelId="{BC150C16-EDBB-45C4-A5EE-AFA9668C24C9}" type="presParOf" srcId="{9C372649-E5DD-416E-AD3E-0B61289338F3}" destId="{A842F716-80A1-45FC-AC6B-7C2B0DB723C1}" srcOrd="0" destOrd="0" presId="urn:microsoft.com/office/officeart/2005/8/layout/hierarchy6"/>
    <dgm:cxn modelId="{A3112B1A-00B1-40BA-9CC9-4E278803CD03}" type="presParOf" srcId="{A842F716-80A1-45FC-AC6B-7C2B0DB723C1}" destId="{DB3BCB48-A1F5-432B-B7BE-B999889F25E8}" srcOrd="0" destOrd="0" presId="urn:microsoft.com/office/officeart/2005/8/layout/hierarchy6"/>
    <dgm:cxn modelId="{E26C75F4-F480-429A-98E6-8A958D267971}" type="presParOf" srcId="{DB3BCB48-A1F5-432B-B7BE-B999889F25E8}" destId="{43872809-D79A-48CD-9809-DD0DFFA8A089}" srcOrd="0" destOrd="0" presId="urn:microsoft.com/office/officeart/2005/8/layout/hierarchy6"/>
    <dgm:cxn modelId="{4E5A8374-7FE4-46F0-831C-E5E87F0FC30B}" type="presParOf" srcId="{43872809-D79A-48CD-9809-DD0DFFA8A089}" destId="{771A001C-1E67-4A36-BB18-E16094763D63}" srcOrd="0" destOrd="0" presId="urn:microsoft.com/office/officeart/2005/8/layout/hierarchy6"/>
    <dgm:cxn modelId="{26153155-F458-4E58-8C8D-D09F11B1A15D}" type="presParOf" srcId="{43872809-D79A-48CD-9809-DD0DFFA8A089}" destId="{FE68BFAA-44D1-4DB8-BCC8-702DDEB9600A}" srcOrd="1" destOrd="0" presId="urn:microsoft.com/office/officeart/2005/8/layout/hierarchy6"/>
    <dgm:cxn modelId="{F35417BE-177F-48A0-AC95-0577D49CB1FB}" type="presParOf" srcId="{FE68BFAA-44D1-4DB8-BCC8-702DDEB9600A}" destId="{7218AC0D-FEBD-48E9-80A3-C98F6746B756}" srcOrd="0" destOrd="0" presId="urn:microsoft.com/office/officeart/2005/8/layout/hierarchy6"/>
    <dgm:cxn modelId="{89458294-C5A6-4AC4-97C4-935A26DDFEEE}" type="presParOf" srcId="{FE68BFAA-44D1-4DB8-BCC8-702DDEB9600A}" destId="{A278B82C-82FE-4CCF-8FD5-92C722707848}" srcOrd="1" destOrd="0" presId="urn:microsoft.com/office/officeart/2005/8/layout/hierarchy6"/>
    <dgm:cxn modelId="{BCD74F25-9526-49C9-9288-6DE4188E6ABF}" type="presParOf" srcId="{A278B82C-82FE-4CCF-8FD5-92C722707848}" destId="{43F30BDA-0519-4F4A-914E-62730EE24648}" srcOrd="0" destOrd="0" presId="urn:microsoft.com/office/officeart/2005/8/layout/hierarchy6"/>
    <dgm:cxn modelId="{844B56B6-D767-41FB-BFBE-233C05F9B981}" type="presParOf" srcId="{A278B82C-82FE-4CCF-8FD5-92C722707848}" destId="{BADEBE09-3CF8-48B5-96A9-4A641A1B8B60}" srcOrd="1" destOrd="0" presId="urn:microsoft.com/office/officeart/2005/8/layout/hierarchy6"/>
    <dgm:cxn modelId="{34E623F9-3B0A-47B9-9079-4357B5F1D219}" type="presParOf" srcId="{BADEBE09-3CF8-48B5-96A9-4A641A1B8B60}" destId="{EE0A87E8-9A77-44E3-92BD-740F0767B6CA}" srcOrd="0" destOrd="0" presId="urn:microsoft.com/office/officeart/2005/8/layout/hierarchy6"/>
    <dgm:cxn modelId="{748E6879-8A70-4DBF-9436-35BB7E6F449E}" type="presParOf" srcId="{BADEBE09-3CF8-48B5-96A9-4A641A1B8B60}" destId="{8C21D3BA-2A7C-4AF5-BFB7-56D02B578BDE}" srcOrd="1" destOrd="0" presId="urn:microsoft.com/office/officeart/2005/8/layout/hierarchy6"/>
    <dgm:cxn modelId="{0CA7142C-B549-493C-9C38-304F0BED0220}" type="presParOf" srcId="{8C21D3BA-2A7C-4AF5-BFB7-56D02B578BDE}" destId="{0F3FDA50-7D9B-4C1F-AEC9-5396693C813A}" srcOrd="0" destOrd="0" presId="urn:microsoft.com/office/officeart/2005/8/layout/hierarchy6"/>
    <dgm:cxn modelId="{95B6F2B3-999A-488B-A514-9855797C4DC7}" type="presParOf" srcId="{8C21D3BA-2A7C-4AF5-BFB7-56D02B578BDE}" destId="{077E7839-76BE-40BD-A437-65D32C79A7F2}" srcOrd="1" destOrd="0" presId="urn:microsoft.com/office/officeart/2005/8/layout/hierarchy6"/>
    <dgm:cxn modelId="{47F14344-7BA5-4D00-A681-6F1F733A2760}" type="presParOf" srcId="{BADEBE09-3CF8-48B5-96A9-4A641A1B8B60}" destId="{0DA71F1F-AADC-4022-8437-FB812BB8B8FB}" srcOrd="2" destOrd="0" presId="urn:microsoft.com/office/officeart/2005/8/layout/hierarchy6"/>
    <dgm:cxn modelId="{B9DABE91-422A-4D8C-BBB1-90EE6C3B57CE}" type="presParOf" srcId="{BADEBE09-3CF8-48B5-96A9-4A641A1B8B60}" destId="{587A8765-E3F8-4A92-915D-AC57CC318E80}" srcOrd="3" destOrd="0" presId="urn:microsoft.com/office/officeart/2005/8/layout/hierarchy6"/>
    <dgm:cxn modelId="{6FD81C2D-1992-4951-ACE5-79839A2B49B0}" type="presParOf" srcId="{587A8765-E3F8-4A92-915D-AC57CC318E80}" destId="{D39A7957-9037-48B9-82D2-FEBEC60A3E0B}" srcOrd="0" destOrd="0" presId="urn:microsoft.com/office/officeart/2005/8/layout/hierarchy6"/>
    <dgm:cxn modelId="{B2960F50-1B10-474B-94A9-23A477B650CA}" type="presParOf" srcId="{587A8765-E3F8-4A92-915D-AC57CC318E80}" destId="{CEE248F3-8F1F-4613-973D-6E9B4915B8DE}" srcOrd="1" destOrd="0" presId="urn:microsoft.com/office/officeart/2005/8/layout/hierarchy6"/>
    <dgm:cxn modelId="{7E2B0AD7-8E56-478C-B7EF-6C5A7CC127F6}" type="presParOf" srcId="{FE68BFAA-44D1-4DB8-BCC8-702DDEB9600A}" destId="{7FC1EA3B-A272-4D3A-A303-DF5D06B6CF15}" srcOrd="2" destOrd="0" presId="urn:microsoft.com/office/officeart/2005/8/layout/hierarchy6"/>
    <dgm:cxn modelId="{FAA16909-8AB2-439F-ACB4-79B743A9AC0C}" type="presParOf" srcId="{FE68BFAA-44D1-4DB8-BCC8-702DDEB9600A}" destId="{4392A12E-DB4E-4ADA-9D3B-CEB31EDAEA0D}" srcOrd="3" destOrd="0" presId="urn:microsoft.com/office/officeart/2005/8/layout/hierarchy6"/>
    <dgm:cxn modelId="{9A49E3DC-95F9-4E1A-9E3B-A78944952D26}" type="presParOf" srcId="{4392A12E-DB4E-4ADA-9D3B-CEB31EDAEA0D}" destId="{DD02020A-2D7C-40D5-B1BE-9BEAB2F5FCC5}" srcOrd="0" destOrd="0" presId="urn:microsoft.com/office/officeart/2005/8/layout/hierarchy6"/>
    <dgm:cxn modelId="{18DCB263-6705-4ACA-A113-F48B14D19444}" type="presParOf" srcId="{4392A12E-DB4E-4ADA-9D3B-CEB31EDAEA0D}" destId="{FF0AEAB0-810F-4868-A522-4F2A3C0062A8}" srcOrd="1" destOrd="0" presId="urn:microsoft.com/office/officeart/2005/8/layout/hierarchy6"/>
    <dgm:cxn modelId="{5D86551B-F388-4808-A112-D898A2FEE592}" type="presParOf" srcId="{FF0AEAB0-810F-4868-A522-4F2A3C0062A8}" destId="{506C5CE9-C301-4DC9-A6AE-BFA451E8D895}" srcOrd="0" destOrd="0" presId="urn:microsoft.com/office/officeart/2005/8/layout/hierarchy6"/>
    <dgm:cxn modelId="{0564A406-CBBC-4A9C-B8C5-4F7A6C69A2DB}" type="presParOf" srcId="{FF0AEAB0-810F-4868-A522-4F2A3C0062A8}" destId="{0645429C-C59F-4856-BFCB-16E5C0F77F41}" srcOrd="1" destOrd="0" presId="urn:microsoft.com/office/officeart/2005/8/layout/hierarchy6"/>
    <dgm:cxn modelId="{05C2915C-39B2-4BE2-8AF5-8A9DCF1C34CF}" type="presParOf" srcId="{0645429C-C59F-4856-BFCB-16E5C0F77F41}" destId="{2C4FF4D2-9D33-4791-A2C1-0AD9ED407641}" srcOrd="0" destOrd="0" presId="urn:microsoft.com/office/officeart/2005/8/layout/hierarchy6"/>
    <dgm:cxn modelId="{93503232-577F-496C-9ACE-FEF6D2BE86D4}" type="presParOf" srcId="{0645429C-C59F-4856-BFCB-16E5C0F77F41}" destId="{CD258C7C-0647-4D75-BC8E-FE2C78CE3842}" srcOrd="1" destOrd="0" presId="urn:microsoft.com/office/officeart/2005/8/layout/hierarchy6"/>
    <dgm:cxn modelId="{588293D7-4902-455D-A2F9-F505681D35E3}" type="presParOf" srcId="{FE68BFAA-44D1-4DB8-BCC8-702DDEB9600A}" destId="{FEC12251-4DBC-4F93-8124-BA4F8E845491}" srcOrd="4" destOrd="0" presId="urn:microsoft.com/office/officeart/2005/8/layout/hierarchy6"/>
    <dgm:cxn modelId="{CBFBBF9D-173A-472D-AE59-F479C14B6B1A}" type="presParOf" srcId="{FE68BFAA-44D1-4DB8-BCC8-702DDEB9600A}" destId="{8ACE6CC9-5C8F-4A92-9132-2C8B95CD32DD}" srcOrd="5" destOrd="0" presId="urn:microsoft.com/office/officeart/2005/8/layout/hierarchy6"/>
    <dgm:cxn modelId="{D440D10B-38BE-4D68-82C8-79D9FA197484}" type="presParOf" srcId="{8ACE6CC9-5C8F-4A92-9132-2C8B95CD32DD}" destId="{90EAE7D1-3D07-4B94-A55C-80D488D2BE3F}" srcOrd="0" destOrd="0" presId="urn:microsoft.com/office/officeart/2005/8/layout/hierarchy6"/>
    <dgm:cxn modelId="{3BF7AC58-5A1A-4C4E-A7F7-3F67DD911E65}" type="presParOf" srcId="{8ACE6CC9-5C8F-4A92-9132-2C8B95CD32DD}" destId="{D4214BCF-8557-4F42-998B-EC78A6326DC8}" srcOrd="1" destOrd="0" presId="urn:microsoft.com/office/officeart/2005/8/layout/hierarchy6"/>
    <dgm:cxn modelId="{3E48819B-7770-49CE-B44E-16764A7A83E7}" type="presParOf" srcId="{9C372649-E5DD-416E-AD3E-0B61289338F3}" destId="{3467F020-4174-41A3-823E-EB2E500C9F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B41189-4C9B-4AF8-9617-3ED0FE032F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2C0245-F532-4F2C-B9E5-0BF3BF103160}">
      <dgm:prSet phldrT="[Text]" custT="1"/>
      <dgm:spPr/>
      <dgm:t>
        <a:bodyPr/>
        <a:lstStyle/>
        <a:p>
          <a:pPr algn="ctr"/>
          <a:r>
            <a:rPr lang="de-DE" sz="1200" b="1" dirty="0" smtClean="0"/>
            <a:t>Phase 2: Winter 2015/16</a:t>
          </a:r>
        </a:p>
        <a:p>
          <a:pPr algn="ctr"/>
          <a:r>
            <a:rPr lang="de-DE" sz="1200" dirty="0" smtClean="0"/>
            <a:t>VP mit Navigationskenntnissen</a:t>
          </a:r>
        </a:p>
        <a:p>
          <a:pPr algn="ctr"/>
          <a:r>
            <a:rPr lang="de-DE" sz="1200" dirty="0" smtClean="0"/>
            <a:t>Januar-Februar 2016</a:t>
          </a:r>
        </a:p>
        <a:p>
          <a:pPr algn="ctr"/>
          <a:r>
            <a:rPr lang="de-DE" sz="1200" dirty="0" smtClean="0"/>
            <a:t>TU Berlin</a:t>
          </a:r>
        </a:p>
      </dgm:t>
    </dgm:pt>
    <dgm:pt modelId="{E8A4AC47-33E6-463A-96C8-2CD83E74D844}" type="parTrans" cxnId="{6751E8D0-C28B-4758-9091-40B4C473FED3}">
      <dgm:prSet/>
      <dgm:spPr/>
      <dgm:t>
        <a:bodyPr/>
        <a:lstStyle/>
        <a:p>
          <a:endParaRPr lang="de-DE"/>
        </a:p>
      </dgm:t>
    </dgm:pt>
    <dgm:pt modelId="{976963ED-7781-443E-AF80-ABCACC630013}" type="sibTrans" cxnId="{6751E8D0-C28B-4758-9091-40B4C473FED3}">
      <dgm:prSet/>
      <dgm:spPr/>
      <dgm:t>
        <a:bodyPr/>
        <a:lstStyle/>
        <a:p>
          <a:endParaRPr lang="de-DE"/>
        </a:p>
      </dgm:t>
    </dgm:pt>
    <dgm:pt modelId="{F7231CEB-EDC4-4608-B57D-767DE5F193C8}">
      <dgm:prSet phldrT="[Text]" custT="1"/>
      <dgm:spPr>
        <a:solidFill>
          <a:srgbClr val="FCD5B4"/>
        </a:solidFill>
        <a:ln w="12700"/>
      </dgm:spPr>
      <dgm:t>
        <a:bodyPr/>
        <a:lstStyle/>
        <a:p>
          <a:r>
            <a:rPr lang="de-DE" sz="1200" dirty="0" smtClean="0">
              <a:solidFill>
                <a:schemeClr val="tx1"/>
              </a:solidFill>
            </a:rPr>
            <a:t>Experimente zur Auswirkung der Mediennutzung</a:t>
          </a:r>
          <a:endParaRPr lang="de-DE" sz="1200" dirty="0">
            <a:solidFill>
              <a:schemeClr val="tx1"/>
            </a:solidFill>
          </a:endParaRPr>
        </a:p>
      </dgm:t>
    </dgm:pt>
    <dgm:pt modelId="{C9F05089-067B-4B04-A38E-4BD491C3891F}" type="parTrans" cxnId="{18D4504A-92DE-4FB6-9917-83FCDBA288CA}">
      <dgm:prSet/>
      <dgm:spPr/>
      <dgm:t>
        <a:bodyPr/>
        <a:lstStyle/>
        <a:p>
          <a:endParaRPr lang="de-DE"/>
        </a:p>
      </dgm:t>
    </dgm:pt>
    <dgm:pt modelId="{DE439194-D805-4D17-9FE4-26D0CB2DC7B8}" type="sibTrans" cxnId="{18D4504A-92DE-4FB6-9917-83FCDBA288CA}">
      <dgm:prSet/>
      <dgm:spPr/>
      <dgm:t>
        <a:bodyPr/>
        <a:lstStyle/>
        <a:p>
          <a:endParaRPr lang="de-DE"/>
        </a:p>
      </dgm:t>
    </dgm:pt>
    <dgm:pt modelId="{15A3C7EA-5C79-4D69-ADFB-9414F74F28C1}">
      <dgm:prSet phldrT="[Text]" custT="1"/>
      <dgm:spPr>
        <a:solidFill>
          <a:srgbClr val="DAD2E4"/>
        </a:solidFill>
        <a:ln w="12700"/>
      </dgm:spPr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Navigieren: </a:t>
          </a:r>
          <a:br>
            <a:rPr lang="de-DE" sz="1100" dirty="0" smtClean="0">
              <a:solidFill>
                <a:schemeClr val="tx1"/>
              </a:solidFill>
            </a:rPr>
          </a:br>
          <a:r>
            <a:rPr lang="de-DE" sz="1100" dirty="0" smtClean="0">
              <a:solidFill>
                <a:schemeClr val="tx1"/>
              </a:solidFill>
            </a:rPr>
            <a:t>Raumorientierung</a:t>
          </a:r>
        </a:p>
        <a:p>
          <a:r>
            <a:rPr lang="de-DE" sz="1100" b="1" dirty="0" smtClean="0">
              <a:solidFill>
                <a:schemeClr val="tx1"/>
              </a:solidFill>
            </a:rPr>
            <a:t>TU Berlin</a:t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dirty="0" smtClean="0">
              <a:solidFill>
                <a:schemeClr val="tx1"/>
              </a:solidFill>
            </a:rPr>
            <a:t>See-Simulator „</a:t>
          </a:r>
          <a:r>
            <a:rPr lang="de-DE" sz="1100" b="1" dirty="0" err="1" smtClean="0">
              <a:solidFill>
                <a:schemeClr val="tx1"/>
              </a:solidFill>
            </a:rPr>
            <a:t>Isefjord</a:t>
          </a:r>
          <a:r>
            <a:rPr lang="de-DE" sz="1100" b="1" dirty="0" smtClean="0">
              <a:solidFill>
                <a:schemeClr val="tx1"/>
              </a:solidFill>
            </a:rPr>
            <a:t>“</a:t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dirty="0" smtClean="0">
              <a:solidFill>
                <a:schemeClr val="tx1"/>
              </a:solidFill>
            </a:rPr>
            <a:t>24-32 revierfremde VP</a:t>
          </a:r>
          <a:endParaRPr lang="de-DE" sz="1100" b="1" dirty="0">
            <a:solidFill>
              <a:schemeClr val="tx1"/>
            </a:solidFill>
          </a:endParaRPr>
        </a:p>
      </dgm:t>
    </dgm:pt>
    <dgm:pt modelId="{BF7F9C12-B8EE-4067-95B2-9B256DE3D96A}" type="parTrans" cxnId="{4F53E63F-F6B1-469E-96D1-39372668C3A2}">
      <dgm:prSet/>
      <dgm:spPr/>
      <dgm:t>
        <a:bodyPr/>
        <a:lstStyle/>
        <a:p>
          <a:endParaRPr lang="de-DE"/>
        </a:p>
      </dgm:t>
    </dgm:pt>
    <dgm:pt modelId="{4C5E8468-9F40-4C14-A650-5CF2354D46A3}" type="sibTrans" cxnId="{4F53E63F-F6B1-469E-96D1-39372668C3A2}">
      <dgm:prSet/>
      <dgm:spPr/>
      <dgm:t>
        <a:bodyPr/>
        <a:lstStyle/>
        <a:p>
          <a:endParaRPr lang="de-DE"/>
        </a:p>
      </dgm:t>
    </dgm:pt>
    <dgm:pt modelId="{9C372649-E5DD-416E-AD3E-0B61289338F3}" type="pres">
      <dgm:prSet presAssocID="{84B41189-4C9B-4AF8-9617-3ED0FE032F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42F716-80A1-45FC-AC6B-7C2B0DB723C1}" type="pres">
      <dgm:prSet presAssocID="{84B41189-4C9B-4AF8-9617-3ED0FE032FC6}" presName="hierFlow" presStyleCnt="0"/>
      <dgm:spPr/>
    </dgm:pt>
    <dgm:pt modelId="{DB3BCB48-A1F5-432B-B7BE-B999889F25E8}" type="pres">
      <dgm:prSet presAssocID="{84B41189-4C9B-4AF8-9617-3ED0FE032F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872809-D79A-48CD-9809-DD0DFFA8A089}" type="pres">
      <dgm:prSet presAssocID="{6F2C0245-F532-4F2C-B9E5-0BF3BF103160}" presName="Name14" presStyleCnt="0"/>
      <dgm:spPr/>
    </dgm:pt>
    <dgm:pt modelId="{771A001C-1E67-4A36-BB18-E16094763D63}" type="pres">
      <dgm:prSet presAssocID="{6F2C0245-F532-4F2C-B9E5-0BF3BF103160}" presName="level1Shape" presStyleLbl="node0" presStyleIdx="0" presStyleCnt="1" custScaleX="196602" custScaleY="125941" custLinFactNeighborX="-14691" custLinFactNeighborY="-552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68BFAA-44D1-4DB8-BCC8-702DDEB9600A}" type="pres">
      <dgm:prSet presAssocID="{6F2C0245-F532-4F2C-B9E5-0BF3BF103160}" presName="hierChild2" presStyleCnt="0"/>
      <dgm:spPr/>
    </dgm:pt>
    <dgm:pt modelId="{7218AC0D-FEBD-48E9-80A3-C98F6746B756}" type="pres">
      <dgm:prSet presAssocID="{C9F05089-067B-4B04-A38E-4BD491C3891F}" presName="Name19" presStyleLbl="parChTrans1D2" presStyleIdx="0" presStyleCnt="1"/>
      <dgm:spPr/>
      <dgm:t>
        <a:bodyPr/>
        <a:lstStyle/>
        <a:p>
          <a:endParaRPr lang="de-DE"/>
        </a:p>
      </dgm:t>
    </dgm:pt>
    <dgm:pt modelId="{A278B82C-82FE-4CCF-8FD5-92C722707848}" type="pres">
      <dgm:prSet presAssocID="{F7231CEB-EDC4-4608-B57D-767DE5F193C8}" presName="Name21" presStyleCnt="0"/>
      <dgm:spPr/>
    </dgm:pt>
    <dgm:pt modelId="{43F30BDA-0519-4F4A-914E-62730EE24648}" type="pres">
      <dgm:prSet presAssocID="{F7231CEB-EDC4-4608-B57D-767DE5F193C8}" presName="level2Shape" presStyleLbl="node2" presStyleIdx="0" presStyleCnt="1" custScaleX="92219" custScaleY="92361" custLinFactNeighborX="-14857" custLinFactNeighborY="-14432"/>
      <dgm:spPr/>
      <dgm:t>
        <a:bodyPr/>
        <a:lstStyle/>
        <a:p>
          <a:endParaRPr lang="de-DE"/>
        </a:p>
      </dgm:t>
    </dgm:pt>
    <dgm:pt modelId="{BADEBE09-3CF8-48B5-96A9-4A641A1B8B60}" type="pres">
      <dgm:prSet presAssocID="{F7231CEB-EDC4-4608-B57D-767DE5F193C8}" presName="hierChild3" presStyleCnt="0"/>
      <dgm:spPr/>
    </dgm:pt>
    <dgm:pt modelId="{EE0A87E8-9A77-44E3-92BD-740F0767B6CA}" type="pres">
      <dgm:prSet presAssocID="{BF7F9C12-B8EE-4067-95B2-9B256DE3D96A}" presName="Name19" presStyleLbl="parChTrans1D3" presStyleIdx="0" presStyleCnt="1"/>
      <dgm:spPr/>
      <dgm:t>
        <a:bodyPr/>
        <a:lstStyle/>
        <a:p>
          <a:endParaRPr lang="de-DE"/>
        </a:p>
      </dgm:t>
    </dgm:pt>
    <dgm:pt modelId="{8C21D3BA-2A7C-4AF5-BFB7-56D02B578BDE}" type="pres">
      <dgm:prSet presAssocID="{15A3C7EA-5C79-4D69-ADFB-9414F74F28C1}" presName="Name21" presStyleCnt="0"/>
      <dgm:spPr/>
    </dgm:pt>
    <dgm:pt modelId="{0F3FDA50-7D9B-4C1F-AEC9-5396693C813A}" type="pres">
      <dgm:prSet presAssocID="{15A3C7EA-5C79-4D69-ADFB-9414F74F28C1}" presName="level2Shape" presStyleLbl="node3" presStyleIdx="0" presStyleCnt="1" custScaleX="126552" custScaleY="130946" custLinFactNeighborX="-14673" custLinFactNeighborY="-13781"/>
      <dgm:spPr/>
      <dgm:t>
        <a:bodyPr/>
        <a:lstStyle/>
        <a:p>
          <a:endParaRPr lang="de-DE"/>
        </a:p>
      </dgm:t>
    </dgm:pt>
    <dgm:pt modelId="{077E7839-76BE-40BD-A437-65D32C79A7F2}" type="pres">
      <dgm:prSet presAssocID="{15A3C7EA-5C79-4D69-ADFB-9414F74F28C1}" presName="hierChild3" presStyleCnt="0"/>
      <dgm:spPr/>
    </dgm:pt>
    <dgm:pt modelId="{3467F020-4174-41A3-823E-EB2E500C9F89}" type="pres">
      <dgm:prSet presAssocID="{84B41189-4C9B-4AF8-9617-3ED0FE032FC6}" presName="bgShapesFlow" presStyleCnt="0"/>
      <dgm:spPr/>
    </dgm:pt>
  </dgm:ptLst>
  <dgm:cxnLst>
    <dgm:cxn modelId="{6751E8D0-C28B-4758-9091-40B4C473FED3}" srcId="{84B41189-4C9B-4AF8-9617-3ED0FE032FC6}" destId="{6F2C0245-F532-4F2C-B9E5-0BF3BF103160}" srcOrd="0" destOrd="0" parTransId="{E8A4AC47-33E6-463A-96C8-2CD83E74D844}" sibTransId="{976963ED-7781-443E-AF80-ABCACC630013}"/>
    <dgm:cxn modelId="{4740F813-9B00-4CD0-8445-DA207CA6BD7E}" type="presOf" srcId="{15A3C7EA-5C79-4D69-ADFB-9414F74F28C1}" destId="{0F3FDA50-7D9B-4C1F-AEC9-5396693C813A}" srcOrd="0" destOrd="0" presId="urn:microsoft.com/office/officeart/2005/8/layout/hierarchy6"/>
    <dgm:cxn modelId="{18D4504A-92DE-4FB6-9917-83FCDBA288CA}" srcId="{6F2C0245-F532-4F2C-B9E5-0BF3BF103160}" destId="{F7231CEB-EDC4-4608-B57D-767DE5F193C8}" srcOrd="0" destOrd="0" parTransId="{C9F05089-067B-4B04-A38E-4BD491C3891F}" sibTransId="{DE439194-D805-4D17-9FE4-26D0CB2DC7B8}"/>
    <dgm:cxn modelId="{C3E80979-A404-4C60-89EE-7CC38417199F}" type="presOf" srcId="{84B41189-4C9B-4AF8-9617-3ED0FE032FC6}" destId="{9C372649-E5DD-416E-AD3E-0B61289338F3}" srcOrd="0" destOrd="0" presId="urn:microsoft.com/office/officeart/2005/8/layout/hierarchy6"/>
    <dgm:cxn modelId="{19BE0577-2031-4850-8E30-D3C21B64D334}" type="presOf" srcId="{F7231CEB-EDC4-4608-B57D-767DE5F193C8}" destId="{43F30BDA-0519-4F4A-914E-62730EE24648}" srcOrd="0" destOrd="0" presId="urn:microsoft.com/office/officeart/2005/8/layout/hierarchy6"/>
    <dgm:cxn modelId="{F2C69736-B108-4602-8D11-FDBB0BD97DA3}" type="presOf" srcId="{C9F05089-067B-4B04-A38E-4BD491C3891F}" destId="{7218AC0D-FEBD-48E9-80A3-C98F6746B756}" srcOrd="0" destOrd="0" presId="urn:microsoft.com/office/officeart/2005/8/layout/hierarchy6"/>
    <dgm:cxn modelId="{949E6756-8FD4-4FE4-8D0D-0D9D1409C6CE}" type="presOf" srcId="{6F2C0245-F532-4F2C-B9E5-0BF3BF103160}" destId="{771A001C-1E67-4A36-BB18-E16094763D63}" srcOrd="0" destOrd="0" presId="urn:microsoft.com/office/officeart/2005/8/layout/hierarchy6"/>
    <dgm:cxn modelId="{4F53E63F-F6B1-469E-96D1-39372668C3A2}" srcId="{F7231CEB-EDC4-4608-B57D-767DE5F193C8}" destId="{15A3C7EA-5C79-4D69-ADFB-9414F74F28C1}" srcOrd="0" destOrd="0" parTransId="{BF7F9C12-B8EE-4067-95B2-9B256DE3D96A}" sibTransId="{4C5E8468-9F40-4C14-A650-5CF2354D46A3}"/>
    <dgm:cxn modelId="{B821263A-6A97-4673-A84B-316362E7D172}" type="presOf" srcId="{BF7F9C12-B8EE-4067-95B2-9B256DE3D96A}" destId="{EE0A87E8-9A77-44E3-92BD-740F0767B6CA}" srcOrd="0" destOrd="0" presId="urn:microsoft.com/office/officeart/2005/8/layout/hierarchy6"/>
    <dgm:cxn modelId="{F6FB1E4C-6BEF-4687-9F68-060EA20637BD}" type="presParOf" srcId="{9C372649-E5DD-416E-AD3E-0B61289338F3}" destId="{A842F716-80A1-45FC-AC6B-7C2B0DB723C1}" srcOrd="0" destOrd="0" presId="urn:microsoft.com/office/officeart/2005/8/layout/hierarchy6"/>
    <dgm:cxn modelId="{6BE3A875-72C8-4C40-B156-752CDC8AD8ED}" type="presParOf" srcId="{A842F716-80A1-45FC-AC6B-7C2B0DB723C1}" destId="{DB3BCB48-A1F5-432B-B7BE-B999889F25E8}" srcOrd="0" destOrd="0" presId="urn:microsoft.com/office/officeart/2005/8/layout/hierarchy6"/>
    <dgm:cxn modelId="{E1A5BF79-9BDE-4E3C-9E5C-1767419A450B}" type="presParOf" srcId="{DB3BCB48-A1F5-432B-B7BE-B999889F25E8}" destId="{43872809-D79A-48CD-9809-DD0DFFA8A089}" srcOrd="0" destOrd="0" presId="urn:microsoft.com/office/officeart/2005/8/layout/hierarchy6"/>
    <dgm:cxn modelId="{745C0250-6830-47C9-99D1-DE544CE4CC4C}" type="presParOf" srcId="{43872809-D79A-48CD-9809-DD0DFFA8A089}" destId="{771A001C-1E67-4A36-BB18-E16094763D63}" srcOrd="0" destOrd="0" presId="urn:microsoft.com/office/officeart/2005/8/layout/hierarchy6"/>
    <dgm:cxn modelId="{1B507F7A-4875-45A6-805C-D3162710B89B}" type="presParOf" srcId="{43872809-D79A-48CD-9809-DD0DFFA8A089}" destId="{FE68BFAA-44D1-4DB8-BCC8-702DDEB9600A}" srcOrd="1" destOrd="0" presId="urn:microsoft.com/office/officeart/2005/8/layout/hierarchy6"/>
    <dgm:cxn modelId="{8C722B29-3C4C-4192-9AFC-DD608C3529B4}" type="presParOf" srcId="{FE68BFAA-44D1-4DB8-BCC8-702DDEB9600A}" destId="{7218AC0D-FEBD-48E9-80A3-C98F6746B756}" srcOrd="0" destOrd="0" presId="urn:microsoft.com/office/officeart/2005/8/layout/hierarchy6"/>
    <dgm:cxn modelId="{A48DD139-A430-46E8-8B1F-E3C820A3B136}" type="presParOf" srcId="{FE68BFAA-44D1-4DB8-BCC8-702DDEB9600A}" destId="{A278B82C-82FE-4CCF-8FD5-92C722707848}" srcOrd="1" destOrd="0" presId="urn:microsoft.com/office/officeart/2005/8/layout/hierarchy6"/>
    <dgm:cxn modelId="{22B3832C-56AB-4A48-9A24-36E1E1480B3D}" type="presParOf" srcId="{A278B82C-82FE-4CCF-8FD5-92C722707848}" destId="{43F30BDA-0519-4F4A-914E-62730EE24648}" srcOrd="0" destOrd="0" presId="urn:microsoft.com/office/officeart/2005/8/layout/hierarchy6"/>
    <dgm:cxn modelId="{A2B32E29-4551-4BE7-A855-E5CC56A0D13C}" type="presParOf" srcId="{A278B82C-82FE-4CCF-8FD5-92C722707848}" destId="{BADEBE09-3CF8-48B5-96A9-4A641A1B8B60}" srcOrd="1" destOrd="0" presId="urn:microsoft.com/office/officeart/2005/8/layout/hierarchy6"/>
    <dgm:cxn modelId="{95BC0316-1AB4-45EB-82A4-0207887767FF}" type="presParOf" srcId="{BADEBE09-3CF8-48B5-96A9-4A641A1B8B60}" destId="{EE0A87E8-9A77-44E3-92BD-740F0767B6CA}" srcOrd="0" destOrd="0" presId="urn:microsoft.com/office/officeart/2005/8/layout/hierarchy6"/>
    <dgm:cxn modelId="{1EADAF2D-1A62-48C2-BBA1-D6BDAE936633}" type="presParOf" srcId="{BADEBE09-3CF8-48B5-96A9-4A641A1B8B60}" destId="{8C21D3BA-2A7C-4AF5-BFB7-56D02B578BDE}" srcOrd="1" destOrd="0" presId="urn:microsoft.com/office/officeart/2005/8/layout/hierarchy6"/>
    <dgm:cxn modelId="{E59A026D-B9E8-4C4B-B9E0-A29874E93D0B}" type="presParOf" srcId="{8C21D3BA-2A7C-4AF5-BFB7-56D02B578BDE}" destId="{0F3FDA50-7D9B-4C1F-AEC9-5396693C813A}" srcOrd="0" destOrd="0" presId="urn:microsoft.com/office/officeart/2005/8/layout/hierarchy6"/>
    <dgm:cxn modelId="{B8DCDBF2-9487-4A39-8A49-BB265B3832AD}" type="presParOf" srcId="{8C21D3BA-2A7C-4AF5-BFB7-56D02B578BDE}" destId="{077E7839-76BE-40BD-A437-65D32C79A7F2}" srcOrd="1" destOrd="0" presId="urn:microsoft.com/office/officeart/2005/8/layout/hierarchy6"/>
    <dgm:cxn modelId="{E6A85D53-9B1C-4E6A-B5F0-99D0DDC5ECD7}" type="presParOf" srcId="{9C372649-E5DD-416E-AD3E-0B61289338F3}" destId="{3467F020-4174-41A3-823E-EB2E500C9F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B41189-4C9B-4AF8-9617-3ED0FE032F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2C0245-F532-4F2C-B9E5-0BF3BF103160}">
      <dgm:prSet phldrT="[Text]" custT="1"/>
      <dgm:spPr/>
      <dgm:t>
        <a:bodyPr/>
        <a:lstStyle/>
        <a:p>
          <a:pPr algn="ctr"/>
          <a:r>
            <a:rPr lang="de-DE" sz="1200" b="1" dirty="0" smtClean="0"/>
            <a:t>Phase 2: Winter 2015/16</a:t>
          </a:r>
        </a:p>
        <a:p>
          <a:pPr algn="ctr"/>
          <a:r>
            <a:rPr lang="de-DE" sz="1200" dirty="0" smtClean="0"/>
            <a:t>VP mit Navigationskenntnissen</a:t>
          </a:r>
        </a:p>
        <a:p>
          <a:pPr algn="ctr"/>
          <a:r>
            <a:rPr lang="de-DE" sz="1200" dirty="0" smtClean="0"/>
            <a:t>Januar-Februar 2016</a:t>
          </a:r>
        </a:p>
        <a:p>
          <a:pPr algn="ctr"/>
          <a:r>
            <a:rPr lang="de-DE" sz="1200" dirty="0" smtClean="0"/>
            <a:t>TU Berlin</a:t>
          </a:r>
        </a:p>
      </dgm:t>
    </dgm:pt>
    <dgm:pt modelId="{E8A4AC47-33E6-463A-96C8-2CD83E74D844}" type="parTrans" cxnId="{6751E8D0-C28B-4758-9091-40B4C473FED3}">
      <dgm:prSet/>
      <dgm:spPr/>
      <dgm:t>
        <a:bodyPr/>
        <a:lstStyle/>
        <a:p>
          <a:endParaRPr lang="de-DE"/>
        </a:p>
      </dgm:t>
    </dgm:pt>
    <dgm:pt modelId="{976963ED-7781-443E-AF80-ABCACC630013}" type="sibTrans" cxnId="{6751E8D0-C28B-4758-9091-40B4C473FED3}">
      <dgm:prSet/>
      <dgm:spPr/>
      <dgm:t>
        <a:bodyPr/>
        <a:lstStyle/>
        <a:p>
          <a:endParaRPr lang="de-DE"/>
        </a:p>
      </dgm:t>
    </dgm:pt>
    <dgm:pt modelId="{F7231CEB-EDC4-4608-B57D-767DE5F193C8}">
      <dgm:prSet phldrT="[Text]" custT="1"/>
      <dgm:spPr>
        <a:solidFill>
          <a:srgbClr val="FCD5B4"/>
        </a:solidFill>
        <a:ln w="12700"/>
      </dgm:spPr>
      <dgm:t>
        <a:bodyPr/>
        <a:lstStyle/>
        <a:p>
          <a:r>
            <a:rPr lang="de-DE" sz="1200" dirty="0" smtClean="0">
              <a:solidFill>
                <a:schemeClr val="tx1"/>
              </a:solidFill>
            </a:rPr>
            <a:t>Experimente zur Auswirkung der Mediennutzung</a:t>
          </a:r>
          <a:endParaRPr lang="de-DE" sz="1200" dirty="0">
            <a:solidFill>
              <a:schemeClr val="tx1"/>
            </a:solidFill>
          </a:endParaRPr>
        </a:p>
      </dgm:t>
    </dgm:pt>
    <dgm:pt modelId="{C9F05089-067B-4B04-A38E-4BD491C3891F}" type="parTrans" cxnId="{18D4504A-92DE-4FB6-9917-83FCDBA288CA}">
      <dgm:prSet/>
      <dgm:spPr/>
      <dgm:t>
        <a:bodyPr/>
        <a:lstStyle/>
        <a:p>
          <a:endParaRPr lang="de-DE"/>
        </a:p>
      </dgm:t>
    </dgm:pt>
    <dgm:pt modelId="{DE439194-D805-4D17-9FE4-26D0CB2DC7B8}" type="sibTrans" cxnId="{18D4504A-92DE-4FB6-9917-83FCDBA288CA}">
      <dgm:prSet/>
      <dgm:spPr/>
      <dgm:t>
        <a:bodyPr/>
        <a:lstStyle/>
        <a:p>
          <a:endParaRPr lang="de-DE"/>
        </a:p>
      </dgm:t>
    </dgm:pt>
    <dgm:pt modelId="{15A3C7EA-5C79-4D69-ADFB-9414F74F28C1}">
      <dgm:prSet phldrT="[Text]" custT="1"/>
      <dgm:spPr>
        <a:solidFill>
          <a:srgbClr val="DAD2E4"/>
        </a:solidFill>
        <a:ln w="12700"/>
      </dgm:spPr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Navigieren: </a:t>
          </a:r>
          <a:br>
            <a:rPr lang="de-DE" sz="1100" dirty="0" smtClean="0">
              <a:solidFill>
                <a:schemeClr val="tx1"/>
              </a:solidFill>
            </a:rPr>
          </a:br>
          <a:r>
            <a:rPr lang="de-DE" sz="1100" dirty="0" smtClean="0">
              <a:solidFill>
                <a:schemeClr val="tx1"/>
              </a:solidFill>
            </a:rPr>
            <a:t>Raumorientierung</a:t>
          </a:r>
        </a:p>
        <a:p>
          <a:r>
            <a:rPr lang="de-DE" sz="1100" b="1" dirty="0" smtClean="0">
              <a:solidFill>
                <a:schemeClr val="tx1"/>
              </a:solidFill>
            </a:rPr>
            <a:t>TU Berlin</a:t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dirty="0" smtClean="0">
              <a:solidFill>
                <a:schemeClr val="tx1"/>
              </a:solidFill>
            </a:rPr>
            <a:t>See-Simulator „</a:t>
          </a:r>
          <a:r>
            <a:rPr lang="de-DE" sz="1100" b="1" dirty="0" err="1" smtClean="0">
              <a:solidFill>
                <a:schemeClr val="tx1"/>
              </a:solidFill>
            </a:rPr>
            <a:t>Isefjord</a:t>
          </a:r>
          <a:r>
            <a:rPr lang="de-DE" sz="1100" b="1" dirty="0" smtClean="0">
              <a:solidFill>
                <a:schemeClr val="tx1"/>
              </a:solidFill>
            </a:rPr>
            <a:t>“</a:t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dirty="0" smtClean="0">
              <a:solidFill>
                <a:schemeClr val="tx1"/>
              </a:solidFill>
            </a:rPr>
            <a:t>24-32 revierfremde VP</a:t>
          </a:r>
          <a:endParaRPr lang="de-DE" sz="1100" b="1" dirty="0">
            <a:solidFill>
              <a:schemeClr val="tx1"/>
            </a:solidFill>
          </a:endParaRPr>
        </a:p>
      </dgm:t>
    </dgm:pt>
    <dgm:pt modelId="{BF7F9C12-B8EE-4067-95B2-9B256DE3D96A}" type="parTrans" cxnId="{4F53E63F-F6B1-469E-96D1-39372668C3A2}">
      <dgm:prSet/>
      <dgm:spPr/>
      <dgm:t>
        <a:bodyPr/>
        <a:lstStyle/>
        <a:p>
          <a:endParaRPr lang="de-DE"/>
        </a:p>
      </dgm:t>
    </dgm:pt>
    <dgm:pt modelId="{4C5E8468-9F40-4C14-A650-5CF2354D46A3}" type="sibTrans" cxnId="{4F53E63F-F6B1-469E-96D1-39372668C3A2}">
      <dgm:prSet/>
      <dgm:spPr/>
      <dgm:t>
        <a:bodyPr/>
        <a:lstStyle/>
        <a:p>
          <a:endParaRPr lang="de-DE"/>
        </a:p>
      </dgm:t>
    </dgm:pt>
    <dgm:pt modelId="{9C372649-E5DD-416E-AD3E-0B61289338F3}" type="pres">
      <dgm:prSet presAssocID="{84B41189-4C9B-4AF8-9617-3ED0FE032F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42F716-80A1-45FC-AC6B-7C2B0DB723C1}" type="pres">
      <dgm:prSet presAssocID="{84B41189-4C9B-4AF8-9617-3ED0FE032FC6}" presName="hierFlow" presStyleCnt="0"/>
      <dgm:spPr/>
    </dgm:pt>
    <dgm:pt modelId="{DB3BCB48-A1F5-432B-B7BE-B999889F25E8}" type="pres">
      <dgm:prSet presAssocID="{84B41189-4C9B-4AF8-9617-3ED0FE032F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872809-D79A-48CD-9809-DD0DFFA8A089}" type="pres">
      <dgm:prSet presAssocID="{6F2C0245-F532-4F2C-B9E5-0BF3BF103160}" presName="Name14" presStyleCnt="0"/>
      <dgm:spPr/>
    </dgm:pt>
    <dgm:pt modelId="{771A001C-1E67-4A36-BB18-E16094763D63}" type="pres">
      <dgm:prSet presAssocID="{6F2C0245-F532-4F2C-B9E5-0BF3BF103160}" presName="level1Shape" presStyleLbl="node0" presStyleIdx="0" presStyleCnt="1" custScaleX="196602" custScaleY="125941" custLinFactNeighborX="-14691" custLinFactNeighborY="-552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68BFAA-44D1-4DB8-BCC8-702DDEB9600A}" type="pres">
      <dgm:prSet presAssocID="{6F2C0245-F532-4F2C-B9E5-0BF3BF103160}" presName="hierChild2" presStyleCnt="0"/>
      <dgm:spPr/>
    </dgm:pt>
    <dgm:pt modelId="{7218AC0D-FEBD-48E9-80A3-C98F6746B756}" type="pres">
      <dgm:prSet presAssocID="{C9F05089-067B-4B04-A38E-4BD491C3891F}" presName="Name19" presStyleLbl="parChTrans1D2" presStyleIdx="0" presStyleCnt="1"/>
      <dgm:spPr/>
      <dgm:t>
        <a:bodyPr/>
        <a:lstStyle/>
        <a:p>
          <a:endParaRPr lang="de-DE"/>
        </a:p>
      </dgm:t>
    </dgm:pt>
    <dgm:pt modelId="{A278B82C-82FE-4CCF-8FD5-92C722707848}" type="pres">
      <dgm:prSet presAssocID="{F7231CEB-EDC4-4608-B57D-767DE5F193C8}" presName="Name21" presStyleCnt="0"/>
      <dgm:spPr/>
    </dgm:pt>
    <dgm:pt modelId="{43F30BDA-0519-4F4A-914E-62730EE24648}" type="pres">
      <dgm:prSet presAssocID="{F7231CEB-EDC4-4608-B57D-767DE5F193C8}" presName="level2Shape" presStyleLbl="node2" presStyleIdx="0" presStyleCnt="1" custScaleX="92219" custScaleY="92361" custLinFactNeighborX="-14857" custLinFactNeighborY="-14432"/>
      <dgm:spPr/>
      <dgm:t>
        <a:bodyPr/>
        <a:lstStyle/>
        <a:p>
          <a:endParaRPr lang="de-DE"/>
        </a:p>
      </dgm:t>
    </dgm:pt>
    <dgm:pt modelId="{BADEBE09-3CF8-48B5-96A9-4A641A1B8B60}" type="pres">
      <dgm:prSet presAssocID="{F7231CEB-EDC4-4608-B57D-767DE5F193C8}" presName="hierChild3" presStyleCnt="0"/>
      <dgm:spPr/>
    </dgm:pt>
    <dgm:pt modelId="{EE0A87E8-9A77-44E3-92BD-740F0767B6CA}" type="pres">
      <dgm:prSet presAssocID="{BF7F9C12-B8EE-4067-95B2-9B256DE3D96A}" presName="Name19" presStyleLbl="parChTrans1D3" presStyleIdx="0" presStyleCnt="1"/>
      <dgm:spPr/>
      <dgm:t>
        <a:bodyPr/>
        <a:lstStyle/>
        <a:p>
          <a:endParaRPr lang="de-DE"/>
        </a:p>
      </dgm:t>
    </dgm:pt>
    <dgm:pt modelId="{8C21D3BA-2A7C-4AF5-BFB7-56D02B578BDE}" type="pres">
      <dgm:prSet presAssocID="{15A3C7EA-5C79-4D69-ADFB-9414F74F28C1}" presName="Name21" presStyleCnt="0"/>
      <dgm:spPr/>
    </dgm:pt>
    <dgm:pt modelId="{0F3FDA50-7D9B-4C1F-AEC9-5396693C813A}" type="pres">
      <dgm:prSet presAssocID="{15A3C7EA-5C79-4D69-ADFB-9414F74F28C1}" presName="level2Shape" presStyleLbl="node3" presStyleIdx="0" presStyleCnt="1" custScaleX="126552" custScaleY="130946" custLinFactNeighborX="-14673" custLinFactNeighborY="-13781"/>
      <dgm:spPr/>
      <dgm:t>
        <a:bodyPr/>
        <a:lstStyle/>
        <a:p>
          <a:endParaRPr lang="de-DE"/>
        </a:p>
      </dgm:t>
    </dgm:pt>
    <dgm:pt modelId="{077E7839-76BE-40BD-A437-65D32C79A7F2}" type="pres">
      <dgm:prSet presAssocID="{15A3C7EA-5C79-4D69-ADFB-9414F74F28C1}" presName="hierChild3" presStyleCnt="0"/>
      <dgm:spPr/>
    </dgm:pt>
    <dgm:pt modelId="{3467F020-4174-41A3-823E-EB2E500C9F89}" type="pres">
      <dgm:prSet presAssocID="{84B41189-4C9B-4AF8-9617-3ED0FE032FC6}" presName="bgShapesFlow" presStyleCnt="0"/>
      <dgm:spPr/>
    </dgm:pt>
  </dgm:ptLst>
  <dgm:cxnLst>
    <dgm:cxn modelId="{BF024CD3-E0AD-47BB-AE63-4CA1D658DE7D}" type="presOf" srcId="{15A3C7EA-5C79-4D69-ADFB-9414F74F28C1}" destId="{0F3FDA50-7D9B-4C1F-AEC9-5396693C813A}" srcOrd="0" destOrd="0" presId="urn:microsoft.com/office/officeart/2005/8/layout/hierarchy6"/>
    <dgm:cxn modelId="{00C9E125-DDE6-4A09-88DD-6081CE652846}" type="presOf" srcId="{F7231CEB-EDC4-4608-B57D-767DE5F193C8}" destId="{43F30BDA-0519-4F4A-914E-62730EE24648}" srcOrd="0" destOrd="0" presId="urn:microsoft.com/office/officeart/2005/8/layout/hierarchy6"/>
    <dgm:cxn modelId="{18D4504A-92DE-4FB6-9917-83FCDBA288CA}" srcId="{6F2C0245-F532-4F2C-B9E5-0BF3BF103160}" destId="{F7231CEB-EDC4-4608-B57D-767DE5F193C8}" srcOrd="0" destOrd="0" parTransId="{C9F05089-067B-4B04-A38E-4BD491C3891F}" sibTransId="{DE439194-D805-4D17-9FE4-26D0CB2DC7B8}"/>
    <dgm:cxn modelId="{6751E8D0-C28B-4758-9091-40B4C473FED3}" srcId="{84B41189-4C9B-4AF8-9617-3ED0FE032FC6}" destId="{6F2C0245-F532-4F2C-B9E5-0BF3BF103160}" srcOrd="0" destOrd="0" parTransId="{E8A4AC47-33E6-463A-96C8-2CD83E74D844}" sibTransId="{976963ED-7781-443E-AF80-ABCACC630013}"/>
    <dgm:cxn modelId="{2EBD8443-8AE7-41FE-B384-6E6BB54F6EBC}" type="presOf" srcId="{6F2C0245-F532-4F2C-B9E5-0BF3BF103160}" destId="{771A001C-1E67-4A36-BB18-E16094763D63}" srcOrd="0" destOrd="0" presId="urn:microsoft.com/office/officeart/2005/8/layout/hierarchy6"/>
    <dgm:cxn modelId="{4F53E63F-F6B1-469E-96D1-39372668C3A2}" srcId="{F7231CEB-EDC4-4608-B57D-767DE5F193C8}" destId="{15A3C7EA-5C79-4D69-ADFB-9414F74F28C1}" srcOrd="0" destOrd="0" parTransId="{BF7F9C12-B8EE-4067-95B2-9B256DE3D96A}" sibTransId="{4C5E8468-9F40-4C14-A650-5CF2354D46A3}"/>
    <dgm:cxn modelId="{FEE74E35-1580-4EE3-A0C1-67CF540A6001}" type="presOf" srcId="{C9F05089-067B-4B04-A38E-4BD491C3891F}" destId="{7218AC0D-FEBD-48E9-80A3-C98F6746B756}" srcOrd="0" destOrd="0" presId="urn:microsoft.com/office/officeart/2005/8/layout/hierarchy6"/>
    <dgm:cxn modelId="{F4464326-E11B-40DA-BD64-FCDCAA3F5FC1}" type="presOf" srcId="{84B41189-4C9B-4AF8-9617-3ED0FE032FC6}" destId="{9C372649-E5DD-416E-AD3E-0B61289338F3}" srcOrd="0" destOrd="0" presId="urn:microsoft.com/office/officeart/2005/8/layout/hierarchy6"/>
    <dgm:cxn modelId="{1E55B989-EAF9-4800-8E54-CCB629F292EC}" type="presOf" srcId="{BF7F9C12-B8EE-4067-95B2-9B256DE3D96A}" destId="{EE0A87E8-9A77-44E3-92BD-740F0767B6CA}" srcOrd="0" destOrd="0" presId="urn:microsoft.com/office/officeart/2005/8/layout/hierarchy6"/>
    <dgm:cxn modelId="{91C7B754-A846-465A-8A0F-B1E4FAB8BE05}" type="presParOf" srcId="{9C372649-E5DD-416E-AD3E-0B61289338F3}" destId="{A842F716-80A1-45FC-AC6B-7C2B0DB723C1}" srcOrd="0" destOrd="0" presId="urn:microsoft.com/office/officeart/2005/8/layout/hierarchy6"/>
    <dgm:cxn modelId="{4FD5FC37-B799-4AED-A227-9F04E42010D8}" type="presParOf" srcId="{A842F716-80A1-45FC-AC6B-7C2B0DB723C1}" destId="{DB3BCB48-A1F5-432B-B7BE-B999889F25E8}" srcOrd="0" destOrd="0" presId="urn:microsoft.com/office/officeart/2005/8/layout/hierarchy6"/>
    <dgm:cxn modelId="{86B57BDB-39E8-48C6-993D-6CD3D88FF054}" type="presParOf" srcId="{DB3BCB48-A1F5-432B-B7BE-B999889F25E8}" destId="{43872809-D79A-48CD-9809-DD0DFFA8A089}" srcOrd="0" destOrd="0" presId="urn:microsoft.com/office/officeart/2005/8/layout/hierarchy6"/>
    <dgm:cxn modelId="{27C60424-2FE0-4BAA-8AA9-2BFD778C5D2C}" type="presParOf" srcId="{43872809-D79A-48CD-9809-DD0DFFA8A089}" destId="{771A001C-1E67-4A36-BB18-E16094763D63}" srcOrd="0" destOrd="0" presId="urn:microsoft.com/office/officeart/2005/8/layout/hierarchy6"/>
    <dgm:cxn modelId="{0596ECBE-D145-4F76-9690-78D4E354A7E1}" type="presParOf" srcId="{43872809-D79A-48CD-9809-DD0DFFA8A089}" destId="{FE68BFAA-44D1-4DB8-BCC8-702DDEB9600A}" srcOrd="1" destOrd="0" presId="urn:microsoft.com/office/officeart/2005/8/layout/hierarchy6"/>
    <dgm:cxn modelId="{13D86446-5EE1-460B-8651-7438CE8F5DAE}" type="presParOf" srcId="{FE68BFAA-44D1-4DB8-BCC8-702DDEB9600A}" destId="{7218AC0D-FEBD-48E9-80A3-C98F6746B756}" srcOrd="0" destOrd="0" presId="urn:microsoft.com/office/officeart/2005/8/layout/hierarchy6"/>
    <dgm:cxn modelId="{F957794C-CC5C-42C8-8A5B-C0BA83CF7D04}" type="presParOf" srcId="{FE68BFAA-44D1-4DB8-BCC8-702DDEB9600A}" destId="{A278B82C-82FE-4CCF-8FD5-92C722707848}" srcOrd="1" destOrd="0" presId="urn:microsoft.com/office/officeart/2005/8/layout/hierarchy6"/>
    <dgm:cxn modelId="{5DEBFF9B-BCF2-4707-9F50-056D4BA15D48}" type="presParOf" srcId="{A278B82C-82FE-4CCF-8FD5-92C722707848}" destId="{43F30BDA-0519-4F4A-914E-62730EE24648}" srcOrd="0" destOrd="0" presId="urn:microsoft.com/office/officeart/2005/8/layout/hierarchy6"/>
    <dgm:cxn modelId="{CA350622-EAAA-4A2A-B0C4-F4A1C3EC7949}" type="presParOf" srcId="{A278B82C-82FE-4CCF-8FD5-92C722707848}" destId="{BADEBE09-3CF8-48B5-96A9-4A641A1B8B60}" srcOrd="1" destOrd="0" presId="urn:microsoft.com/office/officeart/2005/8/layout/hierarchy6"/>
    <dgm:cxn modelId="{969E8A4A-C72B-4CE7-A6E5-A401AC6DE85A}" type="presParOf" srcId="{BADEBE09-3CF8-48B5-96A9-4A641A1B8B60}" destId="{EE0A87E8-9A77-44E3-92BD-740F0767B6CA}" srcOrd="0" destOrd="0" presId="urn:microsoft.com/office/officeart/2005/8/layout/hierarchy6"/>
    <dgm:cxn modelId="{F78BD7B1-690B-47DF-92A3-B8B9FCCDBA19}" type="presParOf" srcId="{BADEBE09-3CF8-48B5-96A9-4A641A1B8B60}" destId="{8C21D3BA-2A7C-4AF5-BFB7-56D02B578BDE}" srcOrd="1" destOrd="0" presId="urn:microsoft.com/office/officeart/2005/8/layout/hierarchy6"/>
    <dgm:cxn modelId="{B63A183A-79FD-466F-A644-295853A77CDA}" type="presParOf" srcId="{8C21D3BA-2A7C-4AF5-BFB7-56D02B578BDE}" destId="{0F3FDA50-7D9B-4C1F-AEC9-5396693C813A}" srcOrd="0" destOrd="0" presId="urn:microsoft.com/office/officeart/2005/8/layout/hierarchy6"/>
    <dgm:cxn modelId="{A13334E5-5012-4D1F-AD85-3DDAE26AA935}" type="presParOf" srcId="{8C21D3BA-2A7C-4AF5-BFB7-56D02B578BDE}" destId="{077E7839-76BE-40BD-A437-65D32C79A7F2}" srcOrd="1" destOrd="0" presId="urn:microsoft.com/office/officeart/2005/8/layout/hierarchy6"/>
    <dgm:cxn modelId="{F91CD88C-09F8-4F48-A06E-CFCA161FF12E}" type="presParOf" srcId="{9C372649-E5DD-416E-AD3E-0B61289338F3}" destId="{3467F020-4174-41A3-823E-EB2E500C9F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B41189-4C9B-4AF8-9617-3ED0FE032F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2C0245-F532-4F2C-B9E5-0BF3BF103160}">
      <dgm:prSet phldrT="[Text]"/>
      <dgm:spPr/>
      <dgm:t>
        <a:bodyPr/>
        <a:lstStyle/>
        <a:p>
          <a:pPr algn="ctr"/>
          <a:r>
            <a:rPr lang="de-DE" b="1" dirty="0" smtClean="0"/>
            <a:t>Phase 3: Sommer 2016</a:t>
          </a:r>
        </a:p>
        <a:p>
          <a:pPr algn="ctr"/>
          <a:r>
            <a:rPr lang="de-DE" dirty="0" smtClean="0"/>
            <a:t>Crews: je 1-2 HF-Studenten plus 1-2 erfahrene Segler</a:t>
          </a:r>
        </a:p>
        <a:p>
          <a:pPr algn="ctr"/>
          <a:r>
            <a:rPr lang="de-DE" dirty="0" smtClean="0"/>
            <a:t>Mai-Juli (Wannsee), </a:t>
          </a:r>
        </a:p>
        <a:p>
          <a:pPr algn="ctr"/>
          <a:r>
            <a:rPr lang="de-DE" dirty="0" smtClean="0"/>
            <a:t>August (Greifswalder Bodden)</a:t>
          </a:r>
        </a:p>
      </dgm:t>
    </dgm:pt>
    <dgm:pt modelId="{E8A4AC47-33E6-463A-96C8-2CD83E74D844}" type="parTrans" cxnId="{6751E8D0-C28B-4758-9091-40B4C473FED3}">
      <dgm:prSet/>
      <dgm:spPr/>
      <dgm:t>
        <a:bodyPr/>
        <a:lstStyle/>
        <a:p>
          <a:endParaRPr lang="de-DE"/>
        </a:p>
      </dgm:t>
    </dgm:pt>
    <dgm:pt modelId="{976963ED-7781-443E-AF80-ABCACC630013}" type="sibTrans" cxnId="{6751E8D0-C28B-4758-9091-40B4C473FED3}">
      <dgm:prSet/>
      <dgm:spPr/>
      <dgm:t>
        <a:bodyPr/>
        <a:lstStyle/>
        <a:p>
          <a:endParaRPr lang="de-DE"/>
        </a:p>
      </dgm:t>
    </dgm:pt>
    <dgm:pt modelId="{F7231CEB-EDC4-4608-B57D-767DE5F193C8}">
      <dgm:prSet phldrT="[Text]"/>
      <dgm:spPr>
        <a:solidFill>
          <a:srgbClr val="FCD5B4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Experimente zur Auswirkung der Mediennutzung</a:t>
          </a:r>
          <a:endParaRPr lang="de-DE" dirty="0">
            <a:solidFill>
              <a:schemeClr val="tx1"/>
            </a:solidFill>
          </a:endParaRPr>
        </a:p>
      </dgm:t>
    </dgm:pt>
    <dgm:pt modelId="{C9F05089-067B-4B04-A38E-4BD491C3891F}" type="parTrans" cxnId="{18D4504A-92DE-4FB6-9917-83FCDBA288CA}">
      <dgm:prSet/>
      <dgm:spPr/>
      <dgm:t>
        <a:bodyPr/>
        <a:lstStyle/>
        <a:p>
          <a:endParaRPr lang="de-DE"/>
        </a:p>
      </dgm:t>
    </dgm:pt>
    <dgm:pt modelId="{DE439194-D805-4D17-9FE4-26D0CB2DC7B8}" type="sibTrans" cxnId="{18D4504A-92DE-4FB6-9917-83FCDBA288CA}">
      <dgm:prSet/>
      <dgm:spPr/>
      <dgm:t>
        <a:bodyPr/>
        <a:lstStyle/>
        <a:p>
          <a:endParaRPr lang="de-DE"/>
        </a:p>
      </dgm:t>
    </dgm:pt>
    <dgm:pt modelId="{15A3C7EA-5C79-4D69-ADFB-9414F74F28C1}">
      <dgm:prSet phldrT="[Text]" custT="1"/>
      <dgm:spPr>
        <a:solidFill>
          <a:srgbClr val="F2DCDB"/>
        </a:solidFill>
        <a:ln w="12700"/>
      </dgm:spPr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Segeln: Leistung und Blickverteilung</a:t>
          </a:r>
        </a:p>
        <a:p>
          <a:r>
            <a:rPr lang="de-DE" sz="1100" b="1" dirty="0" smtClean="0">
              <a:solidFill>
                <a:schemeClr val="tx1"/>
              </a:solidFill>
            </a:rPr>
            <a:t>Wannsee</a:t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cap="small" baseline="0" dirty="0" smtClean="0">
              <a:solidFill>
                <a:schemeClr val="tx1"/>
              </a:solidFill>
            </a:rPr>
            <a:t>Mary Read</a:t>
          </a:r>
          <a:r>
            <a:rPr lang="de-DE" sz="1100" b="1" dirty="0" smtClean="0">
              <a:solidFill>
                <a:schemeClr val="tx1"/>
              </a:solidFill>
            </a:rPr>
            <a:t/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dirty="0" smtClean="0">
              <a:solidFill>
                <a:schemeClr val="tx1"/>
              </a:solidFill>
            </a:rPr>
            <a:t>12-16 VP</a:t>
          </a:r>
          <a:endParaRPr lang="de-DE" sz="1100" b="1" dirty="0">
            <a:solidFill>
              <a:schemeClr val="tx1"/>
            </a:solidFill>
          </a:endParaRPr>
        </a:p>
      </dgm:t>
    </dgm:pt>
    <dgm:pt modelId="{BF7F9C12-B8EE-4067-95B2-9B256DE3D96A}" type="parTrans" cxnId="{4F53E63F-F6B1-469E-96D1-39372668C3A2}">
      <dgm:prSet/>
      <dgm:spPr/>
      <dgm:t>
        <a:bodyPr/>
        <a:lstStyle/>
        <a:p>
          <a:endParaRPr lang="de-DE"/>
        </a:p>
      </dgm:t>
    </dgm:pt>
    <dgm:pt modelId="{4C5E8468-9F40-4C14-A650-5CF2354D46A3}" type="sibTrans" cxnId="{4F53E63F-F6B1-469E-96D1-39372668C3A2}">
      <dgm:prSet/>
      <dgm:spPr/>
      <dgm:t>
        <a:bodyPr/>
        <a:lstStyle/>
        <a:p>
          <a:endParaRPr lang="de-DE"/>
        </a:p>
      </dgm:t>
    </dgm:pt>
    <dgm:pt modelId="{910F6649-4ED1-4D72-8EE9-C7562C46660A}">
      <dgm:prSet phldrT="[Text]" custT="1"/>
      <dgm:spPr>
        <a:solidFill>
          <a:srgbClr val="DAD2E4"/>
        </a:solidFill>
        <a:ln w="12700"/>
      </dgm:spPr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Navigieren: </a:t>
          </a:r>
          <a:br>
            <a:rPr lang="de-DE" sz="1100" dirty="0" smtClean="0">
              <a:solidFill>
                <a:schemeClr val="tx1"/>
              </a:solidFill>
            </a:rPr>
          </a:br>
          <a:r>
            <a:rPr lang="de-DE" sz="1100" dirty="0" smtClean="0">
              <a:solidFill>
                <a:schemeClr val="tx1"/>
              </a:solidFill>
            </a:rPr>
            <a:t>Situationsbewusstsein</a:t>
          </a:r>
        </a:p>
        <a:p>
          <a:r>
            <a:rPr lang="de-DE" sz="1100" b="1" dirty="0" smtClean="0">
              <a:solidFill>
                <a:schemeClr val="tx1"/>
              </a:solidFill>
            </a:rPr>
            <a:t>Greifswalder Bodden</a:t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cap="small" baseline="0" dirty="0" smtClean="0">
              <a:solidFill>
                <a:schemeClr val="tx1"/>
              </a:solidFill>
            </a:rPr>
            <a:t>Mary Read</a:t>
          </a:r>
          <a:r>
            <a:rPr lang="de-DE" sz="1100" b="1" dirty="0" smtClean="0">
              <a:solidFill>
                <a:schemeClr val="tx1"/>
              </a:solidFill>
            </a:rPr>
            <a:t/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dirty="0" smtClean="0">
              <a:solidFill>
                <a:schemeClr val="tx1"/>
              </a:solidFill>
            </a:rPr>
            <a:t>12-16 revierfremde VP</a:t>
          </a:r>
          <a:endParaRPr lang="de-DE" sz="1100" b="1" dirty="0">
            <a:solidFill>
              <a:schemeClr val="tx1"/>
            </a:solidFill>
          </a:endParaRPr>
        </a:p>
      </dgm:t>
    </dgm:pt>
    <dgm:pt modelId="{62277AE7-B9BB-441B-959B-6E89E46405CA}" type="parTrans" cxnId="{8F3E1310-5E99-458A-916C-529E5B633133}">
      <dgm:prSet/>
      <dgm:spPr/>
      <dgm:t>
        <a:bodyPr/>
        <a:lstStyle/>
        <a:p>
          <a:endParaRPr lang="de-DE"/>
        </a:p>
      </dgm:t>
    </dgm:pt>
    <dgm:pt modelId="{1A8329A0-8806-483C-8231-3925CFCF9550}" type="sibTrans" cxnId="{8F3E1310-5E99-458A-916C-529E5B633133}">
      <dgm:prSet/>
      <dgm:spPr/>
      <dgm:t>
        <a:bodyPr/>
        <a:lstStyle/>
        <a:p>
          <a:endParaRPr lang="de-DE"/>
        </a:p>
      </dgm:t>
    </dgm:pt>
    <dgm:pt modelId="{F7EE3633-59E7-468C-82DD-DCF096092320}">
      <dgm:prSet phldrT="[Text]"/>
      <dgm:spPr>
        <a:solidFill>
          <a:srgbClr val="D8E4BC"/>
        </a:solidFill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Standardisierte </a:t>
          </a:r>
          <a:r>
            <a:rPr lang="de-DE" smtClean="0">
              <a:solidFill>
                <a:schemeClr val="tx1"/>
              </a:solidFill>
            </a:rPr>
            <a:t>Usability-Tests </a:t>
          </a:r>
          <a:br>
            <a:rPr lang="de-DE" smtClean="0">
              <a:solidFill>
                <a:schemeClr val="tx1"/>
              </a:solidFill>
            </a:rPr>
          </a:br>
          <a:r>
            <a:rPr lang="de-DE" smtClean="0">
              <a:solidFill>
                <a:schemeClr val="tx1"/>
              </a:solidFill>
            </a:rPr>
            <a:t>=&gt; </a:t>
          </a:r>
          <a:r>
            <a:rPr lang="de-DE" dirty="0" smtClean="0">
              <a:solidFill>
                <a:schemeClr val="tx1"/>
              </a:solidFill>
            </a:rPr>
            <a:t>Endfassung Guideline</a:t>
          </a:r>
          <a:endParaRPr lang="de-DE" dirty="0">
            <a:solidFill>
              <a:schemeClr val="tx1"/>
            </a:solidFill>
          </a:endParaRPr>
        </a:p>
      </dgm:t>
    </dgm:pt>
    <dgm:pt modelId="{3CE6D5EF-7E37-4E26-B0BA-949631BEA088}" type="parTrans" cxnId="{8374D68D-11B1-4B4A-8D70-793C28B100E1}">
      <dgm:prSet/>
      <dgm:spPr/>
      <dgm:t>
        <a:bodyPr/>
        <a:lstStyle/>
        <a:p>
          <a:endParaRPr lang="de-DE"/>
        </a:p>
      </dgm:t>
    </dgm:pt>
    <dgm:pt modelId="{4AD00DE5-D70C-4016-8A57-FDF7CFB00CA4}" type="sibTrans" cxnId="{8374D68D-11B1-4B4A-8D70-793C28B100E1}">
      <dgm:prSet/>
      <dgm:spPr/>
      <dgm:t>
        <a:bodyPr/>
        <a:lstStyle/>
        <a:p>
          <a:endParaRPr lang="de-DE"/>
        </a:p>
      </dgm:t>
    </dgm:pt>
    <dgm:pt modelId="{EB4AFCD3-FD7A-45D2-A973-1568ACAC13C1}">
      <dgm:prSet custT="1"/>
      <dgm:spPr>
        <a:solidFill>
          <a:srgbClr val="D8E4BC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Expertentest</a:t>
          </a:r>
          <a:br>
            <a:rPr lang="de-DE" sz="1100" dirty="0" smtClean="0">
              <a:solidFill>
                <a:schemeClr val="tx1"/>
              </a:solidFill>
            </a:rPr>
          </a:br>
          <a:endParaRPr lang="de-DE" sz="1100" dirty="0" smtClean="0">
            <a:solidFill>
              <a:schemeClr val="tx1"/>
            </a:solidFill>
          </a:endParaRPr>
        </a:p>
        <a:p>
          <a:r>
            <a:rPr lang="de-DE" sz="1100" b="1" dirty="0" smtClean="0">
              <a:solidFill>
                <a:schemeClr val="tx1"/>
              </a:solidFill>
            </a:rPr>
            <a:t>Wannsee</a:t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dirty="0" err="1" smtClean="0">
              <a:solidFill>
                <a:schemeClr val="tx1"/>
              </a:solidFill>
            </a:rPr>
            <a:t>Eignerboote</a:t>
          </a:r>
          <a:r>
            <a:rPr lang="de-DE" sz="1100" b="1" dirty="0" smtClean="0">
              <a:solidFill>
                <a:schemeClr val="tx1"/>
              </a:solidFill>
            </a:rPr>
            <a:t/>
          </a:r>
          <a:br>
            <a:rPr lang="de-DE" sz="1100" b="1" dirty="0" smtClean="0">
              <a:solidFill>
                <a:schemeClr val="tx1"/>
              </a:solidFill>
            </a:rPr>
          </a:br>
          <a:r>
            <a:rPr lang="de-DE" sz="1100" b="1" dirty="0" smtClean="0">
              <a:solidFill>
                <a:schemeClr val="tx1"/>
              </a:solidFill>
            </a:rPr>
            <a:t>&gt; 10 Geräte + Besitzer</a:t>
          </a:r>
          <a:endParaRPr lang="de-DE" sz="1100" b="1" dirty="0">
            <a:solidFill>
              <a:schemeClr val="tx1"/>
            </a:solidFill>
          </a:endParaRPr>
        </a:p>
      </dgm:t>
    </dgm:pt>
    <dgm:pt modelId="{80998E7F-CE84-4A25-BD78-B7404C56FFFD}" type="parTrans" cxnId="{9E97C833-F536-4AE8-833E-4A8E6BF23DD8}">
      <dgm:prSet/>
      <dgm:spPr/>
      <dgm:t>
        <a:bodyPr/>
        <a:lstStyle/>
        <a:p>
          <a:endParaRPr lang="de-DE"/>
        </a:p>
      </dgm:t>
    </dgm:pt>
    <dgm:pt modelId="{0777D7B9-B584-4CE1-BFB0-EE295F0E82C3}" type="sibTrans" cxnId="{9E97C833-F536-4AE8-833E-4A8E6BF23DD8}">
      <dgm:prSet/>
      <dgm:spPr/>
      <dgm:t>
        <a:bodyPr/>
        <a:lstStyle/>
        <a:p>
          <a:endParaRPr lang="de-DE"/>
        </a:p>
      </dgm:t>
    </dgm:pt>
    <dgm:pt modelId="{9C372649-E5DD-416E-AD3E-0B61289338F3}" type="pres">
      <dgm:prSet presAssocID="{84B41189-4C9B-4AF8-9617-3ED0FE032F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42F716-80A1-45FC-AC6B-7C2B0DB723C1}" type="pres">
      <dgm:prSet presAssocID="{84B41189-4C9B-4AF8-9617-3ED0FE032FC6}" presName="hierFlow" presStyleCnt="0"/>
      <dgm:spPr/>
    </dgm:pt>
    <dgm:pt modelId="{DB3BCB48-A1F5-432B-B7BE-B999889F25E8}" type="pres">
      <dgm:prSet presAssocID="{84B41189-4C9B-4AF8-9617-3ED0FE032F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872809-D79A-48CD-9809-DD0DFFA8A089}" type="pres">
      <dgm:prSet presAssocID="{6F2C0245-F532-4F2C-B9E5-0BF3BF103160}" presName="Name14" presStyleCnt="0"/>
      <dgm:spPr/>
    </dgm:pt>
    <dgm:pt modelId="{771A001C-1E67-4A36-BB18-E16094763D63}" type="pres">
      <dgm:prSet presAssocID="{6F2C0245-F532-4F2C-B9E5-0BF3BF103160}" presName="level1Shape" presStyleLbl="node0" presStyleIdx="0" presStyleCnt="1" custScaleX="306228" custScaleY="138371" custLinFactNeighborX="-14691" custLinFactNeighborY="-552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68BFAA-44D1-4DB8-BCC8-702DDEB9600A}" type="pres">
      <dgm:prSet presAssocID="{6F2C0245-F532-4F2C-B9E5-0BF3BF103160}" presName="hierChild2" presStyleCnt="0"/>
      <dgm:spPr/>
    </dgm:pt>
    <dgm:pt modelId="{7218AC0D-FEBD-48E9-80A3-C98F6746B756}" type="pres">
      <dgm:prSet presAssocID="{C9F05089-067B-4B04-A38E-4BD491C3891F}" presName="Name19" presStyleLbl="parChTrans1D2" presStyleIdx="0" presStyleCnt="2"/>
      <dgm:spPr/>
      <dgm:t>
        <a:bodyPr/>
        <a:lstStyle/>
        <a:p>
          <a:endParaRPr lang="de-DE"/>
        </a:p>
      </dgm:t>
    </dgm:pt>
    <dgm:pt modelId="{A278B82C-82FE-4CCF-8FD5-92C722707848}" type="pres">
      <dgm:prSet presAssocID="{F7231CEB-EDC4-4608-B57D-767DE5F193C8}" presName="Name21" presStyleCnt="0"/>
      <dgm:spPr/>
    </dgm:pt>
    <dgm:pt modelId="{43F30BDA-0519-4F4A-914E-62730EE24648}" type="pres">
      <dgm:prSet presAssocID="{F7231CEB-EDC4-4608-B57D-767DE5F193C8}" presName="level2Shape" presStyleLbl="node2" presStyleIdx="0" presStyleCnt="2" custScaleX="100000" custLinFactNeighborX="-11891" custLinFactNeighborY="-9093"/>
      <dgm:spPr/>
      <dgm:t>
        <a:bodyPr/>
        <a:lstStyle/>
        <a:p>
          <a:endParaRPr lang="de-DE"/>
        </a:p>
      </dgm:t>
    </dgm:pt>
    <dgm:pt modelId="{BADEBE09-3CF8-48B5-96A9-4A641A1B8B60}" type="pres">
      <dgm:prSet presAssocID="{F7231CEB-EDC4-4608-B57D-767DE5F193C8}" presName="hierChild3" presStyleCnt="0"/>
      <dgm:spPr/>
    </dgm:pt>
    <dgm:pt modelId="{EE0A87E8-9A77-44E3-92BD-740F0767B6CA}" type="pres">
      <dgm:prSet presAssocID="{BF7F9C12-B8EE-4067-95B2-9B256DE3D96A}" presName="Name19" presStyleLbl="parChTrans1D3" presStyleIdx="0" presStyleCnt="3"/>
      <dgm:spPr/>
      <dgm:t>
        <a:bodyPr/>
        <a:lstStyle/>
        <a:p>
          <a:endParaRPr lang="de-DE"/>
        </a:p>
      </dgm:t>
    </dgm:pt>
    <dgm:pt modelId="{8C21D3BA-2A7C-4AF5-BFB7-56D02B578BDE}" type="pres">
      <dgm:prSet presAssocID="{15A3C7EA-5C79-4D69-ADFB-9414F74F28C1}" presName="Name21" presStyleCnt="0"/>
      <dgm:spPr/>
    </dgm:pt>
    <dgm:pt modelId="{0F3FDA50-7D9B-4C1F-AEC9-5396693C813A}" type="pres">
      <dgm:prSet presAssocID="{15A3C7EA-5C79-4D69-ADFB-9414F74F28C1}" presName="level2Shape" presStyleLbl="node3" presStyleIdx="0" presStyleCnt="3" custScaleX="117679" custScaleY="139676" custLinFactNeighborX="-6288" custLinFactNeighborY="-9197"/>
      <dgm:spPr/>
      <dgm:t>
        <a:bodyPr/>
        <a:lstStyle/>
        <a:p>
          <a:endParaRPr lang="de-DE"/>
        </a:p>
      </dgm:t>
    </dgm:pt>
    <dgm:pt modelId="{077E7839-76BE-40BD-A437-65D32C79A7F2}" type="pres">
      <dgm:prSet presAssocID="{15A3C7EA-5C79-4D69-ADFB-9414F74F28C1}" presName="hierChild3" presStyleCnt="0"/>
      <dgm:spPr/>
    </dgm:pt>
    <dgm:pt modelId="{0DA71F1F-AADC-4022-8437-FB812BB8B8FB}" type="pres">
      <dgm:prSet presAssocID="{62277AE7-B9BB-441B-959B-6E89E46405CA}" presName="Name19" presStyleLbl="parChTrans1D3" presStyleIdx="1" presStyleCnt="3"/>
      <dgm:spPr/>
      <dgm:t>
        <a:bodyPr/>
        <a:lstStyle/>
        <a:p>
          <a:endParaRPr lang="de-DE"/>
        </a:p>
      </dgm:t>
    </dgm:pt>
    <dgm:pt modelId="{587A8765-E3F8-4A92-915D-AC57CC318E80}" type="pres">
      <dgm:prSet presAssocID="{910F6649-4ED1-4D72-8EE9-C7562C46660A}" presName="Name21" presStyleCnt="0"/>
      <dgm:spPr/>
    </dgm:pt>
    <dgm:pt modelId="{D39A7957-9037-48B9-82D2-FEBEC60A3E0B}" type="pres">
      <dgm:prSet presAssocID="{910F6649-4ED1-4D72-8EE9-C7562C46660A}" presName="level2Shape" presStyleLbl="node3" presStyleIdx="1" presStyleCnt="3" custScaleX="124525" custScaleY="139311" custLinFactNeighborX="-5617" custLinFactNeighborY="-9197"/>
      <dgm:spPr/>
      <dgm:t>
        <a:bodyPr/>
        <a:lstStyle/>
        <a:p>
          <a:endParaRPr lang="de-DE"/>
        </a:p>
      </dgm:t>
    </dgm:pt>
    <dgm:pt modelId="{CEE248F3-8F1F-4613-973D-6E9B4915B8DE}" type="pres">
      <dgm:prSet presAssocID="{910F6649-4ED1-4D72-8EE9-C7562C46660A}" presName="hierChild3" presStyleCnt="0"/>
      <dgm:spPr/>
    </dgm:pt>
    <dgm:pt modelId="{7FC1EA3B-A272-4D3A-A303-DF5D06B6CF15}" type="pres">
      <dgm:prSet presAssocID="{3CE6D5EF-7E37-4E26-B0BA-949631BEA088}" presName="Name19" presStyleLbl="parChTrans1D2" presStyleIdx="1" presStyleCnt="2"/>
      <dgm:spPr/>
      <dgm:t>
        <a:bodyPr/>
        <a:lstStyle/>
        <a:p>
          <a:endParaRPr lang="de-DE"/>
        </a:p>
      </dgm:t>
    </dgm:pt>
    <dgm:pt modelId="{4392A12E-DB4E-4ADA-9D3B-CEB31EDAEA0D}" type="pres">
      <dgm:prSet presAssocID="{F7EE3633-59E7-468C-82DD-DCF096092320}" presName="Name21" presStyleCnt="0"/>
      <dgm:spPr/>
    </dgm:pt>
    <dgm:pt modelId="{DD02020A-2D7C-40D5-B1BE-9BEAB2F5FCC5}" type="pres">
      <dgm:prSet presAssocID="{F7EE3633-59E7-468C-82DD-DCF096092320}" presName="level2Shape" presStyleLbl="node2" presStyleIdx="1" presStyleCnt="2" custLinFactNeighborX="-4942" custLinFactNeighborY="-9593"/>
      <dgm:spPr/>
      <dgm:t>
        <a:bodyPr/>
        <a:lstStyle/>
        <a:p>
          <a:endParaRPr lang="de-DE"/>
        </a:p>
      </dgm:t>
    </dgm:pt>
    <dgm:pt modelId="{FF0AEAB0-810F-4868-A522-4F2A3C0062A8}" type="pres">
      <dgm:prSet presAssocID="{F7EE3633-59E7-468C-82DD-DCF096092320}" presName="hierChild3" presStyleCnt="0"/>
      <dgm:spPr/>
    </dgm:pt>
    <dgm:pt modelId="{506C5CE9-C301-4DC9-A6AE-BFA451E8D895}" type="pres">
      <dgm:prSet presAssocID="{80998E7F-CE84-4A25-BD78-B7404C56FFFD}" presName="Name19" presStyleLbl="parChTrans1D3" presStyleIdx="2" presStyleCnt="3"/>
      <dgm:spPr/>
      <dgm:t>
        <a:bodyPr/>
        <a:lstStyle/>
        <a:p>
          <a:endParaRPr lang="de-DE"/>
        </a:p>
      </dgm:t>
    </dgm:pt>
    <dgm:pt modelId="{0645429C-C59F-4856-BFCB-16E5C0F77F41}" type="pres">
      <dgm:prSet presAssocID="{EB4AFCD3-FD7A-45D2-A973-1568ACAC13C1}" presName="Name21" presStyleCnt="0"/>
      <dgm:spPr/>
    </dgm:pt>
    <dgm:pt modelId="{2C4FF4D2-9D33-4791-A2C1-0AD9ED407641}" type="pres">
      <dgm:prSet presAssocID="{EB4AFCD3-FD7A-45D2-A973-1568ACAC13C1}" presName="level2Shape" presStyleLbl="node3" presStyleIdx="2" presStyleCnt="3" custScaleX="137064" custScaleY="139676" custLinFactNeighborX="-4942" custLinFactNeighborY="-9139"/>
      <dgm:spPr/>
      <dgm:t>
        <a:bodyPr/>
        <a:lstStyle/>
        <a:p>
          <a:endParaRPr lang="de-DE"/>
        </a:p>
      </dgm:t>
    </dgm:pt>
    <dgm:pt modelId="{CD258C7C-0647-4D75-BC8E-FE2C78CE3842}" type="pres">
      <dgm:prSet presAssocID="{EB4AFCD3-FD7A-45D2-A973-1568ACAC13C1}" presName="hierChild3" presStyleCnt="0"/>
      <dgm:spPr/>
    </dgm:pt>
    <dgm:pt modelId="{3467F020-4174-41A3-823E-EB2E500C9F89}" type="pres">
      <dgm:prSet presAssocID="{84B41189-4C9B-4AF8-9617-3ED0FE032FC6}" presName="bgShapesFlow" presStyleCnt="0"/>
      <dgm:spPr/>
    </dgm:pt>
  </dgm:ptLst>
  <dgm:cxnLst>
    <dgm:cxn modelId="{2CE7712C-FDB8-4948-B6B5-2F3F1D8233A3}" type="presOf" srcId="{C9F05089-067B-4B04-A38E-4BD491C3891F}" destId="{7218AC0D-FEBD-48E9-80A3-C98F6746B756}" srcOrd="0" destOrd="0" presId="urn:microsoft.com/office/officeart/2005/8/layout/hierarchy6"/>
    <dgm:cxn modelId="{64C68FA9-7E65-4556-B2A0-1ABF938A9A35}" type="presOf" srcId="{EB4AFCD3-FD7A-45D2-A973-1568ACAC13C1}" destId="{2C4FF4D2-9D33-4791-A2C1-0AD9ED407641}" srcOrd="0" destOrd="0" presId="urn:microsoft.com/office/officeart/2005/8/layout/hierarchy6"/>
    <dgm:cxn modelId="{18D4504A-92DE-4FB6-9917-83FCDBA288CA}" srcId="{6F2C0245-F532-4F2C-B9E5-0BF3BF103160}" destId="{F7231CEB-EDC4-4608-B57D-767DE5F193C8}" srcOrd="0" destOrd="0" parTransId="{C9F05089-067B-4B04-A38E-4BD491C3891F}" sibTransId="{DE439194-D805-4D17-9FE4-26D0CB2DC7B8}"/>
    <dgm:cxn modelId="{12F5B6E4-0189-4926-8255-D4DBEE875137}" type="presOf" srcId="{62277AE7-B9BB-441B-959B-6E89E46405CA}" destId="{0DA71F1F-AADC-4022-8437-FB812BB8B8FB}" srcOrd="0" destOrd="0" presId="urn:microsoft.com/office/officeart/2005/8/layout/hierarchy6"/>
    <dgm:cxn modelId="{6A57A03B-AFC0-49EE-AD96-1C54F430F84B}" type="presOf" srcId="{80998E7F-CE84-4A25-BD78-B7404C56FFFD}" destId="{506C5CE9-C301-4DC9-A6AE-BFA451E8D895}" srcOrd="0" destOrd="0" presId="urn:microsoft.com/office/officeart/2005/8/layout/hierarchy6"/>
    <dgm:cxn modelId="{30D715E1-79F6-4190-9A54-B7111EA18C0A}" type="presOf" srcId="{84B41189-4C9B-4AF8-9617-3ED0FE032FC6}" destId="{9C372649-E5DD-416E-AD3E-0B61289338F3}" srcOrd="0" destOrd="0" presId="urn:microsoft.com/office/officeart/2005/8/layout/hierarchy6"/>
    <dgm:cxn modelId="{E349C9B1-E9A5-4C8A-B51D-0ECE2C6B0CD2}" type="presOf" srcId="{F7231CEB-EDC4-4608-B57D-767DE5F193C8}" destId="{43F30BDA-0519-4F4A-914E-62730EE24648}" srcOrd="0" destOrd="0" presId="urn:microsoft.com/office/officeart/2005/8/layout/hierarchy6"/>
    <dgm:cxn modelId="{6751E8D0-C28B-4758-9091-40B4C473FED3}" srcId="{84B41189-4C9B-4AF8-9617-3ED0FE032FC6}" destId="{6F2C0245-F532-4F2C-B9E5-0BF3BF103160}" srcOrd="0" destOrd="0" parTransId="{E8A4AC47-33E6-463A-96C8-2CD83E74D844}" sibTransId="{976963ED-7781-443E-AF80-ABCACC630013}"/>
    <dgm:cxn modelId="{B7F3F083-349A-47BC-B48C-9EE9E72B0A39}" type="presOf" srcId="{F7EE3633-59E7-468C-82DD-DCF096092320}" destId="{DD02020A-2D7C-40D5-B1BE-9BEAB2F5FCC5}" srcOrd="0" destOrd="0" presId="urn:microsoft.com/office/officeart/2005/8/layout/hierarchy6"/>
    <dgm:cxn modelId="{9E97C833-F536-4AE8-833E-4A8E6BF23DD8}" srcId="{F7EE3633-59E7-468C-82DD-DCF096092320}" destId="{EB4AFCD3-FD7A-45D2-A973-1568ACAC13C1}" srcOrd="0" destOrd="0" parTransId="{80998E7F-CE84-4A25-BD78-B7404C56FFFD}" sibTransId="{0777D7B9-B584-4CE1-BFB0-EE295F0E82C3}"/>
    <dgm:cxn modelId="{B86EB9DD-E41E-4083-B9FE-573C4F39E18D}" type="presOf" srcId="{BF7F9C12-B8EE-4067-95B2-9B256DE3D96A}" destId="{EE0A87E8-9A77-44E3-92BD-740F0767B6CA}" srcOrd="0" destOrd="0" presId="urn:microsoft.com/office/officeart/2005/8/layout/hierarchy6"/>
    <dgm:cxn modelId="{71E03E71-D0EF-407D-91F9-3B2224390634}" type="presOf" srcId="{3CE6D5EF-7E37-4E26-B0BA-949631BEA088}" destId="{7FC1EA3B-A272-4D3A-A303-DF5D06B6CF15}" srcOrd="0" destOrd="0" presId="urn:microsoft.com/office/officeart/2005/8/layout/hierarchy6"/>
    <dgm:cxn modelId="{8F3E1310-5E99-458A-916C-529E5B633133}" srcId="{F7231CEB-EDC4-4608-B57D-767DE5F193C8}" destId="{910F6649-4ED1-4D72-8EE9-C7562C46660A}" srcOrd="1" destOrd="0" parTransId="{62277AE7-B9BB-441B-959B-6E89E46405CA}" sibTransId="{1A8329A0-8806-483C-8231-3925CFCF9550}"/>
    <dgm:cxn modelId="{8CA1ACA1-8039-4791-9FC5-AB823AEF5E42}" type="presOf" srcId="{6F2C0245-F532-4F2C-B9E5-0BF3BF103160}" destId="{771A001C-1E67-4A36-BB18-E16094763D63}" srcOrd="0" destOrd="0" presId="urn:microsoft.com/office/officeart/2005/8/layout/hierarchy6"/>
    <dgm:cxn modelId="{DFC1DC15-8992-4E94-B66B-E0652AB96EFF}" type="presOf" srcId="{910F6649-4ED1-4D72-8EE9-C7562C46660A}" destId="{D39A7957-9037-48B9-82D2-FEBEC60A3E0B}" srcOrd="0" destOrd="0" presId="urn:microsoft.com/office/officeart/2005/8/layout/hierarchy6"/>
    <dgm:cxn modelId="{8374D68D-11B1-4B4A-8D70-793C28B100E1}" srcId="{6F2C0245-F532-4F2C-B9E5-0BF3BF103160}" destId="{F7EE3633-59E7-468C-82DD-DCF096092320}" srcOrd="1" destOrd="0" parTransId="{3CE6D5EF-7E37-4E26-B0BA-949631BEA088}" sibTransId="{4AD00DE5-D70C-4016-8A57-FDF7CFB00CA4}"/>
    <dgm:cxn modelId="{4F53E63F-F6B1-469E-96D1-39372668C3A2}" srcId="{F7231CEB-EDC4-4608-B57D-767DE5F193C8}" destId="{15A3C7EA-5C79-4D69-ADFB-9414F74F28C1}" srcOrd="0" destOrd="0" parTransId="{BF7F9C12-B8EE-4067-95B2-9B256DE3D96A}" sibTransId="{4C5E8468-9F40-4C14-A650-5CF2354D46A3}"/>
    <dgm:cxn modelId="{E03AB2BD-EAF5-48A3-A256-EBD93D223B50}" type="presOf" srcId="{15A3C7EA-5C79-4D69-ADFB-9414F74F28C1}" destId="{0F3FDA50-7D9B-4C1F-AEC9-5396693C813A}" srcOrd="0" destOrd="0" presId="urn:microsoft.com/office/officeart/2005/8/layout/hierarchy6"/>
    <dgm:cxn modelId="{EA915086-B4BF-4B00-96FA-7DB6E11797E1}" type="presParOf" srcId="{9C372649-E5DD-416E-AD3E-0B61289338F3}" destId="{A842F716-80A1-45FC-AC6B-7C2B0DB723C1}" srcOrd="0" destOrd="0" presId="urn:microsoft.com/office/officeart/2005/8/layout/hierarchy6"/>
    <dgm:cxn modelId="{8C54F6C0-CCBF-4C2A-883E-A9FCD28BE0EC}" type="presParOf" srcId="{A842F716-80A1-45FC-AC6B-7C2B0DB723C1}" destId="{DB3BCB48-A1F5-432B-B7BE-B999889F25E8}" srcOrd="0" destOrd="0" presId="urn:microsoft.com/office/officeart/2005/8/layout/hierarchy6"/>
    <dgm:cxn modelId="{8F9ACDA3-AEED-418A-8FE0-B30BB830740B}" type="presParOf" srcId="{DB3BCB48-A1F5-432B-B7BE-B999889F25E8}" destId="{43872809-D79A-48CD-9809-DD0DFFA8A089}" srcOrd="0" destOrd="0" presId="urn:microsoft.com/office/officeart/2005/8/layout/hierarchy6"/>
    <dgm:cxn modelId="{8922D3B5-8227-410F-AA8A-B76FCC6EB2E6}" type="presParOf" srcId="{43872809-D79A-48CD-9809-DD0DFFA8A089}" destId="{771A001C-1E67-4A36-BB18-E16094763D63}" srcOrd="0" destOrd="0" presId="urn:microsoft.com/office/officeart/2005/8/layout/hierarchy6"/>
    <dgm:cxn modelId="{655F4203-8B8B-4D0A-9C0E-D81565E56933}" type="presParOf" srcId="{43872809-D79A-48CD-9809-DD0DFFA8A089}" destId="{FE68BFAA-44D1-4DB8-BCC8-702DDEB9600A}" srcOrd="1" destOrd="0" presId="urn:microsoft.com/office/officeart/2005/8/layout/hierarchy6"/>
    <dgm:cxn modelId="{863463FD-2BE2-4F99-8167-D6A9ED45B3E8}" type="presParOf" srcId="{FE68BFAA-44D1-4DB8-BCC8-702DDEB9600A}" destId="{7218AC0D-FEBD-48E9-80A3-C98F6746B756}" srcOrd="0" destOrd="0" presId="urn:microsoft.com/office/officeart/2005/8/layout/hierarchy6"/>
    <dgm:cxn modelId="{2E225019-E2E7-4F4F-A993-B99DFB4279F1}" type="presParOf" srcId="{FE68BFAA-44D1-4DB8-BCC8-702DDEB9600A}" destId="{A278B82C-82FE-4CCF-8FD5-92C722707848}" srcOrd="1" destOrd="0" presId="urn:microsoft.com/office/officeart/2005/8/layout/hierarchy6"/>
    <dgm:cxn modelId="{FE63750B-3E90-44B0-A69B-80CFAD340968}" type="presParOf" srcId="{A278B82C-82FE-4CCF-8FD5-92C722707848}" destId="{43F30BDA-0519-4F4A-914E-62730EE24648}" srcOrd="0" destOrd="0" presId="urn:microsoft.com/office/officeart/2005/8/layout/hierarchy6"/>
    <dgm:cxn modelId="{092079D9-6D07-4FEF-AD07-83DCBD5F5099}" type="presParOf" srcId="{A278B82C-82FE-4CCF-8FD5-92C722707848}" destId="{BADEBE09-3CF8-48B5-96A9-4A641A1B8B60}" srcOrd="1" destOrd="0" presId="urn:microsoft.com/office/officeart/2005/8/layout/hierarchy6"/>
    <dgm:cxn modelId="{00435B74-1EB8-4650-9A8C-D7B25BCAF264}" type="presParOf" srcId="{BADEBE09-3CF8-48B5-96A9-4A641A1B8B60}" destId="{EE0A87E8-9A77-44E3-92BD-740F0767B6CA}" srcOrd="0" destOrd="0" presId="urn:microsoft.com/office/officeart/2005/8/layout/hierarchy6"/>
    <dgm:cxn modelId="{9EB6160A-919A-476F-86FC-9C5522C59E33}" type="presParOf" srcId="{BADEBE09-3CF8-48B5-96A9-4A641A1B8B60}" destId="{8C21D3BA-2A7C-4AF5-BFB7-56D02B578BDE}" srcOrd="1" destOrd="0" presId="urn:microsoft.com/office/officeart/2005/8/layout/hierarchy6"/>
    <dgm:cxn modelId="{67FD45B0-46A0-4DC2-9ECC-D13EA4B91F03}" type="presParOf" srcId="{8C21D3BA-2A7C-4AF5-BFB7-56D02B578BDE}" destId="{0F3FDA50-7D9B-4C1F-AEC9-5396693C813A}" srcOrd="0" destOrd="0" presId="urn:microsoft.com/office/officeart/2005/8/layout/hierarchy6"/>
    <dgm:cxn modelId="{599F736F-BB20-4564-9879-1195EE0F495F}" type="presParOf" srcId="{8C21D3BA-2A7C-4AF5-BFB7-56D02B578BDE}" destId="{077E7839-76BE-40BD-A437-65D32C79A7F2}" srcOrd="1" destOrd="0" presId="urn:microsoft.com/office/officeart/2005/8/layout/hierarchy6"/>
    <dgm:cxn modelId="{1F6F6F26-F4ED-4CC9-A862-4E2ADC2CFC84}" type="presParOf" srcId="{BADEBE09-3CF8-48B5-96A9-4A641A1B8B60}" destId="{0DA71F1F-AADC-4022-8437-FB812BB8B8FB}" srcOrd="2" destOrd="0" presId="urn:microsoft.com/office/officeart/2005/8/layout/hierarchy6"/>
    <dgm:cxn modelId="{8D7EF189-14E9-40B4-8518-F1F4FA9FAC46}" type="presParOf" srcId="{BADEBE09-3CF8-48B5-96A9-4A641A1B8B60}" destId="{587A8765-E3F8-4A92-915D-AC57CC318E80}" srcOrd="3" destOrd="0" presId="urn:microsoft.com/office/officeart/2005/8/layout/hierarchy6"/>
    <dgm:cxn modelId="{E68FF421-9D4E-4BE3-8EE3-C38C28AC776F}" type="presParOf" srcId="{587A8765-E3F8-4A92-915D-AC57CC318E80}" destId="{D39A7957-9037-48B9-82D2-FEBEC60A3E0B}" srcOrd="0" destOrd="0" presId="urn:microsoft.com/office/officeart/2005/8/layout/hierarchy6"/>
    <dgm:cxn modelId="{B6372962-76C7-423C-8645-27ECB6F3B34F}" type="presParOf" srcId="{587A8765-E3F8-4A92-915D-AC57CC318E80}" destId="{CEE248F3-8F1F-4613-973D-6E9B4915B8DE}" srcOrd="1" destOrd="0" presId="urn:microsoft.com/office/officeart/2005/8/layout/hierarchy6"/>
    <dgm:cxn modelId="{ADB91F4C-0F97-401A-9C20-88E53CC57B88}" type="presParOf" srcId="{FE68BFAA-44D1-4DB8-BCC8-702DDEB9600A}" destId="{7FC1EA3B-A272-4D3A-A303-DF5D06B6CF15}" srcOrd="2" destOrd="0" presId="urn:microsoft.com/office/officeart/2005/8/layout/hierarchy6"/>
    <dgm:cxn modelId="{A19CC2F6-5AAB-4C5F-A02C-666650712C28}" type="presParOf" srcId="{FE68BFAA-44D1-4DB8-BCC8-702DDEB9600A}" destId="{4392A12E-DB4E-4ADA-9D3B-CEB31EDAEA0D}" srcOrd="3" destOrd="0" presId="urn:microsoft.com/office/officeart/2005/8/layout/hierarchy6"/>
    <dgm:cxn modelId="{7A3ED447-0AA4-4D5A-B9C5-01E30C2F0675}" type="presParOf" srcId="{4392A12E-DB4E-4ADA-9D3B-CEB31EDAEA0D}" destId="{DD02020A-2D7C-40D5-B1BE-9BEAB2F5FCC5}" srcOrd="0" destOrd="0" presId="urn:microsoft.com/office/officeart/2005/8/layout/hierarchy6"/>
    <dgm:cxn modelId="{0F0CB5D4-0256-435D-911B-0AC8BFEE7E6D}" type="presParOf" srcId="{4392A12E-DB4E-4ADA-9D3B-CEB31EDAEA0D}" destId="{FF0AEAB0-810F-4868-A522-4F2A3C0062A8}" srcOrd="1" destOrd="0" presId="urn:microsoft.com/office/officeart/2005/8/layout/hierarchy6"/>
    <dgm:cxn modelId="{4A1A3C25-5C95-4B62-8E17-72C54DFF5210}" type="presParOf" srcId="{FF0AEAB0-810F-4868-A522-4F2A3C0062A8}" destId="{506C5CE9-C301-4DC9-A6AE-BFA451E8D895}" srcOrd="0" destOrd="0" presId="urn:microsoft.com/office/officeart/2005/8/layout/hierarchy6"/>
    <dgm:cxn modelId="{0D99C87B-1CD2-4B63-8CAE-5A8989DB1F6E}" type="presParOf" srcId="{FF0AEAB0-810F-4868-A522-4F2A3C0062A8}" destId="{0645429C-C59F-4856-BFCB-16E5C0F77F41}" srcOrd="1" destOrd="0" presId="urn:microsoft.com/office/officeart/2005/8/layout/hierarchy6"/>
    <dgm:cxn modelId="{BED7D602-FF9E-4996-AAE6-CC85BA9DD447}" type="presParOf" srcId="{0645429C-C59F-4856-BFCB-16E5C0F77F41}" destId="{2C4FF4D2-9D33-4791-A2C1-0AD9ED407641}" srcOrd="0" destOrd="0" presId="urn:microsoft.com/office/officeart/2005/8/layout/hierarchy6"/>
    <dgm:cxn modelId="{ABD01D75-8A45-4697-BC19-2AD0615C9CE3}" type="presParOf" srcId="{0645429C-C59F-4856-BFCB-16E5C0F77F41}" destId="{CD258C7C-0647-4D75-BC8E-FE2C78CE3842}" srcOrd="1" destOrd="0" presId="urn:microsoft.com/office/officeart/2005/8/layout/hierarchy6"/>
    <dgm:cxn modelId="{B0141DE7-883F-44F2-B977-80FDF5EDE249}" type="presParOf" srcId="{9C372649-E5DD-416E-AD3E-0B61289338F3}" destId="{3467F020-4174-41A3-823E-EB2E500C9F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001C-1E67-4A36-BB18-E16094763D63}">
      <dsp:nvSpPr>
        <dsp:cNvPr id="0" name=""/>
        <dsp:cNvSpPr/>
      </dsp:nvSpPr>
      <dsp:spPr>
        <a:xfrm>
          <a:off x="1366544" y="0"/>
          <a:ext cx="3805540" cy="1146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Drei Projekttörns mit Segelyacht </a:t>
          </a:r>
          <a:r>
            <a:rPr lang="de-DE" sz="1100" b="1" kern="1200" cap="small" baseline="0" dirty="0" smtClean="0"/>
            <a:t>Mary Read</a:t>
          </a:r>
          <a:endParaRPr lang="de-DE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Crews: je drei Human Factors-Studenten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Zeit: je sieben Tage im August 2015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Fahrtgebiet: dänische und deutsche Ostseeküste, Bodden</a:t>
          </a:r>
          <a:endParaRPr lang="de-DE" sz="1100" kern="1200" dirty="0"/>
        </a:p>
      </dsp:txBody>
      <dsp:txXfrm>
        <a:off x="1400120" y="33576"/>
        <a:ext cx="3738388" cy="1079219"/>
      </dsp:txXfrm>
    </dsp:sp>
    <dsp:sp modelId="{7218AC0D-FEBD-48E9-80A3-C98F6746B756}">
      <dsp:nvSpPr>
        <dsp:cNvPr id="0" name=""/>
        <dsp:cNvSpPr/>
      </dsp:nvSpPr>
      <dsp:spPr>
        <a:xfrm>
          <a:off x="3219121" y="1146371"/>
          <a:ext cx="91440" cy="307974"/>
        </a:xfrm>
        <a:custGeom>
          <a:avLst/>
          <a:gdLst/>
          <a:ahLst/>
          <a:cxnLst/>
          <a:rect l="0" t="0" r="0" b="0"/>
          <a:pathLst>
            <a:path>
              <a:moveTo>
                <a:pt x="50193" y="0"/>
              </a:moveTo>
              <a:lnTo>
                <a:pt x="50193" y="153987"/>
              </a:lnTo>
              <a:lnTo>
                <a:pt x="45720" y="153987"/>
              </a:lnTo>
              <a:lnTo>
                <a:pt x="45720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0BDA-0519-4F4A-914E-62730EE24648}">
      <dsp:nvSpPr>
        <dsp:cNvPr id="0" name=""/>
        <dsp:cNvSpPr/>
      </dsp:nvSpPr>
      <dsp:spPr>
        <a:xfrm>
          <a:off x="2643483" y="1454345"/>
          <a:ext cx="1242714" cy="828476"/>
        </a:xfrm>
        <a:prstGeom prst="roundRect">
          <a:avLst>
            <a:gd name="adj" fmla="val 10000"/>
          </a:avLst>
        </a:prstGeom>
        <a:solidFill>
          <a:srgbClr val="FCD5B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Pilot-Experimente zur Auswirkung der Mediennutzung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2667748" y="1478610"/>
        <a:ext cx="1194184" cy="779946"/>
      </dsp:txXfrm>
    </dsp:sp>
    <dsp:sp modelId="{EE0A87E8-9A77-44E3-92BD-740F0767B6CA}">
      <dsp:nvSpPr>
        <dsp:cNvPr id="0" name=""/>
        <dsp:cNvSpPr/>
      </dsp:nvSpPr>
      <dsp:spPr>
        <a:xfrm>
          <a:off x="2502845" y="2282822"/>
          <a:ext cx="761995" cy="334671"/>
        </a:xfrm>
        <a:custGeom>
          <a:avLst/>
          <a:gdLst/>
          <a:ahLst/>
          <a:cxnLst/>
          <a:rect l="0" t="0" r="0" b="0"/>
          <a:pathLst>
            <a:path>
              <a:moveTo>
                <a:pt x="761995" y="0"/>
              </a:moveTo>
              <a:lnTo>
                <a:pt x="761995" y="167335"/>
              </a:lnTo>
              <a:lnTo>
                <a:pt x="0" y="167335"/>
              </a:lnTo>
              <a:lnTo>
                <a:pt x="0" y="33467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DA50-7D9B-4C1F-AEC9-5396693C813A}">
      <dsp:nvSpPr>
        <dsp:cNvPr id="0" name=""/>
        <dsp:cNvSpPr/>
      </dsp:nvSpPr>
      <dsp:spPr>
        <a:xfrm>
          <a:off x="1881488" y="2617493"/>
          <a:ext cx="1242714" cy="828476"/>
        </a:xfrm>
        <a:prstGeom prst="roundRect">
          <a:avLst>
            <a:gd name="adj" fmla="val 10000"/>
          </a:avLst>
        </a:prstGeom>
        <a:solidFill>
          <a:srgbClr val="F2DCDB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Segeln: Leistung und Blickverteilung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6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1905753" y="2641758"/>
        <a:ext cx="1194184" cy="779946"/>
      </dsp:txXfrm>
    </dsp:sp>
    <dsp:sp modelId="{0DA71F1F-AADC-4022-8437-FB812BB8B8FB}">
      <dsp:nvSpPr>
        <dsp:cNvPr id="0" name=""/>
        <dsp:cNvSpPr/>
      </dsp:nvSpPr>
      <dsp:spPr>
        <a:xfrm>
          <a:off x="3264841" y="2282822"/>
          <a:ext cx="633113" cy="334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35"/>
              </a:lnTo>
              <a:lnTo>
                <a:pt x="633113" y="167335"/>
              </a:lnTo>
              <a:lnTo>
                <a:pt x="633113" y="33467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7957-9037-48B9-82D2-FEBEC60A3E0B}">
      <dsp:nvSpPr>
        <dsp:cNvPr id="0" name=""/>
        <dsp:cNvSpPr/>
      </dsp:nvSpPr>
      <dsp:spPr>
        <a:xfrm>
          <a:off x="3276597" y="2617493"/>
          <a:ext cx="1242714" cy="828476"/>
        </a:xfrm>
        <a:prstGeom prst="roundRect">
          <a:avLst>
            <a:gd name="adj" fmla="val 10000"/>
          </a:avLst>
        </a:prstGeom>
        <a:solidFill>
          <a:srgbClr val="DAD2E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Navigieren: Situations-bewusstsein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4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3300862" y="2641758"/>
        <a:ext cx="1194184" cy="779946"/>
      </dsp:txXfrm>
    </dsp:sp>
    <dsp:sp modelId="{7FC1EA3B-A272-4D3A-A303-DF5D06B6CF15}">
      <dsp:nvSpPr>
        <dsp:cNvPr id="0" name=""/>
        <dsp:cNvSpPr/>
      </dsp:nvSpPr>
      <dsp:spPr>
        <a:xfrm>
          <a:off x="3269315" y="1146371"/>
          <a:ext cx="2076439" cy="307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87"/>
              </a:lnTo>
              <a:lnTo>
                <a:pt x="2076439" y="153987"/>
              </a:lnTo>
              <a:lnTo>
                <a:pt x="2076439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2020A-2D7C-40D5-B1BE-9BEAB2F5FCC5}">
      <dsp:nvSpPr>
        <dsp:cNvPr id="0" name=""/>
        <dsp:cNvSpPr/>
      </dsp:nvSpPr>
      <dsp:spPr>
        <a:xfrm>
          <a:off x="4724397" y="1454345"/>
          <a:ext cx="1242714" cy="828476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Explorative Usability-Analyse </a:t>
          </a:r>
          <a:br>
            <a:rPr lang="de-DE" sz="1200" kern="1200" dirty="0" smtClean="0">
              <a:solidFill>
                <a:schemeClr val="tx1"/>
              </a:solidFill>
            </a:rPr>
          </a:br>
          <a:r>
            <a:rPr lang="de-DE" sz="1200" kern="1200" dirty="0" smtClean="0">
              <a:solidFill>
                <a:schemeClr val="tx1"/>
              </a:solidFill>
            </a:rPr>
            <a:t>=&gt; Guideline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4748662" y="1478610"/>
        <a:ext cx="1194184" cy="779946"/>
      </dsp:txXfrm>
    </dsp:sp>
    <dsp:sp modelId="{506C5CE9-C301-4DC9-A6AE-BFA451E8D895}">
      <dsp:nvSpPr>
        <dsp:cNvPr id="0" name=""/>
        <dsp:cNvSpPr/>
      </dsp:nvSpPr>
      <dsp:spPr>
        <a:xfrm>
          <a:off x="5300034" y="2282822"/>
          <a:ext cx="91440" cy="33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F4D2-9D33-4791-A2C1-0AD9ED407641}">
      <dsp:nvSpPr>
        <dsp:cNvPr id="0" name=""/>
        <dsp:cNvSpPr/>
      </dsp:nvSpPr>
      <dsp:spPr>
        <a:xfrm>
          <a:off x="4724397" y="2617974"/>
          <a:ext cx="1242714" cy="828476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Nutzertest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3 Geräte, 9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4748662" y="2642239"/>
        <a:ext cx="1194184" cy="779946"/>
      </dsp:txXfrm>
    </dsp:sp>
    <dsp:sp modelId="{FEC12251-4DBC-4F93-8124-BA4F8E845491}">
      <dsp:nvSpPr>
        <dsp:cNvPr id="0" name=""/>
        <dsp:cNvSpPr/>
      </dsp:nvSpPr>
      <dsp:spPr>
        <a:xfrm>
          <a:off x="1154761" y="1146371"/>
          <a:ext cx="2114553" cy="307974"/>
        </a:xfrm>
        <a:custGeom>
          <a:avLst/>
          <a:gdLst/>
          <a:ahLst/>
          <a:cxnLst/>
          <a:rect l="0" t="0" r="0" b="0"/>
          <a:pathLst>
            <a:path>
              <a:moveTo>
                <a:pt x="2114553" y="0"/>
              </a:moveTo>
              <a:lnTo>
                <a:pt x="2114553" y="153987"/>
              </a:lnTo>
              <a:lnTo>
                <a:pt x="0" y="153987"/>
              </a:lnTo>
              <a:lnTo>
                <a:pt x="0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AE7D1-3D07-4B94-A55C-80D488D2BE3F}">
      <dsp:nvSpPr>
        <dsp:cNvPr id="0" name=""/>
        <dsp:cNvSpPr/>
      </dsp:nvSpPr>
      <dsp:spPr>
        <a:xfrm>
          <a:off x="533403" y="1454345"/>
          <a:ext cx="1242714" cy="82847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Fragebogenstudie in den Häfen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114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557668" y="1478610"/>
        <a:ext cx="1194184" cy="779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001C-1E67-4A36-BB18-E16094763D63}">
      <dsp:nvSpPr>
        <dsp:cNvPr id="0" name=""/>
        <dsp:cNvSpPr/>
      </dsp:nvSpPr>
      <dsp:spPr>
        <a:xfrm>
          <a:off x="1366544" y="0"/>
          <a:ext cx="3805540" cy="1146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Drei Projekttörns mit Segelyacht </a:t>
          </a:r>
          <a:r>
            <a:rPr lang="de-DE" sz="1100" b="1" kern="1200" cap="small" baseline="0" dirty="0" smtClean="0"/>
            <a:t>Mary Read</a:t>
          </a:r>
          <a:endParaRPr lang="de-DE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Crews: je drei Human Factors-Studenten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Zeit: je sieben Tage im August 2015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Fahrtgebiet: dänische und deutsche Ostseeküste, Bodden</a:t>
          </a:r>
          <a:endParaRPr lang="de-DE" sz="1100" kern="1200" dirty="0"/>
        </a:p>
      </dsp:txBody>
      <dsp:txXfrm>
        <a:off x="1400120" y="33576"/>
        <a:ext cx="3738388" cy="1079219"/>
      </dsp:txXfrm>
    </dsp:sp>
    <dsp:sp modelId="{7218AC0D-FEBD-48E9-80A3-C98F6746B756}">
      <dsp:nvSpPr>
        <dsp:cNvPr id="0" name=""/>
        <dsp:cNvSpPr/>
      </dsp:nvSpPr>
      <dsp:spPr>
        <a:xfrm>
          <a:off x="3219121" y="1146371"/>
          <a:ext cx="91440" cy="307974"/>
        </a:xfrm>
        <a:custGeom>
          <a:avLst/>
          <a:gdLst/>
          <a:ahLst/>
          <a:cxnLst/>
          <a:rect l="0" t="0" r="0" b="0"/>
          <a:pathLst>
            <a:path>
              <a:moveTo>
                <a:pt x="50193" y="0"/>
              </a:moveTo>
              <a:lnTo>
                <a:pt x="50193" y="153987"/>
              </a:lnTo>
              <a:lnTo>
                <a:pt x="45720" y="153987"/>
              </a:lnTo>
              <a:lnTo>
                <a:pt x="45720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0BDA-0519-4F4A-914E-62730EE24648}">
      <dsp:nvSpPr>
        <dsp:cNvPr id="0" name=""/>
        <dsp:cNvSpPr/>
      </dsp:nvSpPr>
      <dsp:spPr>
        <a:xfrm>
          <a:off x="2643483" y="1454345"/>
          <a:ext cx="1242714" cy="828476"/>
        </a:xfrm>
        <a:prstGeom prst="roundRect">
          <a:avLst>
            <a:gd name="adj" fmla="val 10000"/>
          </a:avLst>
        </a:prstGeom>
        <a:solidFill>
          <a:srgbClr val="FCD5B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Pilot-Experimente zur Auswirkung der Mediennutzung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2667748" y="1478610"/>
        <a:ext cx="1194184" cy="779946"/>
      </dsp:txXfrm>
    </dsp:sp>
    <dsp:sp modelId="{EE0A87E8-9A77-44E3-92BD-740F0767B6CA}">
      <dsp:nvSpPr>
        <dsp:cNvPr id="0" name=""/>
        <dsp:cNvSpPr/>
      </dsp:nvSpPr>
      <dsp:spPr>
        <a:xfrm>
          <a:off x="2502845" y="2282822"/>
          <a:ext cx="761995" cy="334671"/>
        </a:xfrm>
        <a:custGeom>
          <a:avLst/>
          <a:gdLst/>
          <a:ahLst/>
          <a:cxnLst/>
          <a:rect l="0" t="0" r="0" b="0"/>
          <a:pathLst>
            <a:path>
              <a:moveTo>
                <a:pt x="761995" y="0"/>
              </a:moveTo>
              <a:lnTo>
                <a:pt x="761995" y="167335"/>
              </a:lnTo>
              <a:lnTo>
                <a:pt x="0" y="167335"/>
              </a:lnTo>
              <a:lnTo>
                <a:pt x="0" y="33467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DA50-7D9B-4C1F-AEC9-5396693C813A}">
      <dsp:nvSpPr>
        <dsp:cNvPr id="0" name=""/>
        <dsp:cNvSpPr/>
      </dsp:nvSpPr>
      <dsp:spPr>
        <a:xfrm>
          <a:off x="1881488" y="2617493"/>
          <a:ext cx="1242714" cy="828476"/>
        </a:xfrm>
        <a:prstGeom prst="roundRect">
          <a:avLst>
            <a:gd name="adj" fmla="val 10000"/>
          </a:avLst>
        </a:prstGeom>
        <a:solidFill>
          <a:srgbClr val="F2DCDB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Segeln: Leistung und Blickverteilung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6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1905753" y="2641758"/>
        <a:ext cx="1194184" cy="779946"/>
      </dsp:txXfrm>
    </dsp:sp>
    <dsp:sp modelId="{0DA71F1F-AADC-4022-8437-FB812BB8B8FB}">
      <dsp:nvSpPr>
        <dsp:cNvPr id="0" name=""/>
        <dsp:cNvSpPr/>
      </dsp:nvSpPr>
      <dsp:spPr>
        <a:xfrm>
          <a:off x="3264841" y="2282822"/>
          <a:ext cx="633113" cy="334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35"/>
              </a:lnTo>
              <a:lnTo>
                <a:pt x="633113" y="167335"/>
              </a:lnTo>
              <a:lnTo>
                <a:pt x="633113" y="33467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7957-9037-48B9-82D2-FEBEC60A3E0B}">
      <dsp:nvSpPr>
        <dsp:cNvPr id="0" name=""/>
        <dsp:cNvSpPr/>
      </dsp:nvSpPr>
      <dsp:spPr>
        <a:xfrm>
          <a:off x="3276597" y="2617493"/>
          <a:ext cx="1242714" cy="828476"/>
        </a:xfrm>
        <a:prstGeom prst="roundRect">
          <a:avLst>
            <a:gd name="adj" fmla="val 10000"/>
          </a:avLst>
        </a:prstGeom>
        <a:solidFill>
          <a:srgbClr val="DAD2E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Navigieren: Situations-bewusstsein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4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3300862" y="2641758"/>
        <a:ext cx="1194184" cy="779946"/>
      </dsp:txXfrm>
    </dsp:sp>
    <dsp:sp modelId="{7FC1EA3B-A272-4D3A-A303-DF5D06B6CF15}">
      <dsp:nvSpPr>
        <dsp:cNvPr id="0" name=""/>
        <dsp:cNvSpPr/>
      </dsp:nvSpPr>
      <dsp:spPr>
        <a:xfrm>
          <a:off x="3269315" y="1146371"/>
          <a:ext cx="2076439" cy="307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87"/>
              </a:lnTo>
              <a:lnTo>
                <a:pt x="2076439" y="153987"/>
              </a:lnTo>
              <a:lnTo>
                <a:pt x="2076439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2020A-2D7C-40D5-B1BE-9BEAB2F5FCC5}">
      <dsp:nvSpPr>
        <dsp:cNvPr id="0" name=""/>
        <dsp:cNvSpPr/>
      </dsp:nvSpPr>
      <dsp:spPr>
        <a:xfrm>
          <a:off x="4724397" y="1454345"/>
          <a:ext cx="1242714" cy="828476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Explorative Usability-Analyse 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=&gt; Guideline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4748662" y="1478610"/>
        <a:ext cx="1194184" cy="779946"/>
      </dsp:txXfrm>
    </dsp:sp>
    <dsp:sp modelId="{506C5CE9-C301-4DC9-A6AE-BFA451E8D895}">
      <dsp:nvSpPr>
        <dsp:cNvPr id="0" name=""/>
        <dsp:cNvSpPr/>
      </dsp:nvSpPr>
      <dsp:spPr>
        <a:xfrm>
          <a:off x="5300034" y="2282822"/>
          <a:ext cx="91440" cy="33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F4D2-9D33-4791-A2C1-0AD9ED407641}">
      <dsp:nvSpPr>
        <dsp:cNvPr id="0" name=""/>
        <dsp:cNvSpPr/>
      </dsp:nvSpPr>
      <dsp:spPr>
        <a:xfrm>
          <a:off x="4724397" y="2617974"/>
          <a:ext cx="1242714" cy="828476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Nutzertest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3 Geräte, 9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4748662" y="2642239"/>
        <a:ext cx="1194184" cy="779946"/>
      </dsp:txXfrm>
    </dsp:sp>
    <dsp:sp modelId="{FEC12251-4DBC-4F93-8124-BA4F8E845491}">
      <dsp:nvSpPr>
        <dsp:cNvPr id="0" name=""/>
        <dsp:cNvSpPr/>
      </dsp:nvSpPr>
      <dsp:spPr>
        <a:xfrm>
          <a:off x="1154761" y="1146371"/>
          <a:ext cx="2114553" cy="307974"/>
        </a:xfrm>
        <a:custGeom>
          <a:avLst/>
          <a:gdLst/>
          <a:ahLst/>
          <a:cxnLst/>
          <a:rect l="0" t="0" r="0" b="0"/>
          <a:pathLst>
            <a:path>
              <a:moveTo>
                <a:pt x="2114553" y="0"/>
              </a:moveTo>
              <a:lnTo>
                <a:pt x="2114553" y="153987"/>
              </a:lnTo>
              <a:lnTo>
                <a:pt x="0" y="153987"/>
              </a:lnTo>
              <a:lnTo>
                <a:pt x="0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AE7D1-3D07-4B94-A55C-80D488D2BE3F}">
      <dsp:nvSpPr>
        <dsp:cNvPr id="0" name=""/>
        <dsp:cNvSpPr/>
      </dsp:nvSpPr>
      <dsp:spPr>
        <a:xfrm>
          <a:off x="533403" y="1454345"/>
          <a:ext cx="1242714" cy="82847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Fragebogenstudie in den Häfen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114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557668" y="1478610"/>
        <a:ext cx="1194184" cy="779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8BE00-8C36-4455-9592-4669FEA0DA8F}">
      <dsp:nvSpPr>
        <dsp:cNvPr id="0" name=""/>
        <dsp:cNvSpPr/>
      </dsp:nvSpPr>
      <dsp:spPr>
        <a:xfrm>
          <a:off x="0" y="2381549"/>
          <a:ext cx="3556992" cy="521024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4. Nutzererfahrungen </a:t>
          </a:r>
          <a:endParaRPr lang="de-DE" sz="1200" kern="1200" dirty="0"/>
        </a:p>
      </dsp:txBody>
      <dsp:txXfrm>
        <a:off x="0" y="2381549"/>
        <a:ext cx="3556992" cy="521024"/>
      </dsp:txXfrm>
    </dsp:sp>
    <dsp:sp modelId="{820A21E8-14AE-458F-A1D0-2B75307A206D}">
      <dsp:nvSpPr>
        <dsp:cNvPr id="0" name=""/>
        <dsp:cNvSpPr/>
      </dsp:nvSpPr>
      <dsp:spPr>
        <a:xfrm rot="10800000">
          <a:off x="0" y="1588029"/>
          <a:ext cx="3556992" cy="801336"/>
        </a:xfrm>
        <a:prstGeom prst="upArrowCallout">
          <a:avLst/>
        </a:prstGeom>
        <a:solidFill>
          <a:schemeClr val="tx1">
            <a:lumMod val="50000"/>
            <a:lumOff val="5000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3. Aktuelle Verwendung von Kartenplotter bzw. </a:t>
          </a:r>
          <a:r>
            <a:rPr lang="de-DE" sz="1200" kern="1200" dirty="0" err="1" smtClean="0"/>
            <a:t>Tablet</a:t>
          </a:r>
          <a:r>
            <a:rPr lang="de-DE" sz="1200" kern="1200" dirty="0" smtClean="0"/>
            <a:t> und Papierseekarten </a:t>
          </a:r>
          <a:endParaRPr lang="de-DE" sz="1200" kern="1200" dirty="0"/>
        </a:p>
      </dsp:txBody>
      <dsp:txXfrm rot="10800000">
        <a:off x="0" y="1588029"/>
        <a:ext cx="3556992" cy="520684"/>
      </dsp:txXfrm>
    </dsp:sp>
    <dsp:sp modelId="{950FA656-0370-4725-9352-E6403DD65C02}">
      <dsp:nvSpPr>
        <dsp:cNvPr id="0" name=""/>
        <dsp:cNvSpPr/>
      </dsp:nvSpPr>
      <dsp:spPr>
        <a:xfrm rot="10800000">
          <a:off x="0" y="794508"/>
          <a:ext cx="3556992" cy="801336"/>
        </a:xfrm>
        <a:prstGeom prst="upArrowCallout">
          <a:avLst/>
        </a:prstGeom>
        <a:solidFill>
          <a:schemeClr val="tx1">
            <a:lumMod val="50000"/>
            <a:lumOff val="5000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2. Ausstattung des Bootes mit Navigationsinstrumenten und deren Nutzung </a:t>
          </a:r>
          <a:endParaRPr lang="de-DE" sz="1200" kern="1200" dirty="0"/>
        </a:p>
      </dsp:txBody>
      <dsp:txXfrm rot="10800000">
        <a:off x="0" y="794508"/>
        <a:ext cx="3556992" cy="520684"/>
      </dsp:txXfrm>
    </dsp:sp>
    <dsp:sp modelId="{3E291A74-0EB6-409C-B69D-B3036CEADAC9}">
      <dsp:nvSpPr>
        <dsp:cNvPr id="0" name=""/>
        <dsp:cNvSpPr/>
      </dsp:nvSpPr>
      <dsp:spPr>
        <a:xfrm rot="10800000">
          <a:off x="0" y="0"/>
          <a:ext cx="3556992" cy="801336"/>
        </a:xfrm>
        <a:prstGeom prst="upArrowCallout">
          <a:avLst/>
        </a:prstGeom>
        <a:solidFill>
          <a:schemeClr val="tx1">
            <a:lumMod val="50000"/>
            <a:lumOff val="5000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1. Angaben zu Ihrem Törn, dem Boot, der Crew und der Erfahrung des Schiffsführers </a:t>
          </a:r>
          <a:endParaRPr lang="de-DE" sz="1200" kern="1200" dirty="0"/>
        </a:p>
      </dsp:txBody>
      <dsp:txXfrm rot="10800000">
        <a:off x="0" y="0"/>
        <a:ext cx="3556992" cy="520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001C-1E67-4A36-BB18-E16094763D63}">
      <dsp:nvSpPr>
        <dsp:cNvPr id="0" name=""/>
        <dsp:cNvSpPr/>
      </dsp:nvSpPr>
      <dsp:spPr>
        <a:xfrm>
          <a:off x="1366544" y="0"/>
          <a:ext cx="3805540" cy="1146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Drei Projekttörns mit Segelyacht </a:t>
          </a:r>
          <a:r>
            <a:rPr lang="de-DE" sz="1100" b="1" kern="1200" cap="small" baseline="0" dirty="0" smtClean="0"/>
            <a:t>Mary Read</a:t>
          </a:r>
          <a:endParaRPr lang="de-DE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Crews: je drei Human Factors-Studenten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Zeit: je sieben Tage im August 2015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Fahrtgebiet: dänische und deutsche Ostseeküste, Bodden</a:t>
          </a:r>
          <a:endParaRPr lang="de-DE" sz="1100" kern="1200" dirty="0"/>
        </a:p>
      </dsp:txBody>
      <dsp:txXfrm>
        <a:off x="1400120" y="33576"/>
        <a:ext cx="3738388" cy="1079219"/>
      </dsp:txXfrm>
    </dsp:sp>
    <dsp:sp modelId="{7218AC0D-FEBD-48E9-80A3-C98F6746B756}">
      <dsp:nvSpPr>
        <dsp:cNvPr id="0" name=""/>
        <dsp:cNvSpPr/>
      </dsp:nvSpPr>
      <dsp:spPr>
        <a:xfrm>
          <a:off x="3219121" y="1146371"/>
          <a:ext cx="91440" cy="307974"/>
        </a:xfrm>
        <a:custGeom>
          <a:avLst/>
          <a:gdLst/>
          <a:ahLst/>
          <a:cxnLst/>
          <a:rect l="0" t="0" r="0" b="0"/>
          <a:pathLst>
            <a:path>
              <a:moveTo>
                <a:pt x="50193" y="0"/>
              </a:moveTo>
              <a:lnTo>
                <a:pt x="50193" y="153987"/>
              </a:lnTo>
              <a:lnTo>
                <a:pt x="45720" y="153987"/>
              </a:lnTo>
              <a:lnTo>
                <a:pt x="45720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0BDA-0519-4F4A-914E-62730EE24648}">
      <dsp:nvSpPr>
        <dsp:cNvPr id="0" name=""/>
        <dsp:cNvSpPr/>
      </dsp:nvSpPr>
      <dsp:spPr>
        <a:xfrm>
          <a:off x="2643483" y="1454345"/>
          <a:ext cx="1242714" cy="828476"/>
        </a:xfrm>
        <a:prstGeom prst="roundRect">
          <a:avLst>
            <a:gd name="adj" fmla="val 10000"/>
          </a:avLst>
        </a:prstGeom>
        <a:solidFill>
          <a:srgbClr val="FCD5B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Pilot-Experimente zur Auswirkung der Mediennutzung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2667748" y="1478610"/>
        <a:ext cx="1194184" cy="779946"/>
      </dsp:txXfrm>
    </dsp:sp>
    <dsp:sp modelId="{EE0A87E8-9A77-44E3-92BD-740F0767B6CA}">
      <dsp:nvSpPr>
        <dsp:cNvPr id="0" name=""/>
        <dsp:cNvSpPr/>
      </dsp:nvSpPr>
      <dsp:spPr>
        <a:xfrm>
          <a:off x="2502845" y="2282822"/>
          <a:ext cx="761995" cy="334671"/>
        </a:xfrm>
        <a:custGeom>
          <a:avLst/>
          <a:gdLst/>
          <a:ahLst/>
          <a:cxnLst/>
          <a:rect l="0" t="0" r="0" b="0"/>
          <a:pathLst>
            <a:path>
              <a:moveTo>
                <a:pt x="761995" y="0"/>
              </a:moveTo>
              <a:lnTo>
                <a:pt x="761995" y="167335"/>
              </a:lnTo>
              <a:lnTo>
                <a:pt x="0" y="167335"/>
              </a:lnTo>
              <a:lnTo>
                <a:pt x="0" y="33467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DA50-7D9B-4C1F-AEC9-5396693C813A}">
      <dsp:nvSpPr>
        <dsp:cNvPr id="0" name=""/>
        <dsp:cNvSpPr/>
      </dsp:nvSpPr>
      <dsp:spPr>
        <a:xfrm>
          <a:off x="1881488" y="2617493"/>
          <a:ext cx="1242714" cy="828476"/>
        </a:xfrm>
        <a:prstGeom prst="roundRect">
          <a:avLst>
            <a:gd name="adj" fmla="val 10000"/>
          </a:avLst>
        </a:prstGeom>
        <a:solidFill>
          <a:srgbClr val="F2DCDB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Segeln: Leistung und Blickverteilung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6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1905753" y="2641758"/>
        <a:ext cx="1194184" cy="779946"/>
      </dsp:txXfrm>
    </dsp:sp>
    <dsp:sp modelId="{0DA71F1F-AADC-4022-8437-FB812BB8B8FB}">
      <dsp:nvSpPr>
        <dsp:cNvPr id="0" name=""/>
        <dsp:cNvSpPr/>
      </dsp:nvSpPr>
      <dsp:spPr>
        <a:xfrm>
          <a:off x="3264841" y="2282822"/>
          <a:ext cx="633113" cy="334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35"/>
              </a:lnTo>
              <a:lnTo>
                <a:pt x="633113" y="167335"/>
              </a:lnTo>
              <a:lnTo>
                <a:pt x="633113" y="33467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7957-9037-48B9-82D2-FEBEC60A3E0B}">
      <dsp:nvSpPr>
        <dsp:cNvPr id="0" name=""/>
        <dsp:cNvSpPr/>
      </dsp:nvSpPr>
      <dsp:spPr>
        <a:xfrm>
          <a:off x="3276597" y="2617493"/>
          <a:ext cx="1242714" cy="828476"/>
        </a:xfrm>
        <a:prstGeom prst="roundRect">
          <a:avLst>
            <a:gd name="adj" fmla="val 10000"/>
          </a:avLst>
        </a:prstGeom>
        <a:solidFill>
          <a:srgbClr val="DAD2E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Navigieren: Situations-bewusstsein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4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3300862" y="2641758"/>
        <a:ext cx="1194184" cy="779946"/>
      </dsp:txXfrm>
    </dsp:sp>
    <dsp:sp modelId="{7FC1EA3B-A272-4D3A-A303-DF5D06B6CF15}">
      <dsp:nvSpPr>
        <dsp:cNvPr id="0" name=""/>
        <dsp:cNvSpPr/>
      </dsp:nvSpPr>
      <dsp:spPr>
        <a:xfrm>
          <a:off x="3269315" y="1146371"/>
          <a:ext cx="2076439" cy="307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87"/>
              </a:lnTo>
              <a:lnTo>
                <a:pt x="2076439" y="153987"/>
              </a:lnTo>
              <a:lnTo>
                <a:pt x="2076439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2020A-2D7C-40D5-B1BE-9BEAB2F5FCC5}">
      <dsp:nvSpPr>
        <dsp:cNvPr id="0" name=""/>
        <dsp:cNvSpPr/>
      </dsp:nvSpPr>
      <dsp:spPr>
        <a:xfrm>
          <a:off x="4724397" y="1454345"/>
          <a:ext cx="1242714" cy="828476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Explorative Usability-Analyse 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=&gt; Guideline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4748662" y="1478610"/>
        <a:ext cx="1194184" cy="779946"/>
      </dsp:txXfrm>
    </dsp:sp>
    <dsp:sp modelId="{506C5CE9-C301-4DC9-A6AE-BFA451E8D895}">
      <dsp:nvSpPr>
        <dsp:cNvPr id="0" name=""/>
        <dsp:cNvSpPr/>
      </dsp:nvSpPr>
      <dsp:spPr>
        <a:xfrm>
          <a:off x="5300034" y="2282822"/>
          <a:ext cx="91440" cy="33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F4D2-9D33-4791-A2C1-0AD9ED407641}">
      <dsp:nvSpPr>
        <dsp:cNvPr id="0" name=""/>
        <dsp:cNvSpPr/>
      </dsp:nvSpPr>
      <dsp:spPr>
        <a:xfrm>
          <a:off x="4724397" y="2617974"/>
          <a:ext cx="1242714" cy="828476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Nutzertest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3 Geräte, 9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4748662" y="2642239"/>
        <a:ext cx="1194184" cy="779946"/>
      </dsp:txXfrm>
    </dsp:sp>
    <dsp:sp modelId="{FEC12251-4DBC-4F93-8124-BA4F8E845491}">
      <dsp:nvSpPr>
        <dsp:cNvPr id="0" name=""/>
        <dsp:cNvSpPr/>
      </dsp:nvSpPr>
      <dsp:spPr>
        <a:xfrm>
          <a:off x="1154761" y="1146371"/>
          <a:ext cx="2114553" cy="307974"/>
        </a:xfrm>
        <a:custGeom>
          <a:avLst/>
          <a:gdLst/>
          <a:ahLst/>
          <a:cxnLst/>
          <a:rect l="0" t="0" r="0" b="0"/>
          <a:pathLst>
            <a:path>
              <a:moveTo>
                <a:pt x="2114553" y="0"/>
              </a:moveTo>
              <a:lnTo>
                <a:pt x="2114553" y="153987"/>
              </a:lnTo>
              <a:lnTo>
                <a:pt x="0" y="153987"/>
              </a:lnTo>
              <a:lnTo>
                <a:pt x="0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AE7D1-3D07-4B94-A55C-80D488D2BE3F}">
      <dsp:nvSpPr>
        <dsp:cNvPr id="0" name=""/>
        <dsp:cNvSpPr/>
      </dsp:nvSpPr>
      <dsp:spPr>
        <a:xfrm>
          <a:off x="533403" y="1454345"/>
          <a:ext cx="1242714" cy="82847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Fragebogenstudie in den Häfen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114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557668" y="1478610"/>
        <a:ext cx="1194184" cy="779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001C-1E67-4A36-BB18-E16094763D63}">
      <dsp:nvSpPr>
        <dsp:cNvPr id="0" name=""/>
        <dsp:cNvSpPr/>
      </dsp:nvSpPr>
      <dsp:spPr>
        <a:xfrm>
          <a:off x="1366544" y="0"/>
          <a:ext cx="3805540" cy="1146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Drei Projekttörns mit Segelyacht </a:t>
          </a:r>
          <a:r>
            <a:rPr lang="de-DE" sz="1100" b="1" kern="1200" cap="small" baseline="0" dirty="0" smtClean="0"/>
            <a:t>Mary Read</a:t>
          </a:r>
          <a:endParaRPr lang="de-DE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Crews: je drei Human Factors-Studenten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Zeit: je sieben Tage im August 2015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Fahrtgebiet: dänische und deutsche Ostseeküste, Bodden</a:t>
          </a:r>
          <a:endParaRPr lang="de-DE" sz="1100" kern="1200" dirty="0"/>
        </a:p>
      </dsp:txBody>
      <dsp:txXfrm>
        <a:off x="1400120" y="33576"/>
        <a:ext cx="3738388" cy="1079219"/>
      </dsp:txXfrm>
    </dsp:sp>
    <dsp:sp modelId="{7218AC0D-FEBD-48E9-80A3-C98F6746B756}">
      <dsp:nvSpPr>
        <dsp:cNvPr id="0" name=""/>
        <dsp:cNvSpPr/>
      </dsp:nvSpPr>
      <dsp:spPr>
        <a:xfrm>
          <a:off x="3219121" y="1146371"/>
          <a:ext cx="91440" cy="307974"/>
        </a:xfrm>
        <a:custGeom>
          <a:avLst/>
          <a:gdLst/>
          <a:ahLst/>
          <a:cxnLst/>
          <a:rect l="0" t="0" r="0" b="0"/>
          <a:pathLst>
            <a:path>
              <a:moveTo>
                <a:pt x="50193" y="0"/>
              </a:moveTo>
              <a:lnTo>
                <a:pt x="50193" y="153987"/>
              </a:lnTo>
              <a:lnTo>
                <a:pt x="45720" y="153987"/>
              </a:lnTo>
              <a:lnTo>
                <a:pt x="45720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0BDA-0519-4F4A-914E-62730EE24648}">
      <dsp:nvSpPr>
        <dsp:cNvPr id="0" name=""/>
        <dsp:cNvSpPr/>
      </dsp:nvSpPr>
      <dsp:spPr>
        <a:xfrm>
          <a:off x="2643483" y="1454345"/>
          <a:ext cx="1242714" cy="828476"/>
        </a:xfrm>
        <a:prstGeom prst="roundRect">
          <a:avLst>
            <a:gd name="adj" fmla="val 10000"/>
          </a:avLst>
        </a:prstGeom>
        <a:solidFill>
          <a:srgbClr val="FCD5B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Pilot-Experimente zur Auswirkung der Mediennutzung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2667748" y="1478610"/>
        <a:ext cx="1194184" cy="779946"/>
      </dsp:txXfrm>
    </dsp:sp>
    <dsp:sp modelId="{EE0A87E8-9A77-44E3-92BD-740F0767B6CA}">
      <dsp:nvSpPr>
        <dsp:cNvPr id="0" name=""/>
        <dsp:cNvSpPr/>
      </dsp:nvSpPr>
      <dsp:spPr>
        <a:xfrm>
          <a:off x="2502845" y="2282822"/>
          <a:ext cx="761995" cy="334671"/>
        </a:xfrm>
        <a:custGeom>
          <a:avLst/>
          <a:gdLst/>
          <a:ahLst/>
          <a:cxnLst/>
          <a:rect l="0" t="0" r="0" b="0"/>
          <a:pathLst>
            <a:path>
              <a:moveTo>
                <a:pt x="761995" y="0"/>
              </a:moveTo>
              <a:lnTo>
                <a:pt x="761995" y="167335"/>
              </a:lnTo>
              <a:lnTo>
                <a:pt x="0" y="167335"/>
              </a:lnTo>
              <a:lnTo>
                <a:pt x="0" y="33467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DA50-7D9B-4C1F-AEC9-5396693C813A}">
      <dsp:nvSpPr>
        <dsp:cNvPr id="0" name=""/>
        <dsp:cNvSpPr/>
      </dsp:nvSpPr>
      <dsp:spPr>
        <a:xfrm>
          <a:off x="1881488" y="2617493"/>
          <a:ext cx="1242714" cy="828476"/>
        </a:xfrm>
        <a:prstGeom prst="roundRect">
          <a:avLst>
            <a:gd name="adj" fmla="val 10000"/>
          </a:avLst>
        </a:prstGeom>
        <a:solidFill>
          <a:srgbClr val="F2DCDB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Segeln: Leistung und Blickverteilung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6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1905753" y="2641758"/>
        <a:ext cx="1194184" cy="779946"/>
      </dsp:txXfrm>
    </dsp:sp>
    <dsp:sp modelId="{0DA71F1F-AADC-4022-8437-FB812BB8B8FB}">
      <dsp:nvSpPr>
        <dsp:cNvPr id="0" name=""/>
        <dsp:cNvSpPr/>
      </dsp:nvSpPr>
      <dsp:spPr>
        <a:xfrm>
          <a:off x="3264841" y="2282822"/>
          <a:ext cx="633113" cy="334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35"/>
              </a:lnTo>
              <a:lnTo>
                <a:pt x="633113" y="167335"/>
              </a:lnTo>
              <a:lnTo>
                <a:pt x="633113" y="33467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7957-9037-48B9-82D2-FEBEC60A3E0B}">
      <dsp:nvSpPr>
        <dsp:cNvPr id="0" name=""/>
        <dsp:cNvSpPr/>
      </dsp:nvSpPr>
      <dsp:spPr>
        <a:xfrm>
          <a:off x="3276597" y="2617493"/>
          <a:ext cx="1242714" cy="828476"/>
        </a:xfrm>
        <a:prstGeom prst="roundRect">
          <a:avLst>
            <a:gd name="adj" fmla="val 10000"/>
          </a:avLst>
        </a:prstGeom>
        <a:solidFill>
          <a:srgbClr val="DAD2E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Navigieren: Situations-bewusstsein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4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3300862" y="2641758"/>
        <a:ext cx="1194184" cy="779946"/>
      </dsp:txXfrm>
    </dsp:sp>
    <dsp:sp modelId="{7FC1EA3B-A272-4D3A-A303-DF5D06B6CF15}">
      <dsp:nvSpPr>
        <dsp:cNvPr id="0" name=""/>
        <dsp:cNvSpPr/>
      </dsp:nvSpPr>
      <dsp:spPr>
        <a:xfrm>
          <a:off x="3269315" y="1146371"/>
          <a:ext cx="2076439" cy="307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87"/>
              </a:lnTo>
              <a:lnTo>
                <a:pt x="2076439" y="153987"/>
              </a:lnTo>
              <a:lnTo>
                <a:pt x="2076439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2020A-2D7C-40D5-B1BE-9BEAB2F5FCC5}">
      <dsp:nvSpPr>
        <dsp:cNvPr id="0" name=""/>
        <dsp:cNvSpPr/>
      </dsp:nvSpPr>
      <dsp:spPr>
        <a:xfrm>
          <a:off x="4724397" y="1454345"/>
          <a:ext cx="1242714" cy="828476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Explorative Usability-Analyse 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=&gt; Guideline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4748662" y="1478610"/>
        <a:ext cx="1194184" cy="779946"/>
      </dsp:txXfrm>
    </dsp:sp>
    <dsp:sp modelId="{506C5CE9-C301-4DC9-A6AE-BFA451E8D895}">
      <dsp:nvSpPr>
        <dsp:cNvPr id="0" name=""/>
        <dsp:cNvSpPr/>
      </dsp:nvSpPr>
      <dsp:spPr>
        <a:xfrm>
          <a:off x="5300034" y="2282822"/>
          <a:ext cx="91440" cy="33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F4D2-9D33-4791-A2C1-0AD9ED407641}">
      <dsp:nvSpPr>
        <dsp:cNvPr id="0" name=""/>
        <dsp:cNvSpPr/>
      </dsp:nvSpPr>
      <dsp:spPr>
        <a:xfrm>
          <a:off x="4724397" y="2617974"/>
          <a:ext cx="1242714" cy="828476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Nutzertest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3 Geräte, 9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4748662" y="2642239"/>
        <a:ext cx="1194184" cy="779946"/>
      </dsp:txXfrm>
    </dsp:sp>
    <dsp:sp modelId="{FEC12251-4DBC-4F93-8124-BA4F8E845491}">
      <dsp:nvSpPr>
        <dsp:cNvPr id="0" name=""/>
        <dsp:cNvSpPr/>
      </dsp:nvSpPr>
      <dsp:spPr>
        <a:xfrm>
          <a:off x="1154761" y="1146371"/>
          <a:ext cx="2114553" cy="307974"/>
        </a:xfrm>
        <a:custGeom>
          <a:avLst/>
          <a:gdLst/>
          <a:ahLst/>
          <a:cxnLst/>
          <a:rect l="0" t="0" r="0" b="0"/>
          <a:pathLst>
            <a:path>
              <a:moveTo>
                <a:pt x="2114553" y="0"/>
              </a:moveTo>
              <a:lnTo>
                <a:pt x="2114553" y="153987"/>
              </a:lnTo>
              <a:lnTo>
                <a:pt x="0" y="153987"/>
              </a:lnTo>
              <a:lnTo>
                <a:pt x="0" y="3079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AE7D1-3D07-4B94-A55C-80D488D2BE3F}">
      <dsp:nvSpPr>
        <dsp:cNvPr id="0" name=""/>
        <dsp:cNvSpPr/>
      </dsp:nvSpPr>
      <dsp:spPr>
        <a:xfrm>
          <a:off x="533403" y="1454345"/>
          <a:ext cx="1242714" cy="82847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Fragebogenstudie in den Häfen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114 VP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557668" y="1478610"/>
        <a:ext cx="1194184" cy="7799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001C-1E67-4A36-BB18-E16094763D63}">
      <dsp:nvSpPr>
        <dsp:cNvPr id="0" name=""/>
        <dsp:cNvSpPr/>
      </dsp:nvSpPr>
      <dsp:spPr>
        <a:xfrm>
          <a:off x="226438" y="0"/>
          <a:ext cx="2456588" cy="1049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Phase 2: Winter 2015/16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VP mit Navigationskenntnissen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Januar-Februar 2016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TU Berlin</a:t>
          </a:r>
        </a:p>
      </dsp:txBody>
      <dsp:txXfrm>
        <a:off x="257165" y="30727"/>
        <a:ext cx="2395134" cy="987654"/>
      </dsp:txXfrm>
    </dsp:sp>
    <dsp:sp modelId="{7218AC0D-FEBD-48E9-80A3-C98F6746B756}">
      <dsp:nvSpPr>
        <dsp:cNvPr id="0" name=""/>
        <dsp:cNvSpPr/>
      </dsp:nvSpPr>
      <dsp:spPr>
        <a:xfrm>
          <a:off x="1406938" y="1049108"/>
          <a:ext cx="91440" cy="214246"/>
        </a:xfrm>
        <a:custGeom>
          <a:avLst/>
          <a:gdLst/>
          <a:ahLst/>
          <a:cxnLst/>
          <a:rect l="0" t="0" r="0" b="0"/>
          <a:pathLst>
            <a:path>
              <a:moveTo>
                <a:pt x="47794" y="0"/>
              </a:moveTo>
              <a:lnTo>
                <a:pt x="47794" y="107123"/>
              </a:lnTo>
              <a:lnTo>
                <a:pt x="45720" y="107123"/>
              </a:lnTo>
              <a:lnTo>
                <a:pt x="45720" y="2142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0BDA-0519-4F4A-914E-62730EE24648}">
      <dsp:nvSpPr>
        <dsp:cNvPr id="0" name=""/>
        <dsp:cNvSpPr/>
      </dsp:nvSpPr>
      <dsp:spPr>
        <a:xfrm>
          <a:off x="876509" y="1263354"/>
          <a:ext cx="1152298" cy="769381"/>
        </a:xfrm>
        <a:prstGeom prst="roundRect">
          <a:avLst>
            <a:gd name="adj" fmla="val 10000"/>
          </a:avLst>
        </a:prstGeom>
        <a:solidFill>
          <a:srgbClr val="FCD5B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Experimente zur Auswirkung der Mediennutzung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899043" y="1285888"/>
        <a:ext cx="1107230" cy="724313"/>
      </dsp:txXfrm>
    </dsp:sp>
    <dsp:sp modelId="{EE0A87E8-9A77-44E3-92BD-740F0767B6CA}">
      <dsp:nvSpPr>
        <dsp:cNvPr id="0" name=""/>
        <dsp:cNvSpPr/>
      </dsp:nvSpPr>
      <dsp:spPr>
        <a:xfrm>
          <a:off x="1406938" y="2032736"/>
          <a:ext cx="91440" cy="338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14"/>
              </a:lnTo>
              <a:lnTo>
                <a:pt x="48019" y="169314"/>
              </a:lnTo>
              <a:lnTo>
                <a:pt x="48019" y="33862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DA50-7D9B-4C1F-AEC9-5396693C813A}">
      <dsp:nvSpPr>
        <dsp:cNvPr id="0" name=""/>
        <dsp:cNvSpPr/>
      </dsp:nvSpPr>
      <dsp:spPr>
        <a:xfrm>
          <a:off x="664308" y="2371365"/>
          <a:ext cx="1581297" cy="1090800"/>
        </a:xfrm>
        <a:prstGeom prst="roundRect">
          <a:avLst>
            <a:gd name="adj" fmla="val 10000"/>
          </a:avLst>
        </a:prstGeom>
        <a:solidFill>
          <a:srgbClr val="DAD2E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Navigieren: 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Raumorientierung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TU Berlin</a:t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dirty="0" smtClean="0">
              <a:solidFill>
                <a:schemeClr val="tx1"/>
              </a:solidFill>
            </a:rPr>
            <a:t>See-Simulator „</a:t>
          </a:r>
          <a:r>
            <a:rPr lang="de-DE" sz="1100" b="1" kern="1200" dirty="0" err="1" smtClean="0">
              <a:solidFill>
                <a:schemeClr val="tx1"/>
              </a:solidFill>
            </a:rPr>
            <a:t>Isefjord</a:t>
          </a:r>
          <a:r>
            <a:rPr lang="de-DE" sz="1100" b="1" kern="1200" dirty="0" smtClean="0">
              <a:solidFill>
                <a:schemeClr val="tx1"/>
              </a:solidFill>
            </a:rPr>
            <a:t>“</a:t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dirty="0" smtClean="0">
              <a:solidFill>
                <a:schemeClr val="tx1"/>
              </a:solidFill>
            </a:rPr>
            <a:t>24-32 revierfremde VP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696256" y="2403313"/>
        <a:ext cx="1517401" cy="10269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001C-1E67-4A36-BB18-E16094763D63}">
      <dsp:nvSpPr>
        <dsp:cNvPr id="0" name=""/>
        <dsp:cNvSpPr/>
      </dsp:nvSpPr>
      <dsp:spPr>
        <a:xfrm>
          <a:off x="226438" y="0"/>
          <a:ext cx="2456588" cy="1049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Phase 2: Winter 2015/16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VP mit Navigationskenntnissen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Januar-Februar 2016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TU Berlin</a:t>
          </a:r>
        </a:p>
      </dsp:txBody>
      <dsp:txXfrm>
        <a:off x="257165" y="30727"/>
        <a:ext cx="2395134" cy="987654"/>
      </dsp:txXfrm>
    </dsp:sp>
    <dsp:sp modelId="{7218AC0D-FEBD-48E9-80A3-C98F6746B756}">
      <dsp:nvSpPr>
        <dsp:cNvPr id="0" name=""/>
        <dsp:cNvSpPr/>
      </dsp:nvSpPr>
      <dsp:spPr>
        <a:xfrm>
          <a:off x="1406938" y="1049108"/>
          <a:ext cx="91440" cy="214246"/>
        </a:xfrm>
        <a:custGeom>
          <a:avLst/>
          <a:gdLst/>
          <a:ahLst/>
          <a:cxnLst/>
          <a:rect l="0" t="0" r="0" b="0"/>
          <a:pathLst>
            <a:path>
              <a:moveTo>
                <a:pt x="47794" y="0"/>
              </a:moveTo>
              <a:lnTo>
                <a:pt x="47794" y="107123"/>
              </a:lnTo>
              <a:lnTo>
                <a:pt x="45720" y="107123"/>
              </a:lnTo>
              <a:lnTo>
                <a:pt x="45720" y="2142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0BDA-0519-4F4A-914E-62730EE24648}">
      <dsp:nvSpPr>
        <dsp:cNvPr id="0" name=""/>
        <dsp:cNvSpPr/>
      </dsp:nvSpPr>
      <dsp:spPr>
        <a:xfrm>
          <a:off x="876509" y="1263354"/>
          <a:ext cx="1152298" cy="769381"/>
        </a:xfrm>
        <a:prstGeom prst="roundRect">
          <a:avLst>
            <a:gd name="adj" fmla="val 10000"/>
          </a:avLst>
        </a:prstGeom>
        <a:solidFill>
          <a:srgbClr val="FCD5B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Experimente zur Auswirkung der Mediennutzung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899043" y="1285888"/>
        <a:ext cx="1107230" cy="724313"/>
      </dsp:txXfrm>
    </dsp:sp>
    <dsp:sp modelId="{EE0A87E8-9A77-44E3-92BD-740F0767B6CA}">
      <dsp:nvSpPr>
        <dsp:cNvPr id="0" name=""/>
        <dsp:cNvSpPr/>
      </dsp:nvSpPr>
      <dsp:spPr>
        <a:xfrm>
          <a:off x="1406938" y="2032736"/>
          <a:ext cx="91440" cy="338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14"/>
              </a:lnTo>
              <a:lnTo>
                <a:pt x="48019" y="169314"/>
              </a:lnTo>
              <a:lnTo>
                <a:pt x="48019" y="33862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DA50-7D9B-4C1F-AEC9-5396693C813A}">
      <dsp:nvSpPr>
        <dsp:cNvPr id="0" name=""/>
        <dsp:cNvSpPr/>
      </dsp:nvSpPr>
      <dsp:spPr>
        <a:xfrm>
          <a:off x="664308" y="2371365"/>
          <a:ext cx="1581297" cy="1090800"/>
        </a:xfrm>
        <a:prstGeom prst="roundRect">
          <a:avLst>
            <a:gd name="adj" fmla="val 10000"/>
          </a:avLst>
        </a:prstGeom>
        <a:solidFill>
          <a:srgbClr val="DAD2E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Navigieren: 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Raumorientierung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TU Berlin</a:t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dirty="0" smtClean="0">
              <a:solidFill>
                <a:schemeClr val="tx1"/>
              </a:solidFill>
            </a:rPr>
            <a:t>See-Simulator „</a:t>
          </a:r>
          <a:r>
            <a:rPr lang="de-DE" sz="1100" b="1" kern="1200" dirty="0" err="1" smtClean="0">
              <a:solidFill>
                <a:schemeClr val="tx1"/>
              </a:solidFill>
            </a:rPr>
            <a:t>Isefjord</a:t>
          </a:r>
          <a:r>
            <a:rPr lang="de-DE" sz="1100" b="1" kern="1200" dirty="0" smtClean="0">
              <a:solidFill>
                <a:schemeClr val="tx1"/>
              </a:solidFill>
            </a:rPr>
            <a:t>“</a:t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dirty="0" smtClean="0">
              <a:solidFill>
                <a:schemeClr val="tx1"/>
              </a:solidFill>
            </a:rPr>
            <a:t>24-32 revierfremde VP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696256" y="2403313"/>
        <a:ext cx="1517401" cy="10269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001C-1E67-4A36-BB18-E16094763D63}">
      <dsp:nvSpPr>
        <dsp:cNvPr id="0" name=""/>
        <dsp:cNvSpPr/>
      </dsp:nvSpPr>
      <dsp:spPr>
        <a:xfrm>
          <a:off x="1020854" y="0"/>
          <a:ext cx="3587234" cy="108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Phase 3: Sommer 2016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Crews: je 1-2 HF-Studenten plus 1-2 erfahrene Segler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Mai-Juli (Wannsee),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August (Greifswalder Bodden)</a:t>
          </a:r>
        </a:p>
      </dsp:txBody>
      <dsp:txXfrm>
        <a:off x="1052504" y="31650"/>
        <a:ext cx="3523934" cy="1017309"/>
      </dsp:txXfrm>
    </dsp:sp>
    <dsp:sp modelId="{7218AC0D-FEBD-48E9-80A3-C98F6746B756}">
      <dsp:nvSpPr>
        <dsp:cNvPr id="0" name=""/>
        <dsp:cNvSpPr/>
      </dsp:nvSpPr>
      <dsp:spPr>
        <a:xfrm>
          <a:off x="1472990" y="1080609"/>
          <a:ext cx="1341482" cy="241920"/>
        </a:xfrm>
        <a:custGeom>
          <a:avLst/>
          <a:gdLst/>
          <a:ahLst/>
          <a:cxnLst/>
          <a:rect l="0" t="0" r="0" b="0"/>
          <a:pathLst>
            <a:path>
              <a:moveTo>
                <a:pt x="1341482" y="0"/>
              </a:moveTo>
              <a:lnTo>
                <a:pt x="1341482" y="120960"/>
              </a:lnTo>
              <a:lnTo>
                <a:pt x="0" y="120960"/>
              </a:lnTo>
              <a:lnTo>
                <a:pt x="0" y="24192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0BDA-0519-4F4A-914E-62730EE24648}">
      <dsp:nvSpPr>
        <dsp:cNvPr id="0" name=""/>
        <dsp:cNvSpPr/>
      </dsp:nvSpPr>
      <dsp:spPr>
        <a:xfrm>
          <a:off x="887276" y="1322529"/>
          <a:ext cx="1171426" cy="780950"/>
        </a:xfrm>
        <a:prstGeom prst="roundRect">
          <a:avLst>
            <a:gd name="adj" fmla="val 10000"/>
          </a:avLst>
        </a:prstGeom>
        <a:solidFill>
          <a:srgbClr val="FCD5B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Experimente zur Auswirkung der Mediennutzung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910149" y="1345402"/>
        <a:ext cx="1125680" cy="735204"/>
      </dsp:txXfrm>
    </dsp:sp>
    <dsp:sp modelId="{EE0A87E8-9A77-44E3-92BD-740F0767B6CA}">
      <dsp:nvSpPr>
        <dsp:cNvPr id="0" name=""/>
        <dsp:cNvSpPr/>
      </dsp:nvSpPr>
      <dsp:spPr>
        <a:xfrm>
          <a:off x="689261" y="2103480"/>
          <a:ext cx="783728" cy="311568"/>
        </a:xfrm>
        <a:custGeom>
          <a:avLst/>
          <a:gdLst/>
          <a:ahLst/>
          <a:cxnLst/>
          <a:rect l="0" t="0" r="0" b="0"/>
          <a:pathLst>
            <a:path>
              <a:moveTo>
                <a:pt x="783728" y="0"/>
              </a:moveTo>
              <a:lnTo>
                <a:pt x="783728" y="155784"/>
              </a:lnTo>
              <a:lnTo>
                <a:pt x="0" y="155784"/>
              </a:lnTo>
              <a:lnTo>
                <a:pt x="0" y="31156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DA50-7D9B-4C1F-AEC9-5396693C813A}">
      <dsp:nvSpPr>
        <dsp:cNvPr id="0" name=""/>
        <dsp:cNvSpPr/>
      </dsp:nvSpPr>
      <dsp:spPr>
        <a:xfrm>
          <a:off x="0" y="2415048"/>
          <a:ext cx="1378522" cy="1090800"/>
        </a:xfrm>
        <a:prstGeom prst="roundRect">
          <a:avLst>
            <a:gd name="adj" fmla="val 10000"/>
          </a:avLst>
        </a:prstGeom>
        <a:solidFill>
          <a:srgbClr val="F2DCDB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Segeln: Leistung und Blickverteilung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Wannsee</a:t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cap="small" baseline="0" dirty="0" smtClean="0">
              <a:solidFill>
                <a:schemeClr val="tx1"/>
              </a:solidFill>
            </a:rPr>
            <a:t>Mary Read</a:t>
          </a:r>
          <a:r>
            <a:rPr lang="de-DE" sz="1100" b="1" kern="1200" dirty="0" smtClean="0">
              <a:solidFill>
                <a:schemeClr val="tx1"/>
              </a:solidFill>
            </a:rPr>
            <a:t/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dirty="0" smtClean="0">
              <a:solidFill>
                <a:schemeClr val="tx1"/>
              </a:solidFill>
            </a:rPr>
            <a:t>12-16 VP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31948" y="2446996"/>
        <a:ext cx="1314626" cy="1026904"/>
      </dsp:txXfrm>
    </dsp:sp>
    <dsp:sp modelId="{0DA71F1F-AADC-4022-8437-FB812BB8B8FB}">
      <dsp:nvSpPr>
        <dsp:cNvPr id="0" name=""/>
        <dsp:cNvSpPr/>
      </dsp:nvSpPr>
      <dsp:spPr>
        <a:xfrm>
          <a:off x="1472990" y="2103480"/>
          <a:ext cx="938470" cy="311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84"/>
              </a:lnTo>
              <a:lnTo>
                <a:pt x="938470" y="155784"/>
              </a:lnTo>
              <a:lnTo>
                <a:pt x="938470" y="31156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7957-9037-48B9-82D2-FEBEC60A3E0B}">
      <dsp:nvSpPr>
        <dsp:cNvPr id="0" name=""/>
        <dsp:cNvSpPr/>
      </dsp:nvSpPr>
      <dsp:spPr>
        <a:xfrm>
          <a:off x="1682101" y="2415048"/>
          <a:ext cx="1458718" cy="1087950"/>
        </a:xfrm>
        <a:prstGeom prst="roundRect">
          <a:avLst>
            <a:gd name="adj" fmla="val 10000"/>
          </a:avLst>
        </a:prstGeom>
        <a:solidFill>
          <a:srgbClr val="DAD2E4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Navigieren: 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Situationsbewusstsein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Greifswalder Bodden</a:t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cap="small" baseline="0" dirty="0" smtClean="0">
              <a:solidFill>
                <a:schemeClr val="tx1"/>
              </a:solidFill>
            </a:rPr>
            <a:t>Mary Read</a:t>
          </a:r>
          <a:r>
            <a:rPr lang="de-DE" sz="1100" b="1" kern="1200" dirty="0" smtClean="0">
              <a:solidFill>
                <a:schemeClr val="tx1"/>
              </a:solidFill>
            </a:rPr>
            <a:t/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dirty="0" smtClean="0">
              <a:solidFill>
                <a:schemeClr val="tx1"/>
              </a:solidFill>
            </a:rPr>
            <a:t>12-16 revierfremde VP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1713966" y="2446913"/>
        <a:ext cx="1394988" cy="1024220"/>
      </dsp:txXfrm>
    </dsp:sp>
    <dsp:sp modelId="{7FC1EA3B-A272-4D3A-A303-DF5D06B6CF15}">
      <dsp:nvSpPr>
        <dsp:cNvPr id="0" name=""/>
        <dsp:cNvSpPr/>
      </dsp:nvSpPr>
      <dsp:spPr>
        <a:xfrm>
          <a:off x="2814472" y="1080609"/>
          <a:ext cx="1488484" cy="23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07"/>
              </a:lnTo>
              <a:lnTo>
                <a:pt x="1488484" y="119007"/>
              </a:lnTo>
              <a:lnTo>
                <a:pt x="1488484" y="23801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2020A-2D7C-40D5-B1BE-9BEAB2F5FCC5}">
      <dsp:nvSpPr>
        <dsp:cNvPr id="0" name=""/>
        <dsp:cNvSpPr/>
      </dsp:nvSpPr>
      <dsp:spPr>
        <a:xfrm>
          <a:off x="3717243" y="1318624"/>
          <a:ext cx="1171426" cy="780950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Standardisierte </a:t>
          </a:r>
          <a:r>
            <a:rPr lang="de-DE" sz="1100" kern="1200" smtClean="0">
              <a:solidFill>
                <a:schemeClr val="tx1"/>
              </a:solidFill>
            </a:rPr>
            <a:t>Usability-Tests </a:t>
          </a:r>
          <a:br>
            <a:rPr lang="de-DE" sz="1100" kern="1200" smtClean="0">
              <a:solidFill>
                <a:schemeClr val="tx1"/>
              </a:solidFill>
            </a:rPr>
          </a:br>
          <a:r>
            <a:rPr lang="de-DE" sz="1100" kern="1200" smtClean="0">
              <a:solidFill>
                <a:schemeClr val="tx1"/>
              </a:solidFill>
            </a:rPr>
            <a:t>=&gt; </a:t>
          </a:r>
          <a:r>
            <a:rPr lang="de-DE" sz="1100" kern="1200" dirty="0" smtClean="0">
              <a:solidFill>
                <a:schemeClr val="tx1"/>
              </a:solidFill>
            </a:rPr>
            <a:t>Endfassung Guideline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3740116" y="1341497"/>
        <a:ext cx="1125680" cy="735204"/>
      </dsp:txXfrm>
    </dsp:sp>
    <dsp:sp modelId="{506C5CE9-C301-4DC9-A6AE-BFA451E8D895}">
      <dsp:nvSpPr>
        <dsp:cNvPr id="0" name=""/>
        <dsp:cNvSpPr/>
      </dsp:nvSpPr>
      <dsp:spPr>
        <a:xfrm>
          <a:off x="4257236" y="2099575"/>
          <a:ext cx="91440" cy="315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92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F4D2-9D33-4791-A2C1-0AD9ED407641}">
      <dsp:nvSpPr>
        <dsp:cNvPr id="0" name=""/>
        <dsp:cNvSpPr/>
      </dsp:nvSpPr>
      <dsp:spPr>
        <a:xfrm>
          <a:off x="3500154" y="2415501"/>
          <a:ext cx="1605603" cy="1090800"/>
        </a:xfrm>
        <a:prstGeom prst="roundRect">
          <a:avLst>
            <a:gd name="adj" fmla="val 10000"/>
          </a:avLst>
        </a:prstGeom>
        <a:solidFill>
          <a:srgbClr val="D8E4BC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Expertentest</a:t>
          </a:r>
          <a:br>
            <a:rPr lang="de-DE" sz="1100" kern="1200" dirty="0" smtClean="0">
              <a:solidFill>
                <a:schemeClr val="tx1"/>
              </a:solidFill>
            </a:rPr>
          </a:br>
          <a:endParaRPr lang="de-DE" sz="11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Wannsee</a:t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dirty="0" err="1" smtClean="0">
              <a:solidFill>
                <a:schemeClr val="tx1"/>
              </a:solidFill>
            </a:rPr>
            <a:t>Eignerboote</a:t>
          </a:r>
          <a:r>
            <a:rPr lang="de-DE" sz="1100" b="1" kern="1200" dirty="0" smtClean="0">
              <a:solidFill>
                <a:schemeClr val="tx1"/>
              </a:solidFill>
            </a:rPr>
            <a:t/>
          </a:r>
          <a:br>
            <a:rPr lang="de-DE" sz="1100" b="1" kern="1200" dirty="0" smtClean="0">
              <a:solidFill>
                <a:schemeClr val="tx1"/>
              </a:solidFill>
            </a:rPr>
          </a:br>
          <a:r>
            <a:rPr lang="de-DE" sz="1100" b="1" kern="1200" dirty="0" smtClean="0">
              <a:solidFill>
                <a:schemeClr val="tx1"/>
              </a:solidFill>
            </a:rPr>
            <a:t>&gt; 10 Geräte + Besitzer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3532102" y="2447449"/>
        <a:ext cx="1541707" cy="1026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0.77913</cdr:x>
      <cdr:y>0.20926</cdr:y>
    </cdr:from>
    <cdr:to>
      <cdr:x>0.98058</cdr:x>
      <cdr:y>0.32626</cdr:y>
    </cdr:to>
    <cdr:sp macro="" textlink="">
      <cdr:nvSpPr>
        <cdr:cNvPr id="7" name="Textfeld 1"/>
        <cdr:cNvSpPr txBox="1"/>
      </cdr:nvSpPr>
      <cdr:spPr>
        <a:xfrm xmlns:a="http://schemas.openxmlformats.org/drawingml/2006/main">
          <a:off x="6115049" y="936800"/>
          <a:ext cx="1581151" cy="523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b="1" dirty="0" smtClean="0"/>
            <a:t>Höchster </a:t>
          </a:r>
        </a:p>
        <a:p xmlns:a="http://schemas.openxmlformats.org/drawingml/2006/main">
          <a:r>
            <a:rPr lang="de-DE" sz="1200" b="1" dirty="0" smtClean="0"/>
            <a:t>Befähigungsnachweis</a:t>
          </a:r>
          <a:endParaRPr lang="de-DE" sz="1200" b="1" dirty="0"/>
        </a:p>
      </cdr:txBody>
    </cdr:sp>
  </cdr:relSizeAnchor>
  <cdr:relSizeAnchor xmlns:cdr="http://schemas.openxmlformats.org/drawingml/2006/chartDrawing">
    <cdr:from>
      <cdr:x>0.78074</cdr:x>
      <cdr:y>0.69645</cdr:y>
    </cdr:from>
    <cdr:to>
      <cdr:x>0.9915</cdr:x>
      <cdr:y>0.89762</cdr:y>
    </cdr:to>
    <cdr:grpSp>
      <cdr:nvGrpSpPr>
        <cdr:cNvPr id="9" name="Gruppieren 8"/>
        <cdr:cNvGrpSpPr/>
      </cdr:nvGrpSpPr>
      <cdr:grpSpPr>
        <a:xfrm xmlns:a="http://schemas.openxmlformats.org/drawingml/2006/main">
          <a:off x="6127716" y="2547336"/>
          <a:ext cx="1654171" cy="735799"/>
          <a:chOff x="6127750" y="3117850"/>
          <a:chExt cx="1654175" cy="900587"/>
        </a:xfrm>
      </cdr:grpSpPr>
      <cdr:grpSp>
        <cdr:nvGrpSpPr>
          <cdr:cNvPr id="6" name="Gruppieren 5"/>
          <cdr:cNvGrpSpPr/>
        </cdr:nvGrpSpPr>
        <cdr:grpSpPr>
          <a:xfrm xmlns:a="http://schemas.openxmlformats.org/drawingml/2006/main">
            <a:off x="6181725" y="3390900"/>
            <a:ext cx="1600200" cy="627537"/>
            <a:chOff x="6181725" y="3390900"/>
            <a:chExt cx="1600200" cy="627537"/>
          </a:xfrm>
        </cdr:grpSpPr>
        <cdr:sp macro="" textlink="">
          <cdr:nvSpPr>
            <cdr:cNvPr id="2" name="Gleichschenkliges Dreieck 1"/>
            <cdr:cNvSpPr/>
          </cdr:nvSpPr>
          <cdr:spPr>
            <a:xfrm xmlns:a="http://schemas.openxmlformats.org/drawingml/2006/main">
              <a:off x="6248400" y="3667125"/>
              <a:ext cx="142875" cy="142876"/>
            </a:xfrm>
            <a:prstGeom xmlns:a="http://schemas.openxmlformats.org/drawingml/2006/main" prst="triangle">
              <a:avLst/>
            </a:prstGeom>
            <a:noFill xmlns:a="http://schemas.openxmlformats.org/drawingml/2006/main"/>
            <a:ln xmlns:a="http://schemas.openxmlformats.org/drawingml/2006/main" w="6350">
              <a:solidFill>
                <a:schemeClr val="tx1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de-DE"/>
            </a:p>
          </cdr:txBody>
        </cdr:sp>
        <cdr:sp macro="" textlink="">
          <cdr:nvSpPr>
            <cdr:cNvPr id="3" name="Ellipse 2"/>
            <cdr:cNvSpPr/>
          </cdr:nvSpPr>
          <cdr:spPr>
            <a:xfrm xmlns:a="http://schemas.openxmlformats.org/drawingml/2006/main">
              <a:off x="6257925" y="3486150"/>
              <a:ext cx="114300" cy="114300"/>
            </a:xfrm>
            <a:prstGeom xmlns:a="http://schemas.openxmlformats.org/drawingml/2006/main" prst="ellipse">
              <a:avLst/>
            </a:prstGeom>
            <a:noFill xmlns:a="http://schemas.openxmlformats.org/drawingml/2006/main"/>
            <a:ln xmlns:a="http://schemas.openxmlformats.org/drawingml/2006/main" w="6350">
              <a:solidFill>
                <a:schemeClr val="tx1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de-DE"/>
            </a:p>
          </cdr:txBody>
        </cdr:sp>
        <cdr:sp macro="" textlink="">
          <cdr:nvSpPr>
            <cdr:cNvPr id="4" name="Textfeld 3"/>
            <cdr:cNvSpPr txBox="1"/>
          </cdr:nvSpPr>
          <cdr:spPr>
            <a:xfrm xmlns:a="http://schemas.openxmlformats.org/drawingml/2006/main">
              <a:off x="6410325" y="3390900"/>
              <a:ext cx="914400" cy="627537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wrap="none" rtlCol="0"/>
            <a:lstStyle xmlns:a="http://schemas.openxmlformats.org/drawingml/2006/main"/>
            <a:p xmlns:a="http://schemas.openxmlformats.org/drawingml/2006/main">
              <a:r>
                <a:rPr lang="de-DE" sz="1200" dirty="0"/>
                <a:t>männlich (96%)</a:t>
              </a:r>
            </a:p>
            <a:p xmlns:a="http://schemas.openxmlformats.org/drawingml/2006/main">
              <a:pPr>
                <a:lnSpc>
                  <a:spcPct val="100000"/>
                </a:lnSpc>
              </a:pPr>
              <a:r>
                <a:rPr lang="de-DE" sz="1200" dirty="0"/>
                <a:t>weiblich (4%)</a:t>
              </a:r>
            </a:p>
          </cdr:txBody>
        </cdr:sp>
        <cdr:sp macro="" textlink="">
          <cdr:nvSpPr>
            <cdr:cNvPr id="5" name="Rechteck 4"/>
            <cdr:cNvSpPr/>
          </cdr:nvSpPr>
          <cdr:spPr>
            <a:xfrm xmlns:a="http://schemas.openxmlformats.org/drawingml/2006/main">
              <a:off x="6181725" y="3409950"/>
              <a:ext cx="1600200" cy="466725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12700">
              <a:solidFill>
                <a:schemeClr val="tx1">
                  <a:lumMod val="50000"/>
                  <a:lumOff val="50000"/>
                </a:schemeClr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de-DE"/>
            </a:p>
          </cdr:txBody>
        </cdr:sp>
      </cdr:grpSp>
      <cdr:sp macro="" textlink="">
        <cdr:nvSpPr>
          <cdr:cNvPr id="8" name="Textfeld 1"/>
          <cdr:cNvSpPr txBox="1"/>
        </cdr:nvSpPr>
        <cdr:spPr>
          <a:xfrm xmlns:a="http://schemas.openxmlformats.org/drawingml/2006/main">
            <a:off x="6127750" y="3117850"/>
            <a:ext cx="930275" cy="30162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de-DE" sz="1200" b="1" dirty="0" smtClean="0"/>
              <a:t>Geschlecht</a:t>
            </a:r>
            <a:endParaRPr lang="de-DE" sz="1200" b="1" dirty="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0.8673</cdr:x>
      <cdr:y>0.83333</cdr:y>
    </cdr:from>
    <cdr:to>
      <cdr:x>0.96466</cdr:x>
      <cdr:y>0.93028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034662" y="2286000"/>
          <a:ext cx="677432" cy="26595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1200" dirty="0"/>
            <a:t>n = </a:t>
          </a:r>
          <a:r>
            <a:rPr lang="de-DE" sz="1200" dirty="0" smtClean="0"/>
            <a:t>100</a:t>
          </a:r>
          <a:endParaRPr lang="de-DE" sz="1200" dirty="0"/>
        </a:p>
      </cdr:txBody>
    </cdr:sp>
  </cdr:relSizeAnchor>
  <cdr:relSizeAnchor xmlns:cdr="http://schemas.openxmlformats.org/drawingml/2006/chartDrawing">
    <cdr:from>
      <cdr:x>0.927</cdr:x>
      <cdr:y>0.05556</cdr:y>
    </cdr:from>
    <cdr:to>
      <cdr:x>1</cdr:x>
      <cdr:y>0.58723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6450076" y="152400"/>
          <a:ext cx="507935" cy="14584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1800"/>
            </a:spcBef>
          </a:pPr>
          <a:r>
            <a:rPr lang="de-DE" sz="1200" dirty="0"/>
            <a:t>n</a:t>
          </a:r>
        </a:p>
        <a:p xmlns:a="http://schemas.openxmlformats.org/drawingml/2006/main">
          <a:pPr algn="ctr">
            <a:spcBef>
              <a:spcPts val="1800"/>
            </a:spcBef>
          </a:pPr>
          <a:r>
            <a:rPr lang="de-DE" sz="1200" dirty="0"/>
            <a:t>14</a:t>
          </a:r>
        </a:p>
        <a:p xmlns:a="http://schemas.openxmlformats.org/drawingml/2006/main">
          <a:pPr algn="ctr">
            <a:spcBef>
              <a:spcPts val="1800"/>
            </a:spcBef>
          </a:pPr>
          <a:endParaRPr lang="de-DE" sz="1200" dirty="0"/>
        </a:p>
        <a:p xmlns:a="http://schemas.openxmlformats.org/drawingml/2006/main">
          <a:pPr algn="ctr">
            <a:spcBef>
              <a:spcPts val="600"/>
            </a:spcBef>
          </a:pPr>
          <a:r>
            <a:rPr lang="de-DE" sz="1200" dirty="0"/>
            <a:t>86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0.92399</cdr:x>
      <cdr:y>0.09877</cdr:y>
    </cdr:from>
    <cdr:to>
      <cdr:x>0.99699</cdr:x>
      <cdr:y>0.63044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6478264" y="304800"/>
          <a:ext cx="511814" cy="164078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1200"/>
            </a:spcBef>
          </a:pPr>
          <a:r>
            <a:rPr lang="de-DE" sz="1200" dirty="0"/>
            <a:t>n</a:t>
          </a:r>
        </a:p>
        <a:p xmlns:a="http://schemas.openxmlformats.org/drawingml/2006/main">
          <a:pPr algn="ctr">
            <a:spcBef>
              <a:spcPts val="600"/>
            </a:spcBef>
          </a:pPr>
          <a:r>
            <a:rPr lang="de-DE" sz="1200" dirty="0"/>
            <a:t>24</a:t>
          </a:r>
        </a:p>
        <a:p xmlns:a="http://schemas.openxmlformats.org/drawingml/2006/main">
          <a:pPr algn="ctr">
            <a:spcBef>
              <a:spcPts val="1200"/>
            </a:spcBef>
          </a:pPr>
          <a:r>
            <a:rPr lang="de-DE" sz="1200" dirty="0"/>
            <a:t>50</a:t>
          </a:r>
        </a:p>
        <a:p xmlns:a="http://schemas.openxmlformats.org/drawingml/2006/main">
          <a:pPr algn="ctr">
            <a:spcBef>
              <a:spcPts val="1200"/>
            </a:spcBef>
          </a:pPr>
          <a:r>
            <a:rPr lang="de-DE" sz="1200" dirty="0"/>
            <a:t>18</a:t>
          </a:r>
        </a:p>
        <a:p xmlns:a="http://schemas.openxmlformats.org/drawingml/2006/main">
          <a:pPr algn="ctr">
            <a:spcBef>
              <a:spcPts val="1200"/>
            </a:spcBef>
          </a:pPr>
          <a:r>
            <a:rPr lang="de-DE" sz="1200" dirty="0"/>
            <a:t>10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0.90264</cdr:x>
      <cdr:y>0.72494</cdr:y>
    </cdr:from>
    <cdr:to>
      <cdr:x>1</cdr:x>
      <cdr:y>0.82189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486534" y="2286000"/>
          <a:ext cx="807508" cy="3057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1200"/>
            <a:t>n = 67</a:t>
          </a:r>
        </a:p>
      </cdr:txBody>
    </cdr:sp>
  </cdr:relSizeAnchor>
  <cdr:relSizeAnchor xmlns:cdr="http://schemas.openxmlformats.org/drawingml/2006/chartDrawing">
    <cdr:from>
      <cdr:x>0.92544</cdr:x>
      <cdr:y>0.17205</cdr:y>
    </cdr:from>
    <cdr:to>
      <cdr:x>0.99844</cdr:x>
      <cdr:y>0.67233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5641482" y="530146"/>
          <a:ext cx="445008" cy="154153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1200"/>
            </a:spcBef>
          </a:pPr>
          <a:r>
            <a:rPr lang="de-DE" sz="1200"/>
            <a:t>n</a:t>
          </a:r>
        </a:p>
        <a:p xmlns:a="http://schemas.openxmlformats.org/drawingml/2006/main">
          <a:pPr algn="ctr">
            <a:spcBef>
              <a:spcPts val="1200"/>
            </a:spcBef>
          </a:pPr>
          <a:r>
            <a:rPr lang="de-DE" sz="1200"/>
            <a:t>8</a:t>
          </a:r>
        </a:p>
        <a:p xmlns:a="http://schemas.openxmlformats.org/drawingml/2006/main">
          <a:pPr algn="ctr">
            <a:spcBef>
              <a:spcPts val="1200"/>
            </a:spcBef>
          </a:pPr>
          <a:endParaRPr lang="de-DE" sz="1200"/>
        </a:p>
        <a:p xmlns:a="http://schemas.openxmlformats.org/drawingml/2006/main">
          <a:pPr algn="ctr">
            <a:spcBef>
              <a:spcPts val="1200"/>
            </a:spcBef>
          </a:pPr>
          <a:r>
            <a:rPr lang="de-DE" sz="1200"/>
            <a:t>59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0.42345</cdr:x>
      <cdr:y>0.91417</cdr:y>
    </cdr:from>
    <cdr:to>
      <cdr:x>0.53997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645867" y="3031787"/>
          <a:ext cx="728063" cy="28465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1200" dirty="0"/>
            <a:t>n = </a:t>
          </a:r>
          <a:r>
            <a:rPr lang="de-DE" sz="1200" dirty="0" smtClean="0"/>
            <a:t>88</a:t>
          </a:r>
          <a:endParaRPr lang="de-DE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2D865-D0F5-484C-9B20-4E768348A0CB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32980-5AA6-479C-B0AD-C79951750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98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405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790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2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0486"/>
          <p:cNvSpPr>
            <a:spLocks noChangeArrowheads="1"/>
          </p:cNvSpPr>
          <p:nvPr userDrawn="1"/>
        </p:nvSpPr>
        <p:spPr bwMode="auto">
          <a:xfrm>
            <a:off x="1589" y="4238625"/>
            <a:ext cx="3243263" cy="63817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0487"/>
          <p:cNvSpPr>
            <a:spLocks noChangeArrowheads="1"/>
          </p:cNvSpPr>
          <p:nvPr userDrawn="1"/>
        </p:nvSpPr>
        <p:spPr bwMode="auto">
          <a:xfrm>
            <a:off x="1589" y="0"/>
            <a:ext cx="3243263" cy="429339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0488"/>
          <p:cNvSpPr>
            <a:spLocks noChangeArrowheads="1"/>
          </p:cNvSpPr>
          <p:nvPr userDrawn="1"/>
        </p:nvSpPr>
        <p:spPr bwMode="auto">
          <a:xfrm>
            <a:off x="1589" y="4836319"/>
            <a:ext cx="3243263" cy="30718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28580"/>
            <a:ext cx="4800600" cy="76697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71750"/>
            <a:ext cx="3953435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1399-F06D-47E0-A155-B20CE250C83F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DFDA-0F34-419A-A379-CB88457BBBB0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0486"/>
          <p:cNvSpPr>
            <a:spLocks noChangeArrowheads="1"/>
          </p:cNvSpPr>
          <p:nvPr userDrawn="1"/>
        </p:nvSpPr>
        <p:spPr bwMode="auto">
          <a:xfrm>
            <a:off x="1589" y="4238625"/>
            <a:ext cx="3243263" cy="63817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90487"/>
          <p:cNvSpPr>
            <a:spLocks noChangeArrowheads="1"/>
          </p:cNvSpPr>
          <p:nvPr userDrawn="1"/>
        </p:nvSpPr>
        <p:spPr bwMode="auto">
          <a:xfrm>
            <a:off x="1589" y="0"/>
            <a:ext cx="3243263" cy="429339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90488"/>
          <p:cNvSpPr>
            <a:spLocks noChangeArrowheads="1"/>
          </p:cNvSpPr>
          <p:nvPr userDrawn="1"/>
        </p:nvSpPr>
        <p:spPr bwMode="auto">
          <a:xfrm>
            <a:off x="1589" y="4836319"/>
            <a:ext cx="3243263" cy="30718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28580"/>
            <a:ext cx="4800600" cy="76697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71750"/>
            <a:ext cx="3953435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0EB8-8DF4-469B-9059-C423FCEE65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4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470C-085A-4205-A2F7-893EEDA849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99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3705-28F4-4977-B799-EC8074535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7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1199-EC20-4A77-BA47-7F70ABAFE3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3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1E9E-DBA9-4815-A33F-3B14E838B8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55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DFE4-6A03-4B3D-BF4E-A32F69AD9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3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81-3230-497A-B515-BAE32EA6E8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E8B-DA1C-4366-830A-49F202DD5195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8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209-0555-4380-94F0-7F92F9635E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63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AAB3-1C98-4389-9272-6F0A2001ED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8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A52-F176-4146-B3D1-790534A05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63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0486"/>
          <p:cNvSpPr>
            <a:spLocks noChangeArrowheads="1"/>
          </p:cNvSpPr>
          <p:nvPr userDrawn="1"/>
        </p:nvSpPr>
        <p:spPr bwMode="auto">
          <a:xfrm>
            <a:off x="1589" y="4238625"/>
            <a:ext cx="3243263" cy="63817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90487"/>
          <p:cNvSpPr>
            <a:spLocks noChangeArrowheads="1"/>
          </p:cNvSpPr>
          <p:nvPr userDrawn="1"/>
        </p:nvSpPr>
        <p:spPr bwMode="auto">
          <a:xfrm>
            <a:off x="1589" y="0"/>
            <a:ext cx="3243263" cy="429339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90488"/>
          <p:cNvSpPr>
            <a:spLocks noChangeArrowheads="1"/>
          </p:cNvSpPr>
          <p:nvPr userDrawn="1"/>
        </p:nvSpPr>
        <p:spPr bwMode="auto">
          <a:xfrm>
            <a:off x="1589" y="4836319"/>
            <a:ext cx="3243263" cy="30718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28580"/>
            <a:ext cx="4800600" cy="76697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71750"/>
            <a:ext cx="3953435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82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E8B-DA1C-4366-830A-49F202DD5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26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16DA-E0D8-47EF-B4E7-E6E7C76688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20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AB4-1614-40EE-94E4-576BB7968F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2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CF56-ED6A-4854-B9E4-BC1C63ABEA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17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1E16-7D9D-4EF9-9939-ADF7888533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34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A07-3281-4333-A9FC-0A9E11AF80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16DA-E0D8-47EF-B4E7-E6E7C76688E1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CF2-EE20-4561-B79C-36A5E3D7D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6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B91B-E8FA-4DA2-BB47-F5A9F03146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65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1399-F06D-47E0-A155-B20CE250C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67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DFDA-0F34-419A-A379-CB88457BBB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6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AB4-1614-40EE-94E4-576BB7968FB9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CF56-ED6A-4854-B9E4-BC1C63ABEA15}" type="datetime1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1E16-7D9D-4EF9-9939-ADF788853304}" type="datetime1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A07-3281-4333-A9FC-0A9E11AF8080}" type="datetime1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CF2-EE20-4561-B79C-36A5E3D7DEAB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B91B-E8FA-4DA2-BB47-F5A9F0314658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3"/>
            <a:ext cx="533400" cy="97154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3"/>
            <a:ext cx="960438" cy="97154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3"/>
            <a:ext cx="7837488" cy="97154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8B5C139-AECC-4F60-B0EA-A5A3D46EE6E9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3"/>
            <a:ext cx="533400" cy="97154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3"/>
            <a:ext cx="960438" cy="97154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3"/>
            <a:ext cx="7837488" cy="97154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3E5B5EC7-924D-4707-A4F3-C22EBD98F7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8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3"/>
            <a:ext cx="533400" cy="97154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3"/>
            <a:ext cx="960438" cy="97154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3"/>
            <a:ext cx="7837488" cy="97154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8B5C139-AECC-4F60-B0EA-A5A3D46EE6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-Arbeitsblatt1.xlsx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jpeg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9550" y="287655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Analyse von Nutzung und Auswirkung Neuer Medien </a:t>
            </a:r>
            <a:r>
              <a:rPr lang="de-DE" sz="1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auf 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Segelbooten</a:t>
            </a:r>
            <a:endParaRPr lang="de-DE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6200" y="285750"/>
            <a:ext cx="2133600" cy="766970"/>
          </a:xfrm>
        </p:spPr>
        <p:txBody>
          <a:bodyPr>
            <a:no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j-cs"/>
              </a:rPr>
              <a:t>ANeMos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724" y="1504950"/>
            <a:ext cx="280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A</a:t>
            </a:r>
            <a:r>
              <a:rPr lang="de-DE" sz="16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nalyzing</a:t>
            </a:r>
            <a:r>
              <a:rPr lang="de-DE" sz="1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Use</a:t>
            </a:r>
            <a:r>
              <a:rPr lang="de-DE" sz="1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de-DE" sz="16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and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Impact 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of </a:t>
            </a:r>
            <a:r>
              <a:rPr lang="de-DE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Ne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w </a:t>
            </a:r>
            <a:r>
              <a:rPr lang="de-DE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M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edia </a:t>
            </a:r>
            <a:r>
              <a:rPr lang="de-DE" sz="1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/>
            </a:r>
            <a:br>
              <a:rPr lang="de-DE" sz="1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</a:br>
            <a:r>
              <a:rPr lang="de-DE" sz="1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o</a:t>
            </a:r>
            <a:r>
              <a:rPr lang="de-DE" sz="1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n </a:t>
            </a:r>
            <a:r>
              <a:rPr lang="de-DE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S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ailboats</a:t>
            </a:r>
            <a:endParaRPr lang="de-DE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4274403"/>
            <a:ext cx="3257623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+mj-lt"/>
              </a:rPr>
              <a:t>Prof. Dr. Gisela Müller-Plath</a:t>
            </a:r>
          </a:p>
          <a:p>
            <a:r>
              <a:rPr lang="de-DE" sz="1000" dirty="0" smtClean="0">
                <a:solidFill>
                  <a:schemeClr val="bg1"/>
                </a:solidFill>
                <a:latin typeface="+mj-lt"/>
              </a:rPr>
              <a:t>Fachgebiet Psychologie Neuer </a:t>
            </a:r>
            <a:r>
              <a:rPr lang="de-DE" sz="1000" dirty="0">
                <a:solidFill>
                  <a:schemeClr val="bg1"/>
                </a:solidFill>
                <a:latin typeface="+mj-lt"/>
              </a:rPr>
              <a:t>M</a:t>
            </a:r>
            <a:r>
              <a:rPr lang="de-DE" sz="1000" dirty="0" smtClean="0">
                <a:solidFill>
                  <a:schemeClr val="bg1"/>
                </a:solidFill>
                <a:latin typeface="+mj-lt"/>
              </a:rPr>
              <a:t>edien und Methodenlehre</a:t>
            </a:r>
          </a:p>
          <a:p>
            <a:r>
              <a:rPr lang="de-DE" sz="1000" dirty="0" smtClean="0">
                <a:solidFill>
                  <a:schemeClr val="bg1"/>
                </a:solidFill>
                <a:latin typeface="+mj-lt"/>
              </a:rPr>
              <a:t>Institut für Psychologie und Arbeitswissenschaft</a:t>
            </a:r>
          </a:p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Technische Universität Berlin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1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10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971551"/>
            <a:ext cx="599598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6675" y="1047750"/>
            <a:ext cx="1914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Mein Sommertörn 2015 mit </a:t>
            </a:r>
            <a:r>
              <a:rPr lang="de-DE" sz="1600" cap="small" dirty="0" smtClean="0">
                <a:latin typeface="Century Gothic" pitchFamily="34" charset="0"/>
              </a:rPr>
              <a:t>Mary Read</a:t>
            </a:r>
          </a:p>
          <a:p>
            <a:endParaRPr lang="de-DE" dirty="0" smtClean="0"/>
          </a:p>
          <a:p>
            <a:r>
              <a:rPr lang="de-DE" sz="1200" dirty="0" smtClean="0"/>
              <a:t>Südwestliche Ostsee / </a:t>
            </a:r>
          </a:p>
          <a:p>
            <a:r>
              <a:rPr lang="de-DE" sz="1200" dirty="0" smtClean="0"/>
              <a:t>rund </a:t>
            </a:r>
            <a:r>
              <a:rPr lang="de-DE" sz="1200" dirty="0" err="1" smtClean="0"/>
              <a:t>Fyn</a:t>
            </a:r>
            <a:r>
              <a:rPr lang="de-DE" sz="1200" dirty="0" smtClean="0"/>
              <a:t> </a:t>
            </a:r>
          </a:p>
          <a:p>
            <a:pPr>
              <a:spcBef>
                <a:spcPts val="1200"/>
              </a:spcBef>
            </a:pPr>
            <a:endParaRPr lang="de-DE" sz="1200" dirty="0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137096" y="2876551"/>
            <a:ext cx="3455597" cy="2219324"/>
            <a:chOff x="0" y="0"/>
            <a:chExt cx="2861945" cy="1838057"/>
          </a:xfrm>
        </p:grpSpPr>
        <p:pic>
          <p:nvPicPr>
            <p:cNvPr id="31" name="Grafik 30" descr="https://www.nmm.tu-berlin.de/fileadmin/fg213/Bilder_Webseite/Anemos/Fotostrecke_Crew_3/01_Die_dritte_Crew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60159" cy="1605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feld 72"/>
            <p:cNvSpPr txBox="1"/>
            <p:nvPr/>
          </p:nvSpPr>
          <p:spPr>
            <a:xfrm>
              <a:off x="0" y="1668780"/>
              <a:ext cx="2861945" cy="169277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de-DE" sz="1100" b="1" dirty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Crew </a:t>
              </a:r>
              <a:r>
                <a:rPr lang="de-DE" sz="1100" b="1" dirty="0" smtClean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5: </a:t>
              </a:r>
              <a:r>
                <a:rPr lang="de-DE" sz="1100" b="1" dirty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Lennart, </a:t>
              </a:r>
              <a:r>
                <a:rPr lang="de-DE" sz="1100" b="1" dirty="0" smtClean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David, Markus</a:t>
              </a:r>
              <a:endParaRPr lang="de-DE" sz="11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09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4619" y="2876550"/>
            <a:ext cx="2971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Multifunktionsplotter </a:t>
            </a:r>
            <a:r>
              <a:rPr lang="de-DE" sz="1600" dirty="0" err="1" smtClean="0">
                <a:latin typeface="Century Gothic" pitchFamily="34" charset="0"/>
              </a:rPr>
              <a:t>eS</a:t>
            </a:r>
            <a:r>
              <a:rPr lang="de-DE" sz="1600" dirty="0" smtClean="0">
                <a:latin typeface="Century Gothic" pitchFamily="34" charset="0"/>
              </a:rPr>
              <a:t> 75</a:t>
            </a:r>
          </a:p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von </a:t>
            </a:r>
            <a:r>
              <a:rPr lang="de-DE" sz="1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Raymarine</a:t>
            </a:r>
            <a:endParaRPr lang="de-DE" sz="1600" b="1" dirty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Inhaltsplatzhalter 3"/>
          <p:cNvSpPr txBox="1">
            <a:spLocks/>
          </p:cNvSpPr>
          <p:nvPr/>
        </p:nvSpPr>
        <p:spPr>
          <a:xfrm>
            <a:off x="1066800" y="1695450"/>
            <a:ext cx="36576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dirty="0" smtClean="0">
                <a:latin typeface="Century Gothic" pitchFamily="34" charset="0"/>
              </a:rPr>
              <a:t>Multifunktionsplotter </a:t>
            </a:r>
            <a:r>
              <a:rPr lang="de-DE" sz="1600" dirty="0" err="1" smtClean="0">
                <a:latin typeface="Century Gothic" pitchFamily="34" charset="0"/>
              </a:rPr>
              <a:t>GPSmap</a:t>
            </a:r>
            <a:r>
              <a:rPr lang="de-DE" sz="1600" dirty="0" smtClean="0">
                <a:latin typeface="Century Gothic" pitchFamily="34" charset="0"/>
              </a:rPr>
              <a:t> 721xs</a:t>
            </a:r>
          </a:p>
          <a:p>
            <a:pPr marL="0" indent="0">
              <a:buFont typeface="Arial" pitchFamily="34" charset="0"/>
              <a:buNone/>
            </a:pPr>
            <a:r>
              <a:rPr lang="de-DE" sz="1600" dirty="0">
                <a:latin typeface="Century Gothic" pitchFamily="34" charset="0"/>
              </a:rPr>
              <a:t>v</a:t>
            </a:r>
            <a:r>
              <a:rPr lang="de-DE" sz="1600" dirty="0" smtClean="0">
                <a:latin typeface="Century Gothic" pitchFamily="34" charset="0"/>
              </a:rPr>
              <a:t>on </a:t>
            </a:r>
            <a:r>
              <a:rPr lang="de-DE" sz="1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Garmin</a:t>
            </a:r>
            <a:endParaRPr lang="de-DE" sz="1600" b="1" dirty="0" smtClean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Inhaltsplatzhalter 3"/>
          <p:cNvSpPr txBox="1">
            <a:spLocks/>
          </p:cNvSpPr>
          <p:nvPr/>
        </p:nvSpPr>
        <p:spPr>
          <a:xfrm>
            <a:off x="1403388" y="4019550"/>
            <a:ext cx="4686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Outdoor-</a:t>
            </a:r>
            <a:r>
              <a:rPr lang="de-DE" sz="1600" dirty="0" err="1" smtClean="0">
                <a:latin typeface="Century Gothic" pitchFamily="34" charset="0"/>
              </a:rPr>
              <a:t>Tablet</a:t>
            </a:r>
            <a:r>
              <a:rPr lang="de-DE" sz="1600" dirty="0" smtClean="0">
                <a:latin typeface="Century Gothic" pitchFamily="34" charset="0"/>
              </a:rPr>
              <a:t> </a:t>
            </a:r>
            <a:r>
              <a:rPr lang="de-DE" sz="1600" dirty="0" err="1" smtClean="0">
                <a:latin typeface="Century Gothic" pitchFamily="34" charset="0"/>
              </a:rPr>
              <a:t>nep</a:t>
            </a:r>
            <a:r>
              <a:rPr lang="de-DE" sz="1600" dirty="0" smtClean="0">
                <a:latin typeface="Century Gothic" pitchFamily="34" charset="0"/>
              </a:rPr>
              <a:t>-Tab 7 von </a:t>
            </a:r>
            <a:r>
              <a:rPr lang="de-DE" sz="16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</a:t>
            </a:r>
            <a:r>
              <a:rPr lang="de-DE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eptune</a:t>
            </a:r>
            <a:r>
              <a:rPr lang="de-DE" sz="1600" dirty="0" smtClean="0">
                <a:latin typeface="Century Gothic" pitchFamily="34" charset="0"/>
              </a:rPr>
              <a:t> </a:t>
            </a:r>
            <a:br>
              <a:rPr lang="de-DE" sz="1600" dirty="0" smtClean="0">
                <a:latin typeface="Century Gothic" pitchFamily="34" charset="0"/>
              </a:rPr>
            </a:br>
            <a:r>
              <a:rPr lang="de-DE" sz="1600" dirty="0" smtClean="0">
                <a:latin typeface="Century Gothic" pitchFamily="34" charset="0"/>
              </a:rPr>
              <a:t>mit App </a:t>
            </a:r>
            <a:r>
              <a:rPr lang="de-DE" sz="1600" dirty="0" err="1" smtClean="0">
                <a:latin typeface="Century Gothic" pitchFamily="34" charset="0"/>
              </a:rPr>
              <a:t>yacht</a:t>
            </a:r>
            <a:r>
              <a:rPr lang="de-DE" sz="1600" dirty="0" smtClean="0">
                <a:latin typeface="Century Gothic" pitchFamily="34" charset="0"/>
              </a:rPr>
              <a:t> </a:t>
            </a:r>
            <a:r>
              <a:rPr lang="de-DE" sz="1600" dirty="0" err="1">
                <a:latin typeface="Century Gothic" pitchFamily="34" charset="0"/>
              </a:rPr>
              <a:t>navigator</a:t>
            </a:r>
            <a:r>
              <a:rPr lang="de-DE" sz="1600" dirty="0">
                <a:latin typeface="Century Gothic" pitchFamily="34" charset="0"/>
              </a:rPr>
              <a:t> von </a:t>
            </a:r>
            <a:r>
              <a:rPr lang="de-DE" sz="16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Delius </a:t>
            </a:r>
            <a:r>
              <a:rPr lang="de-DE" sz="1600" b="1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Klasing</a:t>
            </a:r>
            <a:r>
              <a:rPr lang="de-DE" sz="16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endParaRPr lang="de-DE" sz="1600" b="1" dirty="0" smtClean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de-DE" sz="1600" dirty="0">
              <a:latin typeface="Century Gothic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11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6" name="Rechteck 5"/>
          <p:cNvSpPr/>
          <p:nvPr/>
        </p:nvSpPr>
        <p:spPr>
          <a:xfrm>
            <a:off x="0" y="1013401"/>
            <a:ext cx="5178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latin typeface="Century Gothic" pitchFamily="34" charset="0"/>
              </a:rPr>
              <a:t>Die digitalen Navigationsgeräte an Bord</a:t>
            </a:r>
            <a:endParaRPr lang="de-DE" sz="2000" dirty="0"/>
          </a:p>
        </p:txBody>
      </p:sp>
      <p:pic>
        <p:nvPicPr>
          <p:cNvPr id="4100" name="Picture 4" descr="Neptune Tablet &quot;nep-Tab &quot;7  &quot;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05" y="3028950"/>
            <a:ext cx="1440638" cy="17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aymarine eS75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58" y="2266949"/>
            <a:ext cx="1795481" cy="17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dn.idealo.com/folder/Product/4367/5/4367503/s1_produktbild_mid/garmin-gpsmap-721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07" y="1336098"/>
            <a:ext cx="1676893" cy="115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12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609829664"/>
              </p:ext>
            </p:extLst>
          </p:nvPr>
        </p:nvGraphicFramePr>
        <p:xfrm>
          <a:off x="76200" y="1123950"/>
          <a:ext cx="6096000" cy="357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fik 8" descr="C:\Users\Gisela Müller-Plath\Pictures\Mary Read\Ostseefahrt 2015\P104061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3000"/>
            <a:ext cx="2667000" cy="1992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erade Verbindung 6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1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90EAE7D1-3D07-4B94-A55C-80D488D2BE3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13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/>
          <p:cNvGrpSpPr/>
          <p:nvPr/>
        </p:nvGrpSpPr>
        <p:grpSpPr>
          <a:xfrm>
            <a:off x="2438400" y="1009650"/>
            <a:ext cx="6629400" cy="3732182"/>
            <a:chOff x="2438400" y="1009650"/>
            <a:chExt cx="6629400" cy="373218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113" y="1009650"/>
              <a:ext cx="1621687" cy="373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uppieren 3"/>
            <p:cNvGrpSpPr/>
            <p:nvPr/>
          </p:nvGrpSpPr>
          <p:grpSpPr>
            <a:xfrm>
              <a:off x="2438400" y="1047750"/>
              <a:ext cx="5029200" cy="3657600"/>
              <a:chOff x="2438400" y="1047750"/>
              <a:chExt cx="5029200" cy="3657600"/>
            </a:xfrm>
          </p:grpSpPr>
          <p:sp>
            <p:nvSpPr>
              <p:cNvPr id="12" name="Titel 1"/>
              <p:cNvSpPr txBox="1">
                <a:spLocks/>
              </p:cNvSpPr>
              <p:nvPr/>
            </p:nvSpPr>
            <p:spPr>
              <a:xfrm>
                <a:off x="2438400" y="1047750"/>
                <a:ext cx="3581400" cy="38531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bg1"/>
                    </a:solidFill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</a:lstStyle>
              <a:p>
                <a:pPr algn="l"/>
                <a:r>
                  <a:rPr lang="de-DE" sz="20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Routen und Häfen</a:t>
                </a:r>
                <a:endParaRPr lang="de-DE" sz="20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5122" name="Picture 2" descr="C:\Users\Gisela Müller-Plath\Dropbox\Anemos\Bild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1468374"/>
                <a:ext cx="5029200" cy="323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Rechteck 2"/>
          <p:cNvSpPr/>
          <p:nvPr/>
        </p:nvSpPr>
        <p:spPr>
          <a:xfrm>
            <a:off x="152400" y="1057275"/>
            <a:ext cx="2209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dirty="0" smtClean="0">
                <a:latin typeface="Century Gothic" pitchFamily="34" charset="0"/>
              </a:rPr>
              <a:t>Zielgruppe </a:t>
            </a:r>
          </a:p>
          <a:p>
            <a:pPr>
              <a:spcBef>
                <a:spcPts val="1200"/>
              </a:spcBef>
            </a:pPr>
            <a:r>
              <a:rPr lang="de-DE" sz="1200" dirty="0" smtClean="0"/>
              <a:t>Schiffsführer </a:t>
            </a:r>
            <a:r>
              <a:rPr lang="de-DE" sz="1200" dirty="0"/>
              <a:t>von </a:t>
            </a:r>
            <a:r>
              <a:rPr lang="de-DE" sz="1200" dirty="0" smtClean="0"/>
              <a:t>Segelbooten</a:t>
            </a:r>
            <a:endParaRPr lang="de-DE" sz="1200" dirty="0"/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/>
              <a:t>unter </a:t>
            </a:r>
            <a:r>
              <a:rPr lang="de-DE" sz="1200" b="1" dirty="0"/>
              <a:t>deutscher</a:t>
            </a:r>
            <a:r>
              <a:rPr lang="de-DE" sz="1200" dirty="0"/>
              <a:t> Flagge, 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/>
              <a:t>die am </a:t>
            </a:r>
            <a:r>
              <a:rPr lang="de-DE" sz="1200" b="1" dirty="0"/>
              <a:t>selben</a:t>
            </a:r>
            <a:r>
              <a:rPr lang="de-DE" sz="1200" dirty="0"/>
              <a:t> Tag 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/>
              <a:t>als </a:t>
            </a:r>
            <a:r>
              <a:rPr lang="de-DE" sz="1200" b="1" dirty="0"/>
              <a:t>Gastlieger</a:t>
            </a:r>
            <a:r>
              <a:rPr lang="de-DE" sz="1200" dirty="0"/>
              <a:t> den Hafen angelaufen hatten.</a:t>
            </a:r>
          </a:p>
          <a:p>
            <a:pPr>
              <a:spcBef>
                <a:spcPts val="1200"/>
              </a:spcBef>
            </a:pPr>
            <a:endParaRPr lang="de-DE" sz="1200" dirty="0" smtClean="0"/>
          </a:p>
          <a:p>
            <a:pPr>
              <a:spcBef>
                <a:spcPts val="1200"/>
              </a:spcBef>
            </a:pPr>
            <a:r>
              <a:rPr lang="de-DE" sz="1200" dirty="0" smtClean="0"/>
              <a:t>Zufallsstichprobe = repräsentative </a:t>
            </a:r>
            <a:r>
              <a:rPr lang="de-DE" sz="1200" dirty="0"/>
              <a:t>Stichprobe </a:t>
            </a:r>
            <a:br>
              <a:rPr lang="de-DE" sz="1200" dirty="0"/>
            </a:br>
            <a:r>
              <a:rPr lang="de-DE" sz="1200" dirty="0" smtClean="0"/>
              <a:t>der Zielgruppe:</a:t>
            </a:r>
          </a:p>
          <a:p>
            <a:pPr>
              <a:spcBef>
                <a:spcPts val="1200"/>
              </a:spcBef>
            </a:pPr>
            <a:r>
              <a:rPr lang="de-DE" sz="1200" dirty="0" smtClean="0"/>
              <a:t>112 gültige Fragebögen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162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14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911759351"/>
              </p:ext>
            </p:extLst>
          </p:nvPr>
        </p:nvGraphicFramePr>
        <p:xfrm>
          <a:off x="3758208" y="1581150"/>
          <a:ext cx="3556992" cy="290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el 1"/>
          <p:cNvSpPr txBox="1">
            <a:spLocks/>
          </p:cNvSpPr>
          <p:nvPr/>
        </p:nvSpPr>
        <p:spPr>
          <a:xfrm>
            <a:off x="3733800" y="1108906"/>
            <a:ext cx="2889613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latin typeface="Century Gothic" pitchFamily="34" charset="0"/>
              </a:rPr>
              <a:t>Fragebogen Aufbau</a:t>
            </a:r>
            <a:endParaRPr lang="de-DE" sz="2000" dirty="0">
              <a:latin typeface="Century Gothic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1183582"/>
            <a:ext cx="2743200" cy="33026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15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3"/>
          <p:cNvSpPr txBox="1">
            <a:spLocks/>
          </p:cNvSpPr>
          <p:nvPr/>
        </p:nvSpPr>
        <p:spPr>
          <a:xfrm>
            <a:off x="0" y="1118270"/>
            <a:ext cx="8206680" cy="9010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2000" dirty="0" smtClean="0">
                <a:solidFill>
                  <a:schemeClr val="tx1"/>
                </a:solidFill>
                <a:latin typeface="Century Gothic" pitchFamily="34" charset="0"/>
              </a:rPr>
              <a:t>1. Angaben zu Ihrem Törn, dem Boot, der Crew und der   </a:t>
            </a:r>
            <a:br>
              <a:rPr lang="de-DE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de-DE" sz="2000" dirty="0" smtClean="0">
                <a:solidFill>
                  <a:schemeClr val="tx1"/>
                </a:solidFill>
                <a:latin typeface="Century Gothic" pitchFamily="34" charset="0"/>
              </a:rPr>
              <a:t>    Erfahrung des Schiffsführers </a:t>
            </a:r>
            <a:br>
              <a:rPr lang="de-DE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de-DE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3" name="Picture 2" descr="https://pixabay.com/static/uploads/photo/2012/04/16/12/23/ship-35764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40" y="1733550"/>
            <a:ext cx="3180115" cy="26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16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36778"/>
              </p:ext>
            </p:extLst>
          </p:nvPr>
        </p:nvGraphicFramePr>
        <p:xfrm>
          <a:off x="4521768" y="1047750"/>
          <a:ext cx="4498408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190864"/>
              </p:ext>
            </p:extLst>
          </p:nvPr>
        </p:nvGraphicFramePr>
        <p:xfrm>
          <a:off x="4572000" y="2943225"/>
          <a:ext cx="4505325" cy="1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237977"/>
              </p:ext>
            </p:extLst>
          </p:nvPr>
        </p:nvGraphicFramePr>
        <p:xfrm>
          <a:off x="304800" y="1047750"/>
          <a:ext cx="4038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Diagram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803685"/>
              </p:ext>
            </p:extLst>
          </p:nvPr>
        </p:nvGraphicFramePr>
        <p:xfrm>
          <a:off x="76200" y="2941737"/>
          <a:ext cx="4416992" cy="184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76200" y="1047750"/>
            <a:ext cx="8967335" cy="3581400"/>
            <a:chOff x="76200" y="1047750"/>
            <a:chExt cx="8967335" cy="3581400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343400" y="1047750"/>
              <a:ext cx="0" cy="3581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76200" y="2924175"/>
              <a:ext cx="89673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24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Graphic spid="16" grpId="0">
        <p:bldAsOne/>
      </p:bldGraphic>
      <p:bldGraphic spid="2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17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647700" y="1269801"/>
            <a:ext cx="7848600" cy="3657600"/>
            <a:chOff x="647700" y="1269801"/>
            <a:chExt cx="7848600" cy="3657600"/>
          </a:xfrm>
        </p:grpSpPr>
        <p:graphicFrame>
          <p:nvGraphicFramePr>
            <p:cNvPr id="18" name="Diagramm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9810532"/>
                </p:ext>
              </p:extLst>
            </p:nvPr>
          </p:nvGraphicFramePr>
          <p:xfrm>
            <a:off x="647700" y="1269801"/>
            <a:ext cx="78486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feld 14"/>
            <p:cNvSpPr txBox="1"/>
            <p:nvPr/>
          </p:nvSpPr>
          <p:spPr>
            <a:xfrm>
              <a:off x="1562100" y="1733550"/>
              <a:ext cx="1722539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+ 1 Segler: 60000 </a:t>
              </a:r>
              <a:r>
                <a:rPr lang="de-DE" sz="1200" dirty="0" err="1" smtClean="0"/>
                <a:t>sm</a:t>
              </a:r>
              <a:r>
                <a:rPr lang="de-DE" sz="1200" dirty="0" smtClean="0"/>
                <a:t>,</a:t>
              </a:r>
            </a:p>
            <a:p>
              <a:r>
                <a:rPr lang="de-DE" sz="1200" dirty="0" smtClean="0"/>
                <a:t>35 Jahre alt, SHS</a:t>
              </a:r>
              <a:endParaRPr lang="de-DE" sz="1200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381000" y="112395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Schiffsführer: Alter, Geschlecht, gefahrene Seemeilen, höchster Befähigungsnachweis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5754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18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3"/>
          <p:cNvSpPr txBox="1">
            <a:spLocks/>
          </p:cNvSpPr>
          <p:nvPr/>
        </p:nvSpPr>
        <p:spPr>
          <a:xfrm>
            <a:off x="0" y="1118270"/>
            <a:ext cx="8206680" cy="9010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2000" dirty="0" smtClean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>2</a:t>
            </a:r>
            <a:r>
              <a:rPr lang="de-DE" sz="2000" dirty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>. Ausstattung des Bootes mit Navigationsinstrumenten und </a:t>
            </a:r>
            <a:r>
              <a:rPr lang="de-DE" sz="2000" dirty="0" smtClean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de-DE" sz="2000" dirty="0" smtClean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de-DE" sz="2000" dirty="0" smtClean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>    deren Nutzung</a:t>
            </a:r>
            <a:r>
              <a:rPr lang="de-DE" sz="20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de-DE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de-DE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Picture 4" descr="http://www.morgane-le-tennier.com/wp-content/uploads/2015/04/sextant_morgane_le_tennier-590x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68785"/>
            <a:ext cx="4597373" cy="28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19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92181"/>
              </p:ext>
            </p:extLst>
          </p:nvPr>
        </p:nvGraphicFramePr>
        <p:xfrm>
          <a:off x="1584655" y="1004739"/>
          <a:ext cx="6264696" cy="380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eck 2"/>
          <p:cNvSpPr/>
          <p:nvPr/>
        </p:nvSpPr>
        <p:spPr>
          <a:xfrm>
            <a:off x="76200" y="1076325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Vorhandensein und Nutzung </a:t>
            </a:r>
            <a:br>
              <a:rPr lang="de-DE" sz="1400" dirty="0"/>
            </a:br>
            <a:r>
              <a:rPr lang="de-DE" sz="1400" b="1" dirty="0"/>
              <a:t>digitaler</a:t>
            </a:r>
            <a:r>
              <a:rPr lang="de-DE" sz="1400" dirty="0"/>
              <a:t> Navigationsinstrumente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3707" y="4810125"/>
            <a:ext cx="555658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400" dirty="0" smtClean="0">
                <a:solidFill>
                  <a:srgbClr val="C00000"/>
                </a:solidFill>
              </a:rPr>
              <a:t>Mit zunehmender Erfahrung nimmt die Nutzung aller Instrumente ab.</a:t>
            </a:r>
            <a:endParaRPr lang="de-DE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91440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200" b="1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</a:t>
            </a:r>
            <a:r>
              <a:rPr lang="de-DE" sz="22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nalysis </a:t>
            </a:r>
            <a:r>
              <a:rPr lang="de-DE" sz="2200" dirty="0" err="1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of</a:t>
            </a:r>
            <a:r>
              <a:rPr lang="de-DE" sz="2200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</a:t>
            </a:r>
            <a:r>
              <a:rPr lang="de-DE" sz="2200" dirty="0" err="1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Use</a:t>
            </a:r>
            <a:r>
              <a:rPr lang="de-DE" sz="2200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</a:t>
            </a:r>
            <a:r>
              <a:rPr lang="de-DE" sz="2200" dirty="0" err="1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and</a:t>
            </a:r>
            <a:r>
              <a:rPr lang="de-DE" sz="2200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Impact </a:t>
            </a:r>
            <a:r>
              <a:rPr lang="de-DE" sz="2200" dirty="0" err="1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of</a:t>
            </a:r>
            <a:r>
              <a:rPr lang="de-DE" sz="2200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</a:t>
            </a:r>
            <a:r>
              <a:rPr lang="de-DE" sz="2200" b="1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Ne</a:t>
            </a:r>
            <a:r>
              <a:rPr lang="de-DE" sz="2200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w </a:t>
            </a:r>
            <a:r>
              <a:rPr lang="de-DE" sz="2200" b="1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M</a:t>
            </a:r>
            <a:r>
              <a:rPr lang="de-DE" sz="2200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edia </a:t>
            </a:r>
            <a:r>
              <a:rPr lang="de-DE" sz="2200" b="1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o</a:t>
            </a:r>
            <a:r>
              <a:rPr lang="de-DE" sz="22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n </a:t>
            </a:r>
            <a:r>
              <a:rPr lang="de-DE" sz="2200" b="1" dirty="0" err="1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S</a:t>
            </a:r>
            <a:r>
              <a:rPr lang="de-DE" sz="2200" dirty="0" err="1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ailboats</a:t>
            </a:r>
            <a:r>
              <a:rPr lang="de-DE" sz="2000" dirty="0">
                <a:latin typeface="Century Gothic" pitchFamily="34" charset="0"/>
              </a:rPr>
              <a:t/>
            </a:r>
            <a:br>
              <a:rPr lang="de-DE" sz="2000" dirty="0">
                <a:latin typeface="Century Gothic" pitchFamily="34" charset="0"/>
              </a:rPr>
            </a:br>
            <a:endParaRPr lang="en-US" sz="20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5980" y="2172627"/>
            <a:ext cx="5562600" cy="6005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8220" y="2164058"/>
            <a:ext cx="792272" cy="61814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2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5980" y="3121355"/>
            <a:ext cx="5562600" cy="6005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8220" y="3112786"/>
            <a:ext cx="792272" cy="61814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3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5980" y="4062493"/>
            <a:ext cx="5562600" cy="6005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220" y="4053924"/>
            <a:ext cx="792272" cy="61814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133600" y="1208719"/>
            <a:ext cx="5562600" cy="600581"/>
            <a:chOff x="2133600" y="1208719"/>
            <a:chExt cx="5562600" cy="600581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2133600" y="1208719"/>
              <a:ext cx="5562600" cy="600581"/>
            </a:xfrm>
            <a:prstGeom prst="rect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87600" y="1315024"/>
              <a:ext cx="442180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/>
                  <a:latin typeface="Century Gothic" pitchFamily="34" charset="0"/>
                  <a:cs typeface="Arial" pitchFamily="34" charset="0"/>
                </a:rPr>
                <a:t>Das </a:t>
              </a:r>
              <a:r>
                <a:rPr lang="de-DE" sz="2000" dirty="0" smtClean="0">
                  <a:effectLst/>
                  <a:latin typeface="Century Gothic" pitchFamily="34" charset="0"/>
                  <a:cs typeface="Arial" pitchFamily="34" charset="0"/>
                </a:rPr>
                <a:t>Projekt</a:t>
              </a:r>
              <a:endParaRPr lang="de-DE" sz="2000" dirty="0">
                <a:effectLst/>
                <a:latin typeface="Century Gothic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05840" y="1200150"/>
            <a:ext cx="792272" cy="61814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cs typeface="Arial" pitchFamily="34" charset="0"/>
              </a:rPr>
              <a:t>1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9980" y="2305600"/>
            <a:ext cx="456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effectLst/>
                <a:latin typeface="Century Gothic" pitchFamily="34" charset="0"/>
                <a:cs typeface="Arial" pitchFamily="34" charset="0"/>
              </a:rPr>
              <a:t>Arbeitsbericht Phase 1</a:t>
            </a:r>
            <a:endParaRPr lang="en-US" sz="2000" dirty="0"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9980" y="4186536"/>
            <a:ext cx="5247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effectLst/>
                <a:latin typeface="Century Gothic" pitchFamily="34" charset="0"/>
                <a:cs typeface="Arial" pitchFamily="34" charset="0"/>
              </a:rPr>
              <a:t>Mitwirkung und Anmeldung</a:t>
            </a:r>
            <a:endParaRPr lang="de-DE" sz="2000" dirty="0"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9980" y="3244803"/>
            <a:ext cx="5247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entury Gothic" pitchFamily="34" charset="0"/>
                <a:cs typeface="Arial" pitchFamily="34" charset="0"/>
              </a:rPr>
              <a:t>Arbeitsplan Phasen 2 und 3</a:t>
            </a:r>
            <a:endParaRPr lang="de-DE" sz="2000" dirty="0" smtClean="0"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516047"/>
              </p:ext>
            </p:extLst>
          </p:nvPr>
        </p:nvGraphicFramePr>
        <p:xfrm>
          <a:off x="762000" y="971550"/>
          <a:ext cx="7087351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20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6200" y="1076325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Vorhandensein und Nutzung </a:t>
            </a:r>
            <a:br>
              <a:rPr lang="de-DE" sz="1400" dirty="0"/>
            </a:br>
            <a:r>
              <a:rPr lang="de-DE" sz="1400" dirty="0" smtClean="0"/>
              <a:t>klassischer </a:t>
            </a:r>
            <a:r>
              <a:rPr lang="de-DE" sz="1400" dirty="0"/>
              <a:t>Navigationsinstrumente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93707" y="4810125"/>
            <a:ext cx="575375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400" dirty="0" smtClean="0">
                <a:solidFill>
                  <a:srgbClr val="C00000"/>
                </a:solidFill>
              </a:rPr>
              <a:t>Mit zunehmender Erfahrung nimmt die Nutzung aller Instrumente ab.</a:t>
            </a:r>
            <a:endParaRPr lang="de-DE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21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3"/>
          <p:cNvSpPr txBox="1">
            <a:spLocks/>
          </p:cNvSpPr>
          <p:nvPr/>
        </p:nvSpPr>
        <p:spPr>
          <a:xfrm>
            <a:off x="76200" y="1047750"/>
            <a:ext cx="7162800" cy="8505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latin typeface="Century Gothic" pitchFamily="34" charset="0"/>
              </a:rPr>
              <a:t>3. Verwendung von Kartenplotter bzw. Tablet und </a:t>
            </a:r>
            <a:br>
              <a:rPr lang="de-DE" sz="2000" dirty="0" smtClean="0">
                <a:latin typeface="Century Gothic" pitchFamily="34" charset="0"/>
              </a:rPr>
            </a:br>
            <a:r>
              <a:rPr lang="de-DE" sz="2000" dirty="0" smtClean="0">
                <a:latin typeface="Century Gothic" pitchFamily="34" charset="0"/>
              </a:rPr>
              <a:t>    Papierseekarten </a:t>
            </a:r>
          </a:p>
          <a:p>
            <a:pPr algn="l"/>
            <a:endParaRPr lang="de-DE" sz="2000" dirty="0">
              <a:latin typeface="Century Gothic" pitchFamily="34" charset="0"/>
            </a:endParaRPr>
          </a:p>
        </p:txBody>
      </p:sp>
      <p:pic>
        <p:nvPicPr>
          <p:cNvPr id="13" name="Picture 5" descr="C:\Users\Michael\Desktop\path33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94" y="1872874"/>
            <a:ext cx="4076806" cy="24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22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52400" y="1123950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Wie haben Sie vor/auf der heutigen Reise Ihren Plotter bzw. </a:t>
            </a:r>
            <a:r>
              <a:rPr lang="de-DE" sz="1400" dirty="0" err="1"/>
              <a:t>Tablet</a:t>
            </a:r>
            <a:r>
              <a:rPr lang="de-DE" sz="1400" dirty="0"/>
              <a:t> verwendet?</a:t>
            </a:r>
          </a:p>
        </p:txBody>
      </p:sp>
      <p:sp>
        <p:nvSpPr>
          <p:cNvPr id="16" name="Rechteck 15"/>
          <p:cNvSpPr/>
          <p:nvPr/>
        </p:nvSpPr>
        <p:spPr>
          <a:xfrm>
            <a:off x="152400" y="2015014"/>
            <a:ext cx="228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Wie haben Sie vor/auf der heutigen Reise </a:t>
            </a:r>
            <a:r>
              <a:rPr lang="de-DE" sz="1400" dirty="0" smtClean="0"/>
              <a:t>Ihre Papierseekarten verwendet?</a:t>
            </a:r>
          </a:p>
          <a:p>
            <a:endParaRPr lang="de-DE" sz="1400" dirty="0"/>
          </a:p>
          <a:p>
            <a:r>
              <a:rPr lang="de-DE" sz="1400" dirty="0" smtClean="0"/>
              <a:t>(n = 104)</a:t>
            </a:r>
            <a:endParaRPr lang="de-DE" sz="1400" dirty="0"/>
          </a:p>
        </p:txBody>
      </p:sp>
      <p:graphicFrame>
        <p:nvGraphicFramePr>
          <p:cNvPr id="18" name="Diagram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105555"/>
              </p:ext>
            </p:extLst>
          </p:nvPr>
        </p:nvGraphicFramePr>
        <p:xfrm>
          <a:off x="2598155" y="895350"/>
          <a:ext cx="6378704" cy="376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uppieren 23"/>
          <p:cNvGrpSpPr/>
          <p:nvPr/>
        </p:nvGrpSpPr>
        <p:grpSpPr>
          <a:xfrm>
            <a:off x="76200" y="3333750"/>
            <a:ext cx="2027979" cy="1338064"/>
            <a:chOff x="7092279" y="5085184"/>
            <a:chExt cx="2027979" cy="1338064"/>
          </a:xfrm>
        </p:grpSpPr>
        <p:sp>
          <p:nvSpPr>
            <p:cNvPr id="25" name="Abgerundetes Rechteck 24"/>
            <p:cNvSpPr/>
            <p:nvPr/>
          </p:nvSpPr>
          <p:spPr>
            <a:xfrm>
              <a:off x="7092279" y="5085184"/>
              <a:ext cx="2027979" cy="13380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314180" y="5229200"/>
              <a:ext cx="1584176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de-DE" sz="1400" dirty="0" smtClean="0"/>
                <a:t>Ist dieses Vorgehen typisch für Ihren diesjährigen Törn? </a:t>
              </a:r>
            </a:p>
            <a:p>
              <a:pPr>
                <a:spcBef>
                  <a:spcPts val="600"/>
                </a:spcBef>
              </a:pPr>
              <a:r>
                <a:rPr lang="de-DE" sz="1400" dirty="0" smtClean="0"/>
                <a:t>„Ja, typisch“ (87%) 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88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23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898050"/>
              </p:ext>
            </p:extLst>
          </p:nvPr>
        </p:nvGraphicFramePr>
        <p:xfrm>
          <a:off x="1092995" y="1200150"/>
          <a:ext cx="69580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338912" y="3905131"/>
            <a:ext cx="6466177" cy="5386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200" b="1" dirty="0" smtClean="0"/>
              <a:t>   50</a:t>
            </a:r>
            <a:r>
              <a:rPr lang="de-DE" sz="1200" b="1" dirty="0"/>
              <a:t>% </a:t>
            </a:r>
            <a:r>
              <a:rPr lang="de-DE" sz="1200" b="1" dirty="0" smtClean="0"/>
              <a:t>der Charterskipper machen überhaupt </a:t>
            </a:r>
            <a:r>
              <a:rPr lang="de-DE" sz="1200" b="1" dirty="0"/>
              <a:t>keine Einträge (!) </a:t>
            </a:r>
            <a:r>
              <a:rPr lang="de-DE" sz="1200" dirty="0"/>
              <a:t>in Plotter oder Karte (rote Balken</a:t>
            </a:r>
            <a:r>
              <a:rPr lang="de-DE" sz="1200" dirty="0" smtClean="0"/>
              <a:t>).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200" dirty="0" smtClean="0"/>
              <a:t>Der Plotter als primäres Navigationsmittel ist bei Charterskippern unbeliebt.</a:t>
            </a:r>
          </a:p>
        </p:txBody>
      </p:sp>
    </p:spTree>
    <p:extLst>
      <p:ext uri="{BB962C8B-B14F-4D97-AF65-F5344CB8AC3E}">
        <p14:creationId xmlns:p14="http://schemas.microsoft.com/office/powerpoint/2010/main" val="320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24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556074"/>
              </p:ext>
            </p:extLst>
          </p:nvPr>
        </p:nvGraphicFramePr>
        <p:xfrm>
          <a:off x="1090915" y="971550"/>
          <a:ext cx="7011150" cy="308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"/>
          <p:cNvSpPr txBox="1"/>
          <p:nvPr/>
        </p:nvSpPr>
        <p:spPr>
          <a:xfrm>
            <a:off x="8246869" y="3270997"/>
            <a:ext cx="669705" cy="2991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/>
              <a:t>n = 102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79163" y="3714750"/>
            <a:ext cx="8575511" cy="1061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 smtClean="0"/>
              <a:t>Je größer die </a:t>
            </a:r>
            <a:r>
              <a:rPr lang="de-DE" sz="1200" b="1" dirty="0"/>
              <a:t>Erfahrung, desto </a:t>
            </a:r>
            <a:endParaRPr lang="de-DE" sz="1200" b="1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200" b="1" dirty="0" smtClean="0"/>
              <a:t>sorgfältiger </a:t>
            </a:r>
            <a:r>
              <a:rPr lang="de-DE" sz="1200" dirty="0" smtClean="0"/>
              <a:t>die Verwendung von Navigationsmitteln (von den „Neulingen“ machten 50% keine Eintragungen!).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200" dirty="0"/>
              <a:t>h</a:t>
            </a:r>
            <a:r>
              <a:rPr lang="de-DE" sz="1200" dirty="0" smtClean="0"/>
              <a:t>äufiger </a:t>
            </a:r>
            <a:r>
              <a:rPr lang="de-DE" sz="1200" b="1" dirty="0" smtClean="0"/>
              <a:t>Papierseekarten </a:t>
            </a:r>
            <a:r>
              <a:rPr lang="de-DE" sz="1200" dirty="0" smtClean="0"/>
              <a:t>als primäres oder einziges Navigationsmittel (</a:t>
            </a:r>
            <a:r>
              <a:rPr lang="de-DE" sz="1200" b="1" dirty="0" smtClean="0"/>
              <a:t>kein einziger </a:t>
            </a:r>
            <a:r>
              <a:rPr lang="de-DE" sz="1200" dirty="0" smtClean="0"/>
              <a:t>„Neuling“ navigierte primär auf Papier)</a:t>
            </a:r>
          </a:p>
          <a:p>
            <a:pPr>
              <a:spcBef>
                <a:spcPts val="600"/>
              </a:spcBef>
            </a:pPr>
            <a:r>
              <a:rPr lang="de-DE" sz="1200" dirty="0" smtClean="0"/>
              <a:t>Dies liegt </a:t>
            </a:r>
            <a:r>
              <a:rPr lang="de-DE" sz="1200" b="1" dirty="0" smtClean="0"/>
              <a:t>nicht am Alter </a:t>
            </a:r>
            <a:r>
              <a:rPr lang="de-DE" sz="1200" dirty="0" smtClean="0"/>
              <a:t>der Skipper (siehe VII. b).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endParaRPr lang="de-DE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25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285354"/>
              </p:ext>
            </p:extLst>
          </p:nvPr>
        </p:nvGraphicFramePr>
        <p:xfrm>
          <a:off x="3429000" y="1047750"/>
          <a:ext cx="4752528" cy="362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eck 1"/>
          <p:cNvSpPr/>
          <p:nvPr/>
        </p:nvSpPr>
        <p:spPr>
          <a:xfrm>
            <a:off x="76200" y="1123950"/>
            <a:ext cx="2743200" cy="188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400" dirty="0"/>
              <a:t>Wie haben Sie vor/auf der heutigen Reise Ihren Plotter bzw. </a:t>
            </a:r>
            <a:r>
              <a:rPr lang="de-DE" sz="1400" dirty="0" err="1"/>
              <a:t>Tablet</a:t>
            </a:r>
            <a:r>
              <a:rPr lang="de-DE" sz="1400" dirty="0"/>
              <a:t> verwendet </a:t>
            </a:r>
            <a:endParaRPr lang="de-DE" sz="1400" dirty="0" smtClean="0"/>
          </a:p>
          <a:p>
            <a:pPr>
              <a:lnSpc>
                <a:spcPct val="114000"/>
              </a:lnSpc>
            </a:pPr>
            <a:r>
              <a:rPr lang="de-DE" sz="1400" dirty="0" smtClean="0"/>
              <a:t>(</a:t>
            </a:r>
            <a:r>
              <a:rPr lang="de-DE" sz="1400" dirty="0"/>
              <a:t>sofern </a:t>
            </a:r>
            <a:r>
              <a:rPr lang="de-DE" sz="1400" dirty="0" smtClean="0"/>
              <a:t>vorhanden, </a:t>
            </a:r>
            <a:r>
              <a:rPr lang="de-DE" sz="1400" dirty="0"/>
              <a:t>und </a:t>
            </a:r>
            <a:r>
              <a:rPr lang="de-DE" sz="1400" dirty="0" smtClean="0"/>
              <a:t>die Papierkarte </a:t>
            </a:r>
            <a:r>
              <a:rPr lang="de-DE" sz="1400" dirty="0"/>
              <a:t>nicht das primäre </a:t>
            </a:r>
            <a:r>
              <a:rPr lang="de-DE" sz="1400" dirty="0" smtClean="0"/>
              <a:t>Navigationsmittel war)?</a:t>
            </a:r>
            <a:endParaRPr lang="de-DE" sz="14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1400" dirty="0" smtClean="0"/>
              <a:t>(n = 71)</a:t>
            </a:r>
            <a:endParaRPr lang="de-DE" sz="140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76200" y="3333750"/>
            <a:ext cx="2027979" cy="1338064"/>
            <a:chOff x="7092279" y="5085184"/>
            <a:chExt cx="2027979" cy="1338064"/>
          </a:xfrm>
        </p:grpSpPr>
        <p:sp>
          <p:nvSpPr>
            <p:cNvPr id="20" name="Abgerundetes Rechteck 19"/>
            <p:cNvSpPr/>
            <p:nvPr/>
          </p:nvSpPr>
          <p:spPr>
            <a:xfrm>
              <a:off x="7092279" y="5085184"/>
              <a:ext cx="2027979" cy="13380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314180" y="5229200"/>
              <a:ext cx="1584176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de-DE" sz="1400" dirty="0" smtClean="0"/>
                <a:t>Ist dieses Vorgehen typisch für Ihren diesjährigen Törn? </a:t>
              </a:r>
            </a:p>
            <a:p>
              <a:pPr>
                <a:spcBef>
                  <a:spcPts val="600"/>
                </a:spcBef>
              </a:pPr>
              <a:r>
                <a:rPr lang="de-DE" sz="1400" dirty="0" smtClean="0"/>
                <a:t>„Ja, typisch“ (87%) 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74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26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782869"/>
              </p:ext>
            </p:extLst>
          </p:nvPr>
        </p:nvGraphicFramePr>
        <p:xfrm>
          <a:off x="152401" y="1123950"/>
          <a:ext cx="8294042" cy="315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34011" y="3790950"/>
            <a:ext cx="8575511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200" dirty="0" smtClean="0"/>
              <a:t>75% der Charterer, die den Plotter als primäres Navigationsmedium nutzen, machen keine Eintragungen in ihn.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200" dirty="0" smtClean="0"/>
              <a:t>Bei Eignern beträgt dieser Anteil „nur“ 39%.</a:t>
            </a:r>
          </a:p>
          <a:p>
            <a:pPr lvl="0">
              <a:spcBef>
                <a:spcPts val="600"/>
              </a:spcBef>
            </a:pPr>
            <a:r>
              <a:rPr lang="de-DE" sz="1200" dirty="0" smtClean="0"/>
              <a:t>„Da </a:t>
            </a:r>
            <a:r>
              <a:rPr lang="de-DE" sz="1200" dirty="0"/>
              <a:t>ich auch ab und zu Charterschiffe fahre und die verschiedenen Systeme völlig unterschiedlich arbeiten und durch falsche Bedienung das System ein </a:t>
            </a:r>
            <a:r>
              <a:rPr lang="de-DE" sz="1200" dirty="0" err="1"/>
              <a:t>blackout</a:t>
            </a:r>
            <a:r>
              <a:rPr lang="de-DE" sz="1200" dirty="0"/>
              <a:t> </a:t>
            </a:r>
            <a:r>
              <a:rPr lang="de-DE" sz="1200" dirty="0" smtClean="0"/>
              <a:t>hatte“</a:t>
            </a:r>
            <a:r>
              <a:rPr lang="de-DE" sz="1200" b="1" dirty="0" smtClean="0">
                <a:solidFill>
                  <a:srgbClr val="C00000"/>
                </a:solidFill>
              </a:rPr>
              <a:t>   „</a:t>
            </a:r>
            <a:r>
              <a:rPr lang="de-DE" sz="1200" b="1" dirty="0">
                <a:solidFill>
                  <a:srgbClr val="C00000"/>
                </a:solidFill>
              </a:rPr>
              <a:t>Intuitive Bedienbarkeit wäre </a:t>
            </a:r>
            <a:r>
              <a:rPr lang="de-DE" sz="1200" b="1" dirty="0" smtClean="0">
                <a:solidFill>
                  <a:srgbClr val="C00000"/>
                </a:solidFill>
              </a:rPr>
              <a:t>schön“</a:t>
            </a:r>
            <a:endParaRPr lang="de-DE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27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3"/>
          <p:cNvSpPr txBox="1">
            <a:spLocks/>
          </p:cNvSpPr>
          <p:nvPr/>
        </p:nvSpPr>
        <p:spPr>
          <a:xfrm>
            <a:off x="76200" y="1200150"/>
            <a:ext cx="2895600" cy="6344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latin typeface="Century Gothic" pitchFamily="34" charset="0"/>
              </a:rPr>
              <a:t>4. Nutzererfahrungen</a:t>
            </a:r>
            <a:endParaRPr lang="de-DE" sz="2000" dirty="0">
              <a:latin typeface="Century Gothic" pitchFamily="34" charset="0"/>
            </a:endParaRPr>
          </a:p>
        </p:txBody>
      </p:sp>
      <p:pic>
        <p:nvPicPr>
          <p:cNvPr id="13" name="Picture 2" descr="C:\Users\Michael\Desktop\path33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17389"/>
            <a:ext cx="3479167" cy="28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28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473461"/>
              </p:ext>
            </p:extLst>
          </p:nvPr>
        </p:nvGraphicFramePr>
        <p:xfrm>
          <a:off x="90389" y="1457324"/>
          <a:ext cx="4104456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188893"/>
              </p:ext>
            </p:extLst>
          </p:nvPr>
        </p:nvGraphicFramePr>
        <p:xfrm>
          <a:off x="4171948" y="1457324"/>
          <a:ext cx="4867277" cy="329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Inhaltsplatzhalter 7"/>
          <p:cNvSpPr txBox="1">
            <a:spLocks/>
          </p:cNvSpPr>
          <p:nvPr/>
        </p:nvSpPr>
        <p:spPr>
          <a:xfrm>
            <a:off x="76200" y="1088740"/>
            <a:ext cx="8991599" cy="5686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Schildern Sie bitte ein bis zwei Situationen, in denen der Kartenplotter oder andere digitale Medien problematisch oder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gefährlich für Sie waren! </a:t>
            </a:r>
            <a:r>
              <a:rPr lang="de-DE" sz="1400" dirty="0">
                <a:solidFill>
                  <a:sysClr val="windowText" lastClr="000000"/>
                </a:solidFill>
              </a:rPr>
              <a:t>- Haben Sie auf Ihrem Gerät schon einmal eine falsche Anzeige bemerkt</a:t>
            </a:r>
            <a:r>
              <a:rPr lang="de-DE" sz="1400" dirty="0" smtClean="0">
                <a:solidFill>
                  <a:sysClr val="windowText" lastClr="000000"/>
                </a:solidFill>
              </a:rPr>
              <a:t>?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29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66874"/>
            <a:ext cx="1242714" cy="828476"/>
            <a:chOff x="4853285" y="0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4853285" y="0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4877550" y="24265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Fragebogenstudie in den Häfen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114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515818"/>
              </p:ext>
            </p:extLst>
          </p:nvPr>
        </p:nvGraphicFramePr>
        <p:xfrm>
          <a:off x="1447801" y="1465113"/>
          <a:ext cx="6248399" cy="331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eck 1"/>
          <p:cNvSpPr/>
          <p:nvPr/>
        </p:nvSpPr>
        <p:spPr>
          <a:xfrm>
            <a:off x="381000" y="112395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de-DE" sz="2000" dirty="0">
                <a:latin typeface="+mj-lt"/>
              </a:rPr>
              <a:t>Abschließend interessieren wir uns für Ihre ganz </a:t>
            </a:r>
            <a:r>
              <a:rPr lang="de-DE" sz="2000" dirty="0" smtClean="0">
                <a:latin typeface="+mj-lt"/>
              </a:rPr>
              <a:t/>
            </a:r>
            <a:br>
              <a:rPr lang="de-DE" sz="2000" dirty="0" smtClean="0">
                <a:latin typeface="+mj-lt"/>
              </a:rPr>
            </a:br>
            <a:r>
              <a:rPr lang="de-DE" sz="2000" b="1" dirty="0" smtClean="0">
                <a:latin typeface="+mj-lt"/>
              </a:rPr>
              <a:t>persönliche </a:t>
            </a:r>
            <a:r>
              <a:rPr lang="de-DE" sz="2000" b="1" dirty="0">
                <a:latin typeface="+mj-lt"/>
              </a:rPr>
              <a:t>Meinung</a:t>
            </a:r>
            <a:r>
              <a:rPr lang="de-DE" sz="2000" dirty="0">
                <a:latin typeface="+mj-lt"/>
              </a:rPr>
              <a:t> zur Medienentwicklung im Segelsport!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7849351" y="2571750"/>
            <a:ext cx="685049" cy="1752600"/>
            <a:chOff x="7849351" y="2571750"/>
            <a:chExt cx="685049" cy="1752600"/>
          </a:xfrm>
        </p:grpSpPr>
        <p:sp>
          <p:nvSpPr>
            <p:cNvPr id="29" name="Nach links gekrümmter Pfeil 28"/>
            <p:cNvSpPr/>
            <p:nvPr/>
          </p:nvSpPr>
          <p:spPr>
            <a:xfrm>
              <a:off x="7849351" y="2571750"/>
              <a:ext cx="685049" cy="1752600"/>
            </a:xfrm>
            <a:prstGeom prst="curvedLef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849351" y="3124884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?</a:t>
              </a:r>
              <a:endParaRPr lang="de-DE" sz="3600" b="1" dirty="0">
                <a:solidFill>
                  <a:srgbClr val="C0000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http://www.raymarine.de/uploadedImages/Competitions/Wireless-Competi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70" y="590550"/>
            <a:ext cx="4456430" cy="11500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Das Projekt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3" name="Rechteck 2"/>
          <p:cNvSpPr/>
          <p:nvPr/>
        </p:nvSpPr>
        <p:spPr>
          <a:xfrm>
            <a:off x="152400" y="1200150"/>
            <a:ext cx="7924800" cy="11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000" dirty="0" smtClean="0">
                <a:latin typeface="Century Gothic" pitchFamily="34" charset="0"/>
              </a:rPr>
              <a:t>Hintergrund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1200" b="1" dirty="0" smtClean="0"/>
              <a:t>Digitale </a:t>
            </a:r>
            <a:r>
              <a:rPr lang="de-DE" sz="1200" b="1" dirty="0"/>
              <a:t>Multifunktionsdisplays (MFDs)</a:t>
            </a:r>
            <a:r>
              <a:rPr lang="de-DE" sz="1200" dirty="0"/>
              <a:t>, die zum </a:t>
            </a:r>
            <a:r>
              <a:rPr lang="de-DE" sz="1200" dirty="0" smtClean="0"/>
              <a:t>Zwecke </a:t>
            </a:r>
            <a:r>
              <a:rPr lang="de-DE" sz="1200" dirty="0"/>
              <a:t>der effizienten Navi­gation </a:t>
            </a:r>
            <a:r>
              <a:rPr lang="de-DE" sz="1200" dirty="0" smtClean="0"/>
              <a:t>GPS-Kartenplotter</a:t>
            </a:r>
            <a:r>
              <a:rPr lang="de-DE" sz="1200" dirty="0"/>
              <a:t>, </a:t>
            </a:r>
            <a:r>
              <a:rPr lang="de-DE" sz="1200" dirty="0" smtClean="0"/>
              <a:t>Winddaten , Echolot, Radar, AIS u.v.m</a:t>
            </a:r>
            <a:r>
              <a:rPr lang="de-DE" sz="1200" dirty="0"/>
              <a:t>. auf einem Display </a:t>
            </a:r>
            <a:r>
              <a:rPr lang="de-DE" sz="1200" dirty="0" smtClean="0"/>
              <a:t>vereinen</a:t>
            </a:r>
            <a:r>
              <a:rPr lang="de-DE" sz="1200" dirty="0"/>
              <a:t>, </a:t>
            </a:r>
            <a:r>
              <a:rPr lang="de-DE" sz="1200" dirty="0" smtClean="0"/>
              <a:t>werden </a:t>
            </a:r>
            <a:r>
              <a:rPr lang="de-DE" sz="1200" dirty="0"/>
              <a:t>nicht nur im Hochseeregattabereich, sondern auch auf </a:t>
            </a:r>
            <a:r>
              <a:rPr lang="de-DE" sz="1200" dirty="0" err="1"/>
              <a:t>Fahrten­yach­ten</a:t>
            </a:r>
            <a:r>
              <a:rPr lang="de-DE" sz="1200" dirty="0"/>
              <a:t> </a:t>
            </a:r>
            <a:r>
              <a:rPr lang="de-DE" sz="1200" dirty="0" smtClean="0"/>
              <a:t>immer </a:t>
            </a:r>
            <a:r>
              <a:rPr lang="de-DE" sz="1200" dirty="0"/>
              <a:t>beliebter</a:t>
            </a:r>
            <a:r>
              <a:rPr lang="de-DE" sz="1200" dirty="0" smtClean="0"/>
              <a:t>. Nicht erst seit dem Unfall der </a:t>
            </a:r>
            <a:r>
              <a:rPr lang="de-DE" sz="1200" cap="small" dirty="0" err="1" smtClean="0"/>
              <a:t>Vestas</a:t>
            </a:r>
            <a:r>
              <a:rPr lang="de-DE" sz="1200" cap="small" dirty="0" smtClean="0"/>
              <a:t> Wind </a:t>
            </a:r>
            <a:r>
              <a:rPr lang="de-DE" sz="1200" dirty="0" smtClean="0"/>
              <a:t>im Volvo </a:t>
            </a:r>
            <a:r>
              <a:rPr lang="de-DE" sz="1200" dirty="0" err="1" smtClean="0"/>
              <a:t>Ocean</a:t>
            </a:r>
            <a:r>
              <a:rPr lang="de-DE" sz="1200" dirty="0" smtClean="0"/>
              <a:t> </a:t>
            </a:r>
            <a:r>
              <a:rPr lang="de-DE" sz="1200" dirty="0" err="1" smtClean="0"/>
              <a:t>Race</a:t>
            </a:r>
            <a:r>
              <a:rPr lang="de-DE" sz="1200" dirty="0" smtClean="0"/>
              <a:t> ist diese Entwicklung </a:t>
            </a:r>
            <a:r>
              <a:rPr lang="de-DE" sz="1200" b="1" dirty="0" smtClean="0"/>
              <a:t>stark umstritten</a:t>
            </a:r>
            <a:r>
              <a:rPr lang="de-DE" sz="1200" dirty="0" smtClean="0"/>
              <a:t>.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2400" y="2544915"/>
            <a:ext cx="882014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000" dirty="0">
                <a:latin typeface="Century Gothic" pitchFamily="34" charset="0"/>
              </a:rPr>
              <a:t>Ziele </a:t>
            </a:r>
            <a:r>
              <a:rPr lang="de-DE" sz="1600" dirty="0">
                <a:latin typeface="Century Gothic" pitchFamily="34" charset="0"/>
              </a:rPr>
              <a:t>(Human-Factors-Forschung)</a:t>
            </a:r>
          </a:p>
          <a:p>
            <a:pPr marL="228600" indent="-228600" algn="just">
              <a:lnSpc>
                <a:spcPct val="114000"/>
              </a:lnSpc>
              <a:spcBef>
                <a:spcPts val="600"/>
              </a:spcBef>
              <a:buFont typeface="+mj-lt"/>
              <a:buAutoNum type="arabicParenBoth"/>
            </a:pPr>
            <a:r>
              <a:rPr lang="de-DE" sz="1200" dirty="0">
                <a:solidFill>
                  <a:srgbClr val="C00000"/>
                </a:solidFill>
              </a:rPr>
              <a:t>Wie sollte ein MFD </a:t>
            </a:r>
            <a:r>
              <a:rPr lang="de-DE" sz="1200" b="1" dirty="0">
                <a:solidFill>
                  <a:srgbClr val="C00000"/>
                </a:solidFill>
              </a:rPr>
              <a:t>verwendet werden</a:t>
            </a:r>
            <a:r>
              <a:rPr lang="de-DE" sz="1200" dirty="0">
                <a:solidFill>
                  <a:srgbClr val="C00000"/>
                </a:solidFill>
              </a:rPr>
              <a:t>, </a:t>
            </a:r>
            <a:r>
              <a:rPr lang="de-DE" sz="1200" dirty="0" smtClean="0">
                <a:solidFill>
                  <a:srgbClr val="C00000"/>
                </a:solidFill>
              </a:rPr>
              <a:t>ggf. auch in Kombination mit klassischen Medien, damit </a:t>
            </a:r>
            <a:r>
              <a:rPr lang="de-DE" sz="1200" dirty="0">
                <a:solidFill>
                  <a:srgbClr val="C00000"/>
                </a:solidFill>
              </a:rPr>
              <a:t>der </a:t>
            </a:r>
            <a:r>
              <a:rPr lang="de-DE" sz="1200" dirty="0" smtClean="0">
                <a:solidFill>
                  <a:srgbClr val="C00000"/>
                </a:solidFill>
              </a:rPr>
              <a:t>Segler optimal </a:t>
            </a:r>
            <a:r>
              <a:rPr lang="de-DE" sz="1200" dirty="0">
                <a:solidFill>
                  <a:srgbClr val="C00000"/>
                </a:solidFill>
              </a:rPr>
              <a:t>davon profitiert</a:t>
            </a:r>
            <a:r>
              <a:rPr lang="de-DE" sz="1200" dirty="0" smtClean="0">
                <a:solidFill>
                  <a:srgbClr val="C00000"/>
                </a:solidFill>
              </a:rPr>
              <a:t>?</a:t>
            </a:r>
            <a:br>
              <a:rPr lang="de-DE" sz="1200" dirty="0" smtClean="0">
                <a:solidFill>
                  <a:srgbClr val="C00000"/>
                </a:solidFill>
              </a:rPr>
            </a:br>
            <a:r>
              <a:rPr lang="de-DE" sz="1200" dirty="0" smtClean="0">
                <a:solidFill>
                  <a:srgbClr val="C00000"/>
                </a:solidFill>
              </a:rPr>
              <a:t>Probleme: Reduktion der Sinneswahrnehmung auf den visuellen Kanal, Raumorientierung, Aufmerksamkeitsverteilung, Multitasking  </a:t>
            </a:r>
            <a:endParaRPr lang="de-DE" sz="1200" dirty="0">
              <a:solidFill>
                <a:srgbClr val="C00000"/>
              </a:solidFill>
            </a:endParaRPr>
          </a:p>
          <a:p>
            <a:pPr marL="1543050" lvl="3" indent="-17145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600" dirty="0">
                <a:solidFill>
                  <a:srgbClr val="C00000"/>
                </a:solidFill>
                <a:latin typeface="Century Gothic" pitchFamily="34" charset="0"/>
              </a:rPr>
              <a:t>Erarbeitung von Empfehlungen an die Nutzer</a:t>
            </a:r>
          </a:p>
          <a:p>
            <a:pPr marL="228600" indent="-228600">
              <a:lnSpc>
                <a:spcPct val="114000"/>
              </a:lnSpc>
              <a:spcBef>
                <a:spcPts val="600"/>
              </a:spcBef>
              <a:buFont typeface="+mj-lt"/>
              <a:buAutoNum type="arabicParenBoth" startAt="2"/>
            </a:pPr>
            <a:r>
              <a:rPr lang="de-DE" sz="1200" dirty="0">
                <a:solidFill>
                  <a:srgbClr val="008000"/>
                </a:solidFill>
              </a:rPr>
              <a:t>Wie sollte </a:t>
            </a:r>
            <a:r>
              <a:rPr lang="de-DE" sz="1200" dirty="0" smtClean="0">
                <a:solidFill>
                  <a:srgbClr val="008000"/>
                </a:solidFill>
              </a:rPr>
              <a:t>ein </a:t>
            </a:r>
            <a:r>
              <a:rPr lang="de-DE" sz="1200" dirty="0">
                <a:solidFill>
                  <a:srgbClr val="008000"/>
                </a:solidFill>
              </a:rPr>
              <a:t>MFD </a:t>
            </a:r>
            <a:r>
              <a:rPr lang="de-DE" sz="1200" b="1" dirty="0">
                <a:solidFill>
                  <a:srgbClr val="008000"/>
                </a:solidFill>
              </a:rPr>
              <a:t>gestaltet sein</a:t>
            </a:r>
            <a:r>
              <a:rPr lang="de-DE" sz="1200" dirty="0">
                <a:solidFill>
                  <a:srgbClr val="008000"/>
                </a:solidFill>
              </a:rPr>
              <a:t>, damit der Segler optimal davon profitieren </a:t>
            </a:r>
            <a:r>
              <a:rPr lang="de-DE" sz="1200" dirty="0" smtClean="0">
                <a:solidFill>
                  <a:srgbClr val="008000"/>
                </a:solidFill>
              </a:rPr>
              <a:t>kann?</a:t>
            </a:r>
            <a:br>
              <a:rPr lang="de-DE" sz="1200" dirty="0" smtClean="0">
                <a:solidFill>
                  <a:srgbClr val="008000"/>
                </a:solidFill>
              </a:rPr>
            </a:br>
            <a:r>
              <a:rPr lang="de-DE" sz="1200" dirty="0" smtClean="0">
                <a:solidFill>
                  <a:srgbClr val="008000"/>
                </a:solidFill>
              </a:rPr>
              <a:t>Probleme: Informationsmenge, Funktionsvielfalt, Komplizierte Bedienung =&gt; Benutzerfreundlichkeit (Usability)</a:t>
            </a:r>
            <a:endParaRPr lang="de-DE" sz="1200" dirty="0">
              <a:solidFill>
                <a:srgbClr val="008000"/>
              </a:solidFill>
            </a:endParaRPr>
          </a:p>
          <a:p>
            <a:pPr marL="1543050" lvl="3" indent="-17145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de-DE" sz="1600" dirty="0">
                <a:solidFill>
                  <a:srgbClr val="008000"/>
                </a:solidFill>
                <a:latin typeface="Century Gothic" pitchFamily="34" charset="0"/>
              </a:rPr>
              <a:t>Erarbeitung von Empfehlungen an die </a:t>
            </a:r>
            <a:r>
              <a:rPr lang="de-DE" sz="1600" dirty="0" smtClean="0">
                <a:solidFill>
                  <a:srgbClr val="008000"/>
                </a:solidFill>
                <a:latin typeface="Century Gothic" pitchFamily="34" charset="0"/>
              </a:rPr>
              <a:t>Hersteller</a:t>
            </a:r>
            <a:endParaRPr lang="de-DE" sz="1600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30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880188251"/>
              </p:ext>
            </p:extLst>
          </p:nvPr>
        </p:nvGraphicFramePr>
        <p:xfrm>
          <a:off x="76200" y="1123950"/>
          <a:ext cx="6096000" cy="357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C:\Users\Gisela Müller-Plath\Pictures\Mary Read\Ostseefahrt 2015\P10406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3000"/>
            <a:ext cx="2667000" cy="1992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erade Verbindung 6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7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43F30BDA-0519-4F4A-914E-62730EE2464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31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57150"/>
            <a:ext cx="1242714" cy="828476"/>
            <a:chOff x="2643483" y="1454345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2643483" y="1454345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FCD5B4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2667748" y="1478610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Pilot-Experimente zur Auswirkung der Mediennutzung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63915" y="1733550"/>
            <a:ext cx="6494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(Wie) beeinflusst die Verwendung digitaler Navigationsmedien  </a:t>
            </a:r>
            <a:endParaRPr lang="de-DE" sz="1600" dirty="0">
              <a:latin typeface="Century Gothic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47800" y="2114550"/>
            <a:ext cx="3142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Century Gothic" pitchFamily="34" charset="0"/>
              </a:rPr>
              <a:t>die Leistung beim Steuern?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Century Gothic" pitchFamily="34" charset="0"/>
              </a:rPr>
              <a:t>die Leistung beim Segeln?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Century Gothic" pitchFamily="34" charset="0"/>
              </a:rPr>
              <a:t>die Blickverteilung?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Century Gothic" pitchFamily="34" charset="0"/>
              </a:rPr>
              <a:t>das </a:t>
            </a:r>
            <a:r>
              <a:rPr lang="de-DE" sz="1600" dirty="0" err="1" smtClean="0">
                <a:latin typeface="Century Gothic" pitchFamily="34" charset="0"/>
              </a:rPr>
              <a:t>Sitationsbewusstsein</a:t>
            </a:r>
            <a:r>
              <a:rPr lang="de-DE" sz="1600" dirty="0" smtClean="0">
                <a:latin typeface="Century Gothic" pitchFamily="34" charset="0"/>
              </a:rPr>
              <a:t>?</a:t>
            </a:r>
            <a:endParaRPr lang="de-DE" sz="1600" dirty="0">
              <a:latin typeface="Century Gothi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1000" y="3376196"/>
            <a:ext cx="8065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Welches experimentelle Vorgehen ist an Bord einer 10-m-Yacht durchführbar?</a:t>
            </a:r>
            <a:endParaRPr lang="de-DE" sz="1600" dirty="0">
              <a:latin typeface="Century Gothic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Masterarbeit Julian Ohm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65992" y="1178064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Fragestellung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3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66699" y="3754219"/>
            <a:ext cx="870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Messgrößen:   </a:t>
            </a:r>
            <a:r>
              <a:rPr lang="de-DE" sz="1200" dirty="0" smtClean="0">
                <a:latin typeface="+mj-lt"/>
              </a:rPr>
              <a:t>Steuerleistung </a:t>
            </a:r>
            <a:r>
              <a:rPr lang="de-DE" sz="1200" dirty="0" smtClean="0"/>
              <a:t>(Track-COG, Mittelwert und Streuung)</a:t>
            </a:r>
          </a:p>
          <a:p>
            <a:r>
              <a:rPr lang="de-DE" sz="1200" dirty="0"/>
              <a:t>	</a:t>
            </a:r>
            <a:r>
              <a:rPr lang="de-DE" sz="1200" dirty="0" smtClean="0"/>
              <a:t>Blickverteilung (</a:t>
            </a:r>
            <a:r>
              <a:rPr lang="de-DE" sz="1200" dirty="0" err="1" smtClean="0"/>
              <a:t>Eyetracking-Glasses</a:t>
            </a:r>
            <a:r>
              <a:rPr lang="de-DE" sz="1200" dirty="0" smtClean="0"/>
              <a:t> von SMI)</a:t>
            </a:r>
          </a:p>
          <a:p>
            <a:r>
              <a:rPr lang="de-DE" sz="1200" dirty="0"/>
              <a:t>	</a:t>
            </a:r>
            <a:r>
              <a:rPr lang="de-DE" sz="1200" dirty="0" smtClean="0"/>
              <a:t>Situationsbewusstsein (Position, Kurs, Wind in Papierkarte eintragen)</a:t>
            </a:r>
          </a:p>
        </p:txBody>
      </p:sp>
      <p:pic>
        <p:nvPicPr>
          <p:cNvPr id="6146" name="Picture 2" descr="G:\Gruppe 1\Fotos\20150807_16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28" y="3200400"/>
            <a:ext cx="2170165" cy="12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erade Verbindung mit Pfeil 19"/>
          <p:cNvCxnSpPr/>
          <p:nvPr/>
        </p:nvCxnSpPr>
        <p:spPr>
          <a:xfrm flipV="1">
            <a:off x="4103043" y="3610184"/>
            <a:ext cx="2381250" cy="45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32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825086" y="57150"/>
            <a:ext cx="1242714" cy="828476"/>
            <a:chOff x="2643483" y="1454345"/>
            <a:chExt cx="1242714" cy="828476"/>
          </a:xfrm>
        </p:grpSpPr>
        <p:sp>
          <p:nvSpPr>
            <p:cNvPr id="8" name="Abgerundetes Rechteck 7"/>
            <p:cNvSpPr/>
            <p:nvPr/>
          </p:nvSpPr>
          <p:spPr>
            <a:xfrm>
              <a:off x="2643483" y="1454345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FCD5B4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2667748" y="1478610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Pilot-Experimente zur Auswirkung der Mediennutzung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70742" y="1456551"/>
            <a:ext cx="5683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Aufgabe</a:t>
            </a:r>
            <a:r>
              <a:rPr lang="de-DE" sz="1200" dirty="0" smtClean="0">
                <a:latin typeface="+mj-lt"/>
              </a:rPr>
              <a:t>: Steuern eines vorgegebenen Kompasskurses unter Motor ohne Landsicht, 4 VP</a:t>
            </a:r>
          </a:p>
        </p:txBody>
      </p:sp>
      <p:sp>
        <p:nvSpPr>
          <p:cNvPr id="5" name="Rechteck 4"/>
          <p:cNvSpPr/>
          <p:nvPr/>
        </p:nvSpPr>
        <p:spPr>
          <a:xfrm>
            <a:off x="413617" y="5543550"/>
            <a:ext cx="7544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Welches experimentelle Setting ist an Bord einer 10-m-Yacht durchführbar?</a:t>
            </a:r>
            <a:endParaRPr lang="de-DE" sz="1600" dirty="0">
              <a:latin typeface="Century Gothic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Masterarbeit Julian Ohm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89792" y="1047750"/>
            <a:ext cx="8089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Erstes Pilotexperiment: Crew 1 in der </a:t>
            </a:r>
            <a:r>
              <a:rPr lang="de-DE" sz="20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Marstal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Bugt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&amp; Kieler Bucht </a:t>
            </a:r>
            <a:endParaRPr lang="de-DE" sz="2000" dirty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6700" y="4428351"/>
            <a:ext cx="7951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Ergebnis</a:t>
            </a:r>
            <a:r>
              <a:rPr lang="de-DE" sz="1200" b="1" dirty="0" smtClean="0">
                <a:latin typeface="+mj-lt"/>
              </a:rPr>
              <a:t>: Versuchsleiter sind überfordert. Situationsbewusstseinstest stört die Leistung. So ist das Experiment zu komplex!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/>
        </p:nvGrpSpPr>
        <p:grpSpPr>
          <a:xfrm>
            <a:off x="266700" y="1657350"/>
            <a:ext cx="8724900" cy="2083237"/>
            <a:chOff x="266700" y="1657350"/>
            <a:chExt cx="8724900" cy="2083237"/>
          </a:xfrm>
        </p:grpSpPr>
        <p:sp>
          <p:nvSpPr>
            <p:cNvPr id="13" name="Textfeld 12"/>
            <p:cNvSpPr txBox="1"/>
            <p:nvPr/>
          </p:nvSpPr>
          <p:spPr>
            <a:xfrm>
              <a:off x="266700" y="1740039"/>
              <a:ext cx="87249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Drei Medienbedingungen für jede VP (auf </a:t>
              </a:r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unterschiedlichen</a:t>
              </a:r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 Kursen, je 1 </a:t>
              </a:r>
              <a:r>
                <a:rPr lang="de-DE" sz="1200" dirty="0" err="1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sm</a:t>
              </a:r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):</a:t>
              </a:r>
              <a:r>
                <a:rPr lang="de-DE" sz="1200" dirty="0" smtClean="0">
                  <a:latin typeface="+mj-lt"/>
                </a:rPr>
                <a:t> </a:t>
              </a:r>
            </a:p>
            <a:p>
              <a:r>
                <a:rPr lang="de-DE" sz="1600" dirty="0">
                  <a:latin typeface="Century Gothic" pitchFamily="34" charset="0"/>
                </a:rPr>
                <a:t>	 </a:t>
              </a:r>
              <a:r>
                <a:rPr lang="de-DE" sz="1600" dirty="0" smtClean="0">
                  <a:latin typeface="Century Gothic" pitchFamily="34" charset="0"/>
                </a:rPr>
                <a:t>         </a:t>
              </a:r>
              <a:r>
                <a:rPr lang="de-DE" sz="1200" b="1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(KLASS) </a:t>
              </a:r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Klassisch: Analoger Steuerkompass</a:t>
              </a:r>
            </a:p>
            <a:p>
              <a:r>
                <a:rPr lang="de-DE" sz="1200" dirty="0">
                  <a:latin typeface="+mj-lt"/>
                </a:rPr>
                <a:t>	 </a:t>
              </a:r>
              <a:r>
                <a:rPr lang="de-DE" sz="1200" dirty="0" smtClean="0">
                  <a:latin typeface="+mj-lt"/>
                </a:rPr>
                <a:t>               </a:t>
              </a:r>
            </a:p>
            <a:p>
              <a:r>
                <a:rPr lang="de-DE" sz="1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	 </a:t>
              </a:r>
              <a:r>
                <a:rPr lang="de-DE" sz="1200" b="1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                (MFD)   </a:t>
              </a:r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Multifunktionsplotter am Steuerstand (zusätzlich zu KLASS)</a:t>
              </a:r>
              <a:endParaRPr lang="de-DE" sz="1200" dirty="0" smtClean="0">
                <a:latin typeface="+mj-lt"/>
              </a:endParaRPr>
            </a:p>
            <a:p>
              <a:r>
                <a:rPr lang="de-DE" sz="1200" dirty="0" smtClean="0">
                  <a:latin typeface="+mj-lt"/>
                </a:rPr>
                <a:t>		      linkes Fenster: Position auf Karte, Wegpunkt, Route, </a:t>
              </a:r>
              <a:r>
                <a:rPr lang="de-DE" sz="1200" dirty="0" err="1" smtClean="0">
                  <a:latin typeface="+mj-lt"/>
                </a:rPr>
                <a:t>MgK</a:t>
              </a:r>
              <a:r>
                <a:rPr lang="de-DE" sz="1200" dirty="0" smtClean="0">
                  <a:latin typeface="+mj-lt"/>
                </a:rPr>
                <a:t>-Vektor, COG-Vektor, Track, SOG</a:t>
              </a:r>
            </a:p>
            <a:p>
              <a:r>
                <a:rPr lang="de-DE" sz="1200" dirty="0" smtClean="0">
                  <a:latin typeface="+mj-lt"/>
                </a:rPr>
                <a:t>                         		      rechtes Fenster: Kompassrose, Uhrzeit, Tiefe.</a:t>
              </a:r>
            </a:p>
            <a:p>
              <a:r>
                <a:rPr lang="de-DE" sz="1200" dirty="0">
                  <a:latin typeface="+mj-lt"/>
                </a:rPr>
                <a:t>	 </a:t>
              </a:r>
              <a:r>
                <a:rPr lang="de-DE" sz="1200" dirty="0" smtClean="0">
                  <a:latin typeface="+mj-lt"/>
                </a:rPr>
                <a:t>                </a:t>
              </a:r>
              <a:r>
                <a:rPr lang="de-DE" sz="1200" b="1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(HUD)   </a:t>
              </a:r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3 Multifunktionsdisplays über Niedergang</a:t>
              </a:r>
              <a:r>
                <a:rPr lang="de-DE" sz="1200" dirty="0" smtClean="0">
                  <a:latin typeface="+mj-lt"/>
                </a:rPr>
                <a:t> </a:t>
              </a:r>
              <a:r>
                <a:rPr lang="de-DE" sz="1200" dirty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 (zusätzlich zu KLASS)</a:t>
              </a:r>
              <a:endParaRPr lang="de-DE" sz="1200" dirty="0"/>
            </a:p>
            <a:p>
              <a:r>
                <a:rPr lang="de-DE" sz="1200" dirty="0" smtClean="0">
                  <a:latin typeface="+mj-lt"/>
                </a:rPr>
                <a:t>                                        	      linkes Display: Windrose AWA, AWS. Kurs: COG. Fahrt: SOG</a:t>
              </a:r>
              <a:br>
                <a:rPr lang="de-DE" sz="1200" dirty="0" smtClean="0">
                  <a:latin typeface="+mj-lt"/>
                </a:rPr>
              </a:br>
              <a:r>
                <a:rPr lang="de-DE" sz="1200" dirty="0" smtClean="0">
                  <a:latin typeface="+mj-lt"/>
                </a:rPr>
                <a:t>                                        	      mittleres Display: Kurs </a:t>
              </a:r>
              <a:r>
                <a:rPr lang="de-DE" sz="1200" dirty="0" err="1" smtClean="0">
                  <a:latin typeface="+mj-lt"/>
                </a:rPr>
                <a:t>MgK</a:t>
              </a:r>
              <a:endParaRPr lang="de-DE" sz="1200" dirty="0" smtClean="0">
                <a:latin typeface="+mj-lt"/>
              </a:endParaRPr>
            </a:p>
            <a:p>
              <a:r>
                <a:rPr lang="de-DE" sz="1200" dirty="0">
                  <a:latin typeface="+mj-lt"/>
                </a:rPr>
                <a:t> </a:t>
              </a:r>
              <a:r>
                <a:rPr lang="de-DE" sz="1200" dirty="0" smtClean="0">
                  <a:latin typeface="+mj-lt"/>
                </a:rPr>
                <a:t>                                       	      rechtes Display: Position Länge/Breite, Uhrzeit, Tiefe.  </a:t>
              </a:r>
            </a:p>
          </p:txBody>
        </p:sp>
        <p:pic>
          <p:nvPicPr>
            <p:cNvPr id="6147" name="Picture 3" descr="G:\Gruppe 1\Experiment 2 Steuern\Screenshots\gisela test 2b Wind_exakt TWA=096 Grad TWS=2,5 k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181350"/>
              <a:ext cx="1511485" cy="48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47" y="1657350"/>
              <a:ext cx="73205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 descr="Bildergebnis für raymarine e series chart compas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00" y="2449898"/>
              <a:ext cx="929100" cy="579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87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3073967" y="4781550"/>
            <a:ext cx="2895600" cy="273844"/>
          </a:xfrm>
        </p:spPr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33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3" name="Textfeld 2"/>
          <p:cNvSpPr txBox="1"/>
          <p:nvPr/>
        </p:nvSpPr>
        <p:spPr>
          <a:xfrm>
            <a:off x="270742" y="1570851"/>
            <a:ext cx="7323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Aufgabe</a:t>
            </a:r>
            <a:r>
              <a:rPr lang="de-DE" sz="1200" dirty="0" smtClean="0">
                <a:latin typeface="+mj-lt"/>
              </a:rPr>
              <a:t>: In fester Zeit möglichst viel Strecke auf einen Zielpunkt hin auf </a:t>
            </a:r>
            <a:r>
              <a:rPr lang="de-DE" sz="1200" dirty="0" err="1" smtClean="0">
                <a:latin typeface="+mj-lt"/>
              </a:rPr>
              <a:t>Amwind</a:t>
            </a:r>
            <a:r>
              <a:rPr lang="de-DE" sz="1200" dirty="0" smtClean="0">
                <a:latin typeface="+mj-lt"/>
              </a:rPr>
              <a:t>- bzw. Kreuzkurs gutmachen , 6 VP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Masterarbeit Julian Ohm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7516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Experiment </a:t>
            </a:r>
            <a:r>
              <a:rPr lang="de-DE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Segeln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Crews 2 &amp; 3 vor Kühlungsborn &amp; Rügen </a:t>
            </a:r>
            <a:endParaRPr lang="de-DE" sz="2000" dirty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7825086" y="57150"/>
            <a:ext cx="1242714" cy="828476"/>
            <a:chOff x="1881488" y="2617493"/>
            <a:chExt cx="1242714" cy="828476"/>
          </a:xfrm>
        </p:grpSpPr>
        <p:sp>
          <p:nvSpPr>
            <p:cNvPr id="23" name="Abgerundetes Rechteck 22"/>
            <p:cNvSpPr/>
            <p:nvPr/>
          </p:nvSpPr>
          <p:spPr>
            <a:xfrm>
              <a:off x="1881488" y="2617493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F2DCDB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bgerundetes Rechteck 4"/>
            <p:cNvSpPr/>
            <p:nvPr/>
          </p:nvSpPr>
          <p:spPr>
            <a:xfrm>
              <a:off x="1905753" y="2641758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Segeln: Leistung und Blickverteilung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5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797364" y="3876675"/>
            <a:ext cx="3659976" cy="828675"/>
            <a:chOff x="3349564" y="3876675"/>
            <a:chExt cx="3659976" cy="828675"/>
          </a:xfrm>
        </p:grpSpPr>
        <p:sp>
          <p:nvSpPr>
            <p:cNvPr id="26" name="Textfeld 25"/>
            <p:cNvSpPr txBox="1"/>
            <p:nvPr/>
          </p:nvSpPr>
          <p:spPr>
            <a:xfrm>
              <a:off x="3349564" y="4182130"/>
              <a:ext cx="3659976" cy="52322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In Zielrichtung </a:t>
              </a:r>
              <a:r>
                <a:rPr lang="de-DE" sz="16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gut </a:t>
              </a:r>
              <a:r>
                <a:rPr lang="de-DE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gemachte Fahrt </a:t>
              </a:r>
              <a:endParaRPr lang="de-DE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 algn="ctr"/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(laut Aufgabe zu optimieren)</a:t>
              </a:r>
              <a:endParaRPr lang="de-DE" sz="12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 flipV="1">
              <a:off x="5334000" y="3876675"/>
              <a:ext cx="609600" cy="2952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/>
          <p:cNvGrpSpPr/>
          <p:nvPr/>
        </p:nvGrpSpPr>
        <p:grpSpPr>
          <a:xfrm>
            <a:off x="266700" y="2016026"/>
            <a:ext cx="8724900" cy="2689324"/>
            <a:chOff x="266700" y="2016026"/>
            <a:chExt cx="8724900" cy="2689324"/>
          </a:xfrm>
        </p:grpSpPr>
        <p:sp>
          <p:nvSpPr>
            <p:cNvPr id="13" name="Textfeld 12"/>
            <p:cNvSpPr txBox="1"/>
            <p:nvPr/>
          </p:nvSpPr>
          <p:spPr>
            <a:xfrm>
              <a:off x="266700" y="2016026"/>
              <a:ext cx="87249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Zwei Medienbedingungen für jede VP (wechselnde Reihenfolge, je 7 min):</a:t>
              </a:r>
              <a:endParaRPr lang="de-DE" sz="1200" dirty="0">
                <a:latin typeface="+mj-lt"/>
              </a:endParaRPr>
            </a:p>
            <a:p>
              <a:r>
                <a:rPr lang="de-DE" sz="1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de-DE" sz="1200" b="1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               </a:t>
              </a:r>
            </a:p>
            <a:p>
              <a:r>
                <a:rPr lang="de-DE" sz="1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	</a:t>
              </a:r>
              <a:endParaRPr lang="de-DE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de-DE" sz="1200" b="1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	(KLASS)  </a:t>
              </a:r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Klassisch: </a:t>
              </a:r>
              <a:r>
                <a:rPr lang="de-DE" sz="1200" dirty="0" smtClean="0">
                  <a:latin typeface="+mj-lt"/>
                </a:rPr>
                <a:t>Analoger Steuerkompass, </a:t>
              </a:r>
              <a:r>
                <a:rPr lang="de-DE" sz="1200" dirty="0" err="1" smtClean="0">
                  <a:latin typeface="+mj-lt"/>
                </a:rPr>
                <a:t>Windex</a:t>
              </a:r>
              <a:r>
                <a:rPr lang="de-DE" sz="1200" dirty="0" smtClean="0">
                  <a:latin typeface="+mj-lt"/>
                </a:rPr>
                <a:t>, </a:t>
              </a:r>
              <a:br>
                <a:rPr lang="de-DE" sz="1200" dirty="0" smtClean="0">
                  <a:latin typeface="+mj-lt"/>
                </a:rPr>
              </a:br>
              <a:r>
                <a:rPr lang="de-DE" sz="1200" dirty="0" smtClean="0">
                  <a:latin typeface="+mj-lt"/>
                </a:rPr>
                <a:t>                                                            Windbändsel an Wanten und Segeln, Segel, Lage</a:t>
              </a:r>
            </a:p>
            <a:p>
              <a:r>
                <a:rPr lang="de-DE" sz="1200" dirty="0">
                  <a:latin typeface="+mj-lt"/>
                </a:rPr>
                <a:t>	 </a:t>
              </a:r>
              <a:r>
                <a:rPr lang="de-DE" sz="1200" dirty="0" smtClean="0">
                  <a:latin typeface="+mj-lt"/>
                </a:rPr>
                <a:t>               </a:t>
              </a:r>
            </a:p>
            <a:p>
              <a:r>
                <a:rPr lang="de-DE" sz="1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	</a:t>
              </a:r>
              <a:r>
                <a:rPr lang="de-DE" sz="1200" b="1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                     </a:t>
              </a:r>
            </a:p>
            <a:p>
              <a:r>
                <a:rPr lang="de-DE" sz="1200" b="1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	(MFD)   </a:t>
              </a:r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Multifunktionsplotter am Steuerstand (zusätzlich zu KLASS)</a:t>
              </a:r>
              <a:endParaRPr lang="de-DE" sz="1200" dirty="0" smtClean="0">
                <a:latin typeface="+mj-lt"/>
              </a:endParaRPr>
            </a:p>
            <a:p>
              <a:r>
                <a:rPr lang="de-DE" sz="1200" dirty="0" smtClean="0">
                  <a:latin typeface="+mj-lt"/>
                </a:rPr>
                <a:t>		        linkes Fenster: Position auf Karte, Zielpunkt, Route, </a:t>
              </a:r>
              <a:r>
                <a:rPr lang="de-DE" sz="1200" dirty="0" err="1" smtClean="0">
                  <a:latin typeface="+mj-lt"/>
                </a:rPr>
                <a:t>MgK</a:t>
              </a:r>
              <a:r>
                <a:rPr lang="de-DE" sz="1200" dirty="0" smtClean="0">
                  <a:latin typeface="+mj-lt"/>
                </a:rPr>
                <a:t>-Vektor, COG-Vektor, Track</a:t>
              </a:r>
            </a:p>
            <a:p>
              <a:r>
                <a:rPr lang="de-DE" sz="1200" dirty="0" smtClean="0">
                  <a:latin typeface="+mj-lt"/>
                </a:rPr>
                <a:t>                         		        rechtes Fenster: Kompassrose, Windrose mit AWA und TWA, AWS, COG, SOG, VMG</a:t>
              </a:r>
            </a:p>
            <a:p>
              <a:endParaRPr lang="de-DE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de-DE" sz="1200" b="1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          </a:t>
              </a:r>
              <a:endParaRPr lang="de-DE" sz="1200" dirty="0" smtClean="0">
                <a:latin typeface="+mj-lt"/>
              </a:endParaRPr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238375"/>
              <a:ext cx="73205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 descr="http://ecx.images-amazon.com/images/I/41VTfuCLFAL._SX300_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409" y="2247900"/>
              <a:ext cx="754991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Gisela Müller-Plath\Pictures\Mary Read\Ostseefahrt 2014\09_04_Seedorf-Swinemünde\P103056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718" y="2196662"/>
              <a:ext cx="589482" cy="789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https://www.nmm.tu-berlin.de/fileadmin/fg213/Bilder_Webseite/Anemos/Fotostrecke_Crew_1/04_Am_zweiten_Tag_endlich_Segelwind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25087" y="2190750"/>
              <a:ext cx="596566" cy="7957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173" name="Picture 5" descr="C:\Users\Gisela Müller-Plath\Dropbox\Anemos\für YACHT Nov 2015\Bild1-2 (2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682292"/>
              <a:ext cx="1633538" cy="1023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51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3996525" y="1884432"/>
            <a:ext cx="4999384" cy="1220718"/>
            <a:chOff x="3996525" y="1884432"/>
            <a:chExt cx="4999384" cy="1220718"/>
          </a:xfrm>
        </p:grpSpPr>
        <p:pic>
          <p:nvPicPr>
            <p:cNvPr id="29" name="Picture 2" descr="G:\Gruppe 1\Fotos\20150807_16382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744" y="1884432"/>
              <a:ext cx="2170165" cy="1220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Gerade Verbindung mit Pfeil 29"/>
            <p:cNvCxnSpPr/>
            <p:nvPr/>
          </p:nvCxnSpPr>
          <p:spPr>
            <a:xfrm>
              <a:off x="3996525" y="2064603"/>
              <a:ext cx="3018184" cy="2296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34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Masterarbeit Julian Ohm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7516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Experiment </a:t>
            </a:r>
            <a:r>
              <a:rPr lang="de-DE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Segeln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Crews 2 &amp; 3 vor Kühlungsborn &amp; Rügen </a:t>
            </a:r>
            <a:endParaRPr lang="de-DE" sz="2000" dirty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47650" y="1602938"/>
            <a:ext cx="870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Messgrößen:   </a:t>
            </a:r>
            <a:r>
              <a:rPr lang="de-DE" sz="1200" dirty="0" smtClean="0">
                <a:latin typeface="+mj-lt"/>
              </a:rPr>
              <a:t>Segelleistung </a:t>
            </a:r>
            <a:r>
              <a:rPr lang="de-DE" sz="1200" dirty="0" smtClean="0"/>
              <a:t>(in 7 min gut gemachte Strecke in Zielrichtung; Angabe in Seemeilen)</a:t>
            </a:r>
          </a:p>
          <a:p>
            <a:r>
              <a:rPr lang="de-DE" sz="1200" dirty="0"/>
              <a:t>	</a:t>
            </a:r>
            <a:r>
              <a:rPr lang="de-DE" sz="1200" dirty="0" smtClean="0"/>
              <a:t>Blickverteilung (</a:t>
            </a:r>
            <a:r>
              <a:rPr lang="de-DE" sz="1200" dirty="0" err="1" smtClean="0"/>
              <a:t>Eyetracking-Glasses</a:t>
            </a:r>
            <a:r>
              <a:rPr lang="de-DE" sz="1200" dirty="0" smtClean="0"/>
              <a:t> von SMI, Auswertung per </a:t>
            </a:r>
            <a:r>
              <a:rPr lang="de-DE" sz="1200" i="1" dirty="0" err="1" smtClean="0"/>
              <a:t>Semantic</a:t>
            </a:r>
            <a:r>
              <a:rPr lang="de-DE" sz="1200" i="1" dirty="0" smtClean="0"/>
              <a:t> </a:t>
            </a:r>
            <a:r>
              <a:rPr lang="de-DE" sz="1200" i="1" dirty="0"/>
              <a:t>G</a:t>
            </a:r>
            <a:r>
              <a:rPr lang="de-DE" sz="1200" i="1" dirty="0" smtClean="0"/>
              <a:t>aze Mapping</a:t>
            </a:r>
            <a:r>
              <a:rPr lang="de-DE" sz="1200" dirty="0" smtClean="0"/>
              <a:t>)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304800" y="2190968"/>
            <a:ext cx="8481233" cy="2452856"/>
            <a:chOff x="304800" y="2190968"/>
            <a:chExt cx="8481233" cy="2452856"/>
          </a:xfrm>
        </p:grpSpPr>
        <p:pic>
          <p:nvPicPr>
            <p:cNvPr id="28" name="Grafik 27"/>
            <p:cNvPicPr/>
            <p:nvPr/>
          </p:nvPicPr>
          <p:blipFill rotWithShape="1">
            <a:blip r:embed="rId3"/>
            <a:srcRect l="54894" t="12911" r="959" b="27798"/>
            <a:stretch/>
          </p:blipFill>
          <p:spPr bwMode="auto">
            <a:xfrm>
              <a:off x="1243425" y="2190968"/>
              <a:ext cx="5186045" cy="21333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304800" y="4366825"/>
              <a:ext cx="8481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Beispielbild </a:t>
              </a:r>
              <a:r>
                <a:rPr lang="de-DE" sz="1200" i="1" dirty="0" err="1" smtClean="0"/>
                <a:t>Semantic</a:t>
              </a:r>
              <a:r>
                <a:rPr lang="de-DE" sz="1200" i="1" dirty="0" smtClean="0"/>
                <a:t> Gaze Mapping</a:t>
              </a:r>
              <a:r>
                <a:rPr lang="de-DE" sz="1200" dirty="0" smtClean="0"/>
                <a:t>: Rechts sieht man den Blick in das Großsegel, links die Zuweisung zur entsprechenden Kategorie.</a:t>
              </a:r>
              <a:endParaRPr lang="de-DE" sz="1200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7825086" y="57150"/>
            <a:ext cx="1242714" cy="828476"/>
            <a:chOff x="1881488" y="2617493"/>
            <a:chExt cx="1242714" cy="828476"/>
          </a:xfrm>
        </p:grpSpPr>
        <p:sp>
          <p:nvSpPr>
            <p:cNvPr id="25" name="Abgerundetes Rechteck 24"/>
            <p:cNvSpPr/>
            <p:nvPr/>
          </p:nvSpPr>
          <p:spPr>
            <a:xfrm>
              <a:off x="1881488" y="2617493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F2DCDB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bgerundetes Rechteck 4"/>
            <p:cNvSpPr/>
            <p:nvPr/>
          </p:nvSpPr>
          <p:spPr>
            <a:xfrm>
              <a:off x="1905753" y="2641758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Segeln: Leistung und Blickverteilung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5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0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35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Masterarbeit Julian Ohm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7516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Experiment </a:t>
            </a:r>
            <a:r>
              <a:rPr lang="de-DE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Segeln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Crews 2 &amp; 3 vor Kühlungsborn &amp; Rügen </a:t>
            </a:r>
            <a:endParaRPr lang="de-DE" sz="2000" dirty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47650" y="1602938"/>
            <a:ext cx="8700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Ergebnisse:   </a:t>
            </a:r>
            <a:r>
              <a:rPr lang="de-DE" sz="1200" dirty="0"/>
              <a:t>Blickverteilung (</a:t>
            </a:r>
            <a:r>
              <a:rPr lang="de-DE" sz="1200" dirty="0" err="1"/>
              <a:t>Eyetracking-Glasses</a:t>
            </a:r>
            <a:r>
              <a:rPr lang="de-DE" sz="1200" dirty="0"/>
              <a:t> von SMI, Auswertung per </a:t>
            </a:r>
            <a:r>
              <a:rPr lang="de-DE" sz="1200" i="1" dirty="0" err="1"/>
              <a:t>Semantic</a:t>
            </a:r>
            <a:r>
              <a:rPr lang="de-DE" sz="1200" i="1" dirty="0"/>
              <a:t> Gaze Mapping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247650" y="3990975"/>
            <a:ext cx="139621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Alle 6 VP</a:t>
            </a:r>
          </a:p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(% Fixationsdauer</a:t>
            </a:r>
          </a:p>
          <a:p>
            <a:r>
              <a:rPr lang="de-DE" sz="1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g</a:t>
            </a:r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emittelt über n=6)</a:t>
            </a:r>
            <a:endParaRPr lang="de-DE" sz="12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92784"/>
              </p:ext>
            </p:extLst>
          </p:nvPr>
        </p:nvGraphicFramePr>
        <p:xfrm>
          <a:off x="1981200" y="4076700"/>
          <a:ext cx="6436995" cy="57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810895"/>
                <a:gridCol w="762000"/>
                <a:gridCol w="762000"/>
                <a:gridCol w="762000"/>
                <a:gridCol w="762000"/>
                <a:gridCol w="8255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Bedingung\AOI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Großsegel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Fock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Bug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Kompass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MFD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Verklicker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Crew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MFD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9,1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7,4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27,2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C00000"/>
                          </a:solidFill>
                          <a:effectLst/>
                        </a:rPr>
                        <a:t>45,0</a:t>
                      </a:r>
                      <a:endParaRPr lang="de-DE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1,2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KLASS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C00000"/>
                          </a:solidFill>
                          <a:effectLst/>
                        </a:rPr>
                        <a:t>16,6</a:t>
                      </a:r>
                      <a:endParaRPr lang="de-DE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C00000"/>
                          </a:solidFill>
                          <a:effectLst/>
                        </a:rPr>
                        <a:t>11,1</a:t>
                      </a:r>
                      <a:endParaRPr lang="de-DE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32,7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C00000"/>
                          </a:solidFill>
                          <a:effectLst/>
                        </a:rPr>
                        <a:t>19,4</a:t>
                      </a:r>
                      <a:endParaRPr lang="de-DE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C00000"/>
                          </a:solidFill>
                          <a:effectLst/>
                        </a:rPr>
                        <a:t>8,1</a:t>
                      </a:r>
                      <a:endParaRPr lang="de-DE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3,6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250529" y="1913751"/>
            <a:ext cx="8195914" cy="2047709"/>
            <a:chOff x="250529" y="1913751"/>
            <a:chExt cx="7445671" cy="2047709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1063682" y="1913751"/>
              <a:ext cx="6632518" cy="2047709"/>
              <a:chOff x="1063682" y="1913751"/>
              <a:chExt cx="6632518" cy="2047709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1063682" y="1965973"/>
                <a:ext cx="6632518" cy="1995487"/>
                <a:chOff x="1063682" y="1965973"/>
                <a:chExt cx="6632518" cy="1995487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674406" y="1965973"/>
                  <a:ext cx="6021794" cy="1995487"/>
                  <a:chOff x="143498" y="1965973"/>
                  <a:chExt cx="6021794" cy="1995487"/>
                </a:xfrm>
              </p:grpSpPr>
              <p:pic>
                <p:nvPicPr>
                  <p:cNvPr id="8194" name="Picture 2" descr="C:\Users\Gisela Müller-Plath\Eigene Dokumente\Berlin TU\Masterarbeiten\Ohm\daten\Markus 1a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3498" y="1965973"/>
                    <a:ext cx="3187344" cy="19954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95" name="Picture 3" descr="C:\Users\Gisela Müller-Plath\Eigene Dokumente\Berlin TU\Masterarbeiten\Ohm\daten\Markus 1b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28988" y="1965973"/>
                    <a:ext cx="2836304" cy="19954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" name="Textfeld 3"/>
                <p:cNvSpPr txBox="1"/>
                <p:nvPr/>
              </p:nvSpPr>
              <p:spPr>
                <a:xfrm>
                  <a:off x="1063682" y="2066925"/>
                  <a:ext cx="946093" cy="175432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Andere Schiffe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Versuchsleiter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Umgebung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Taue/Leinen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Crew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err="1" smtClean="0"/>
                    <a:t>Verklicker</a:t>
                  </a:r>
                  <a:endParaRPr lang="de-DE" sz="1000" dirty="0" smtClean="0"/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MFD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Bug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Fock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Uhr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Kompass</a:t>
                  </a:r>
                </a:p>
                <a:p>
                  <a:pPr algn="r">
                    <a:lnSpc>
                      <a:spcPct val="90000"/>
                    </a:lnSpc>
                  </a:pPr>
                  <a:r>
                    <a:rPr lang="de-DE" sz="1000" dirty="0" smtClean="0"/>
                    <a:t>Großsegel</a:t>
                  </a:r>
                  <a:endParaRPr lang="de-DE" sz="1000" dirty="0"/>
                </a:p>
              </p:txBody>
            </p:sp>
          </p:grpSp>
          <p:sp>
            <p:nvSpPr>
              <p:cNvPr id="14" name="Textfeld 13"/>
              <p:cNvSpPr txBox="1"/>
              <p:nvPr/>
            </p:nvSpPr>
            <p:spPr>
              <a:xfrm>
                <a:off x="3103667" y="1913751"/>
                <a:ext cx="4812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/>
                  <a:t>MFD</a:t>
                </a:r>
                <a:endParaRPr lang="de-DE" sz="1200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5848350" y="1913751"/>
                <a:ext cx="55976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/>
                  <a:t>KLASS</a:t>
                </a:r>
                <a:endParaRPr lang="de-DE" sz="1200" dirty="0"/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250529" y="2041862"/>
              <a:ext cx="1044871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Eine VP</a:t>
              </a:r>
            </a:p>
            <a:p>
              <a:pPr>
                <a:spcBef>
                  <a:spcPts val="600"/>
                </a:spcBef>
              </a:pPr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(Anzahl Fixationen über die Zeit)</a:t>
              </a:r>
              <a:endParaRPr lang="de-DE" sz="1200" dirty="0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825086" y="57150"/>
            <a:ext cx="1242714" cy="828476"/>
            <a:chOff x="1881488" y="2617493"/>
            <a:chExt cx="1242714" cy="828476"/>
          </a:xfrm>
        </p:grpSpPr>
        <p:sp>
          <p:nvSpPr>
            <p:cNvPr id="30" name="Abgerundetes Rechteck 29"/>
            <p:cNvSpPr/>
            <p:nvPr/>
          </p:nvSpPr>
          <p:spPr>
            <a:xfrm>
              <a:off x="1881488" y="2617493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F2DCDB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bgerundetes Rechteck 4"/>
            <p:cNvSpPr/>
            <p:nvPr/>
          </p:nvSpPr>
          <p:spPr>
            <a:xfrm>
              <a:off x="1905753" y="2641758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Segeln: Leistung und Blickverteilung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5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9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36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3" name="Textfeld 2"/>
          <p:cNvSpPr txBox="1"/>
          <p:nvPr/>
        </p:nvSpPr>
        <p:spPr>
          <a:xfrm>
            <a:off x="270742" y="1576685"/>
            <a:ext cx="489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Aufgabe</a:t>
            </a:r>
            <a:r>
              <a:rPr lang="de-DE" sz="1200" dirty="0" smtClean="0">
                <a:latin typeface="+mj-lt"/>
              </a:rPr>
              <a:t>: Vor Fahrtantritt die Navigation für eine Route auf der Karte planen</a:t>
            </a:r>
          </a:p>
          <a:p>
            <a:r>
              <a:rPr lang="de-DE" sz="1200" dirty="0">
                <a:latin typeface="+mj-lt"/>
              </a:rPr>
              <a:t> </a:t>
            </a:r>
            <a:r>
              <a:rPr lang="de-DE" sz="1200" dirty="0" smtClean="0">
                <a:latin typeface="+mj-lt"/>
              </a:rPr>
              <a:t>                Während der Fahrt den Steuermann navigatorisch anleiten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Masterarbeit Julian Ohm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7035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Experiment </a:t>
            </a:r>
            <a:r>
              <a:rPr lang="de-DE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Navigieren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Crews 2 &amp; 3, Fehmarn &amp; Rügen </a:t>
            </a:r>
            <a:endParaRPr lang="de-DE" sz="2000" dirty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6700" y="2038350"/>
            <a:ext cx="6896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Zwei Medienbedingungen (je eine VP, ein Steuermann für beide):</a:t>
            </a:r>
            <a:endParaRPr lang="de-DE" sz="1200" dirty="0">
              <a:latin typeface="+mj-lt"/>
            </a:endParaRPr>
          </a:p>
          <a:p>
            <a:r>
              <a:rPr lang="de-DE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DE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               </a:t>
            </a:r>
          </a:p>
          <a:p>
            <a:r>
              <a:rPr lang="de-DE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	(KLASS)  </a:t>
            </a:r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Klassisch </a:t>
            </a:r>
          </a:p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	                </a:t>
            </a:r>
            <a:r>
              <a:rPr lang="de-DE" sz="1200" dirty="0" smtClean="0">
                <a:latin typeface="+mj-lt"/>
              </a:rPr>
              <a:t>Planung: mit Kursdreiecken und Zirkel auf Seekarte, Taschenrechner, Notizheft</a:t>
            </a:r>
          </a:p>
          <a:p>
            <a:r>
              <a:rPr lang="de-DE" sz="1200" dirty="0" smtClean="0">
                <a:latin typeface="+mj-lt"/>
              </a:rPr>
              <a:t>	                Navigation: Analoger Steuerkompass, Peilkompass, Uhr, Seekarte, Kursdreiecke, </a:t>
            </a:r>
            <a:br>
              <a:rPr lang="de-DE" sz="1200" dirty="0" smtClean="0">
                <a:latin typeface="+mj-lt"/>
              </a:rPr>
            </a:br>
            <a:r>
              <a:rPr lang="de-DE" sz="1200" dirty="0" smtClean="0">
                <a:latin typeface="+mj-lt"/>
              </a:rPr>
              <a:t>                                                           Zirkel, Bleistift &amp; Radiergummi / Tiefe digital sichtbar                              </a:t>
            </a:r>
          </a:p>
          <a:p>
            <a:r>
              <a:rPr lang="de-DE" sz="1200" dirty="0">
                <a:latin typeface="+mj-lt"/>
              </a:rPr>
              <a:t>	 </a:t>
            </a:r>
            <a:r>
              <a:rPr lang="de-DE" sz="1200" dirty="0" smtClean="0">
                <a:latin typeface="+mj-lt"/>
              </a:rPr>
              <a:t>               </a:t>
            </a:r>
          </a:p>
          <a:p>
            <a:r>
              <a:rPr lang="de-DE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	</a:t>
            </a:r>
          </a:p>
          <a:p>
            <a:r>
              <a:rPr lang="de-DE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de-DE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(MFD)   </a:t>
            </a:r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Multifunktionsplotter am Steuerstand</a:t>
            </a:r>
            <a:endParaRPr lang="de-DE" sz="1200" dirty="0" smtClean="0">
              <a:latin typeface="+mj-lt"/>
            </a:endParaRPr>
          </a:p>
          <a:p>
            <a:r>
              <a:rPr lang="de-DE" sz="1200" dirty="0" smtClean="0">
                <a:latin typeface="+mj-lt"/>
              </a:rPr>
              <a:t>	              Planung: Wegpunkte auf Kartenplotter setzen und zu Route verbinden</a:t>
            </a:r>
            <a:r>
              <a:rPr lang="de-DE" sz="1200" dirty="0">
                <a:latin typeface="+mj-lt"/>
              </a:rPr>
              <a:t>	 </a:t>
            </a:r>
            <a:r>
              <a:rPr lang="de-DE" sz="1200" dirty="0" smtClean="0">
                <a:latin typeface="+mj-lt"/>
              </a:rPr>
              <a:t>              </a:t>
            </a:r>
          </a:p>
          <a:p>
            <a:r>
              <a:rPr lang="de-DE" sz="1200" dirty="0" smtClean="0">
                <a:latin typeface="+mj-lt"/>
              </a:rPr>
              <a:t>	              Navigation: Kartenplotter mit Position auf Karte, Wegpunktinformation (Kurs, ETA), </a:t>
            </a:r>
            <a:br>
              <a:rPr lang="de-DE" sz="1200" dirty="0" smtClean="0">
                <a:latin typeface="+mj-lt"/>
              </a:rPr>
            </a:br>
            <a:r>
              <a:rPr lang="de-DE" sz="1200" dirty="0" smtClean="0">
                <a:latin typeface="+mj-lt"/>
              </a:rPr>
              <a:t>                                                         Route, </a:t>
            </a:r>
            <a:r>
              <a:rPr lang="de-DE" sz="1200" dirty="0" err="1" smtClean="0">
                <a:latin typeface="+mj-lt"/>
              </a:rPr>
              <a:t>MgK</a:t>
            </a:r>
            <a:r>
              <a:rPr lang="de-DE" sz="1200" dirty="0" smtClean="0">
                <a:latin typeface="+mj-lt"/>
              </a:rPr>
              <a:t>-Vektor, COG-Vektor, Track, Tiefe, Uhr</a:t>
            </a:r>
            <a:r>
              <a:rPr lang="de-DE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          </a:t>
            </a:r>
            <a:endParaRPr lang="de-DE" sz="1200" dirty="0" smtClean="0">
              <a:latin typeface="+mj-lt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7825086" y="57150"/>
            <a:ext cx="1242714" cy="828476"/>
            <a:chOff x="1881488" y="2617493"/>
            <a:chExt cx="1242714" cy="828476"/>
          </a:xfrm>
        </p:grpSpPr>
        <p:sp>
          <p:nvSpPr>
            <p:cNvPr id="23" name="Abgerundetes Rechteck 22"/>
            <p:cNvSpPr/>
            <p:nvPr/>
          </p:nvSpPr>
          <p:spPr>
            <a:xfrm>
              <a:off x="1881488" y="2617493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CCCCFF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bgerundetes Rechteck 4"/>
            <p:cNvSpPr/>
            <p:nvPr/>
          </p:nvSpPr>
          <p:spPr>
            <a:xfrm>
              <a:off x="1905753" y="2641758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dirty="0">
                  <a:solidFill>
                    <a:schemeClr val="tx1"/>
                  </a:solidFill>
                </a:rPr>
                <a:t>Navigieren: Situations-bewusstsein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60" y="2269462"/>
            <a:ext cx="2163001" cy="121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s://scontent-frt3-1.xx.fbcdn.net/hphotos-xft1/v/t1.0-9/11999095_834462776669378_2250457415109208797_n.jpg?oh=6908bedc1cbea6f19b3c3244f7752816&amp;oe=56F64E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75" y="3528346"/>
            <a:ext cx="2158311" cy="12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37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Masterarbeit Julian Ohm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7035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Experiment </a:t>
            </a:r>
            <a:r>
              <a:rPr lang="de-DE" sz="2000" i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Navigieren</a:t>
            </a:r>
            <a:r>
              <a:rPr lang="de-DE" sz="2000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Crews 2 &amp; 3, Fehmarn &amp; Rügen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endParaRPr lang="de-DE" sz="2000" dirty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47650" y="1620619"/>
            <a:ext cx="879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Situations-  	     </a:t>
            </a:r>
            <a:r>
              <a:rPr lang="de-DE" sz="1200" dirty="0" smtClean="0">
                <a:latin typeface="+mj-lt"/>
              </a:rPr>
              <a:t>a) Vor Fahrtantritt und nach Ankunft: Zeichne eine Skizze der Route mit Start- und Zielhafen, </a:t>
            </a:r>
            <a:br>
              <a:rPr lang="de-DE" sz="1200" dirty="0" smtClean="0">
                <a:latin typeface="+mj-lt"/>
              </a:rPr>
            </a:br>
            <a:r>
              <a:rPr lang="de-DE" sz="12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bewusstseins-           </a:t>
            </a:r>
            <a:r>
              <a:rPr lang="de-DE" sz="1200" dirty="0"/>
              <a:t>wichtigen See- und Landmarken, Kursänderungspunkten, Gefahrenstellen und Ausweichhäfen!</a:t>
            </a:r>
          </a:p>
          <a:p>
            <a:r>
              <a:rPr lang="de-DE" sz="12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test</a:t>
            </a:r>
            <a:r>
              <a:rPr lang="de-DE" sz="12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:                       </a:t>
            </a:r>
            <a:r>
              <a:rPr lang="de-DE" sz="1200" dirty="0" smtClean="0">
                <a:latin typeface="+mj-lt"/>
              </a:rPr>
              <a:t>b</a:t>
            </a:r>
            <a:r>
              <a:rPr lang="de-DE" sz="1200" dirty="0" smtClean="0"/>
              <a:t>) 3 mal unterwegs: Markiere in der Seekarte die aktuelle Position (Kreuz) sowie Kurs und wahren Wind (Pfeile)!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47650" y="2523351"/>
            <a:ext cx="8700635" cy="2201049"/>
            <a:chOff x="247650" y="2523351"/>
            <a:chExt cx="8700635" cy="2201049"/>
          </a:xfrm>
        </p:grpSpPr>
        <p:sp>
          <p:nvSpPr>
            <p:cNvPr id="24" name="Textfeld 23"/>
            <p:cNvSpPr txBox="1"/>
            <p:nvPr/>
          </p:nvSpPr>
          <p:spPr>
            <a:xfrm>
              <a:off x="247650" y="2523351"/>
              <a:ext cx="8700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Ein Ergebnis (b)</a:t>
              </a:r>
              <a:endParaRPr lang="de-DE" sz="1200" dirty="0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5104068" y="2549011"/>
              <a:ext cx="3277932" cy="1851539"/>
              <a:chOff x="5104068" y="2549011"/>
              <a:chExt cx="3277932" cy="1851539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5104068" y="2549011"/>
                <a:ext cx="3277932" cy="1851539"/>
                <a:chOff x="533400" y="2647950"/>
                <a:chExt cx="3277932" cy="1851539"/>
              </a:xfrm>
            </p:grpSpPr>
            <p:pic>
              <p:nvPicPr>
                <p:cNvPr id="23" name="Picture 4" descr="https://scontent-frt3-1.xx.fbcdn.net/hphotos-xft1/v/t1.0-9/11999095_834462776669378_2250457415109208797_n.jpg?oh=6908bedc1cbea6f19b3c3244f7752816&amp;oe=56F64EAE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2647950"/>
                  <a:ext cx="2158311" cy="12140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4" name="Picture 2" descr="G:\Gruppe 3\ANEMOS Bilder\IMG_1252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2787907"/>
                  <a:ext cx="1296732" cy="17115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8" name="Textfeld 27"/>
              <p:cNvSpPr txBox="1"/>
              <p:nvPr/>
            </p:nvSpPr>
            <p:spPr>
              <a:xfrm>
                <a:off x="6400800" y="3865816"/>
                <a:ext cx="4812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/>
                  <a:t>MFD</a:t>
                </a:r>
                <a:endParaRPr lang="de-DE" sz="1200" dirty="0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1447800" y="2571750"/>
              <a:ext cx="3688830" cy="2152650"/>
              <a:chOff x="1447800" y="2571750"/>
              <a:chExt cx="3688830" cy="2152650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1524000" y="2571750"/>
                <a:ext cx="3352800" cy="1857095"/>
                <a:chOff x="1524000" y="2571750"/>
                <a:chExt cx="3352800" cy="1857095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524000" y="2571750"/>
                  <a:ext cx="3352800" cy="1857095"/>
                  <a:chOff x="4876800" y="2645312"/>
                  <a:chExt cx="3352800" cy="1857095"/>
                </a:xfrm>
              </p:grpSpPr>
              <p:pic>
                <p:nvPicPr>
                  <p:cNvPr id="2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76800" y="2645312"/>
                    <a:ext cx="2163001" cy="12166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75" name="Picture 3" descr="G:\Gruppe 3\ANEMOS Bilder\IMG_1253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04847" y="2790825"/>
                    <a:ext cx="1324753" cy="17115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" name="Textfeld 3"/>
                <p:cNvSpPr txBox="1"/>
                <p:nvPr/>
              </p:nvSpPr>
              <p:spPr>
                <a:xfrm>
                  <a:off x="2895600" y="3885146"/>
                  <a:ext cx="5597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 smtClean="0"/>
                    <a:t>KLASS</a:t>
                  </a:r>
                  <a:endParaRPr lang="de-DE" sz="1200" dirty="0"/>
                </a:p>
              </p:txBody>
            </p:sp>
          </p:grpSp>
          <p:sp>
            <p:nvSpPr>
              <p:cNvPr id="12" name="Textfeld 11"/>
              <p:cNvSpPr txBox="1"/>
              <p:nvPr/>
            </p:nvSpPr>
            <p:spPr>
              <a:xfrm>
                <a:off x="1447800" y="4478179"/>
                <a:ext cx="36888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Wahre Position, Kus und Wind: Wird nicht verraten (Datenschutz!)</a:t>
                </a:r>
                <a:endParaRPr lang="de-DE" sz="1000" dirty="0"/>
              </a:p>
            </p:txBody>
          </p:sp>
        </p:grpSp>
      </p:grpSp>
      <p:grpSp>
        <p:nvGrpSpPr>
          <p:cNvPr id="31" name="Gruppieren 30"/>
          <p:cNvGrpSpPr/>
          <p:nvPr/>
        </p:nvGrpSpPr>
        <p:grpSpPr>
          <a:xfrm>
            <a:off x="7825086" y="57150"/>
            <a:ext cx="1242714" cy="828476"/>
            <a:chOff x="1881488" y="2617493"/>
            <a:chExt cx="1242714" cy="828476"/>
          </a:xfrm>
        </p:grpSpPr>
        <p:sp>
          <p:nvSpPr>
            <p:cNvPr id="32" name="Abgerundetes Rechteck 31"/>
            <p:cNvSpPr/>
            <p:nvPr/>
          </p:nvSpPr>
          <p:spPr>
            <a:xfrm>
              <a:off x="1881488" y="2617493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CCCCFF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Abgerundetes Rechteck 4"/>
            <p:cNvSpPr/>
            <p:nvPr/>
          </p:nvSpPr>
          <p:spPr>
            <a:xfrm>
              <a:off x="1905753" y="2641758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dirty="0">
                  <a:solidFill>
                    <a:schemeClr val="tx1"/>
                  </a:solidFill>
                </a:rPr>
                <a:t>Navigieren: Situations-bewusstsein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4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8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38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Masterarbeit Julian Ohm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181040"/>
            <a:ext cx="7135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Zusammenfassung: Experimente </a:t>
            </a:r>
            <a:r>
              <a:rPr lang="de-DE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Segeln 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und</a:t>
            </a:r>
            <a:r>
              <a:rPr lang="de-DE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Navigieren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endParaRPr lang="de-DE" sz="2000" dirty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228600" y="165735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Segeln: </a:t>
            </a:r>
            <a:endParaRPr lang="de-DE" sz="1200" dirty="0">
              <a:solidFill>
                <a:schemeClr val="accent2">
                  <a:lumMod val="75000"/>
                  <a:lumOff val="25000"/>
                </a:schemeClr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Bei Verwendung des MFD zog dieses einen großen Anteil der Blicke auf sich, auf Kosten von Blicken in Segel, </a:t>
            </a:r>
            <a:r>
              <a:rPr lang="de-DE" sz="1200" dirty="0" err="1" smtClean="0">
                <a:latin typeface="+mj-lt"/>
              </a:rPr>
              <a:t>Verklicker</a:t>
            </a:r>
            <a:r>
              <a:rPr lang="de-DE" sz="1200" dirty="0" smtClean="0">
                <a:latin typeface="+mj-lt"/>
              </a:rPr>
              <a:t> und Umgebung.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Die individuellen Unterschiede waren dabei groß.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Belastbare Aussagen sind nur bei größerer und homogenerer Stichprobe möglich (erfahrene </a:t>
            </a:r>
            <a:r>
              <a:rPr lang="de-DE" sz="1200" dirty="0">
                <a:latin typeface="+mj-lt"/>
              </a:rPr>
              <a:t>S</a:t>
            </a:r>
            <a:r>
              <a:rPr lang="de-DE" sz="1200" dirty="0" smtClean="0">
                <a:latin typeface="+mj-lt"/>
              </a:rPr>
              <a:t>egler).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Um eine Beziehung zwischen Segelleistung und Blickverteilung herzustellen, muss das Versuchsdesign geändert werden.</a:t>
            </a:r>
            <a:endParaRPr lang="de-DE" sz="1200" dirty="0">
              <a:latin typeface="+mj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28600" y="3105150"/>
            <a:ext cx="876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Navigieren: </a:t>
            </a:r>
            <a:endParaRPr lang="de-DE" sz="1200" dirty="0">
              <a:solidFill>
                <a:schemeClr val="accent2">
                  <a:lumMod val="75000"/>
                  <a:lumOff val="25000"/>
                </a:schemeClr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Bei klassischer Routenplanung auf der Papierkarte  entstand vor Fahrtantritt eine detailreichere „kognitive Karte“; </a:t>
            </a:r>
            <a:br>
              <a:rPr lang="de-DE" sz="1200" dirty="0" smtClean="0">
                <a:latin typeface="+mj-lt"/>
              </a:rPr>
            </a:br>
            <a:r>
              <a:rPr lang="de-DE" sz="1200" dirty="0" smtClean="0">
                <a:latin typeface="+mj-lt"/>
              </a:rPr>
              <a:t>unterwegs waren die </a:t>
            </a:r>
            <a:r>
              <a:rPr lang="de-DE" sz="1200" i="1" dirty="0" smtClean="0">
                <a:latin typeface="+mj-lt"/>
              </a:rPr>
              <a:t>Positionen</a:t>
            </a:r>
            <a:r>
              <a:rPr lang="de-DE" sz="1200" dirty="0" smtClean="0">
                <a:latin typeface="+mj-lt"/>
              </a:rPr>
              <a:t> besser repräsentiert als in der MFD-Bedingung.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Bei Navigation mit MFD war die </a:t>
            </a:r>
            <a:r>
              <a:rPr lang="de-DE" sz="1200" i="1" dirty="0" smtClean="0">
                <a:latin typeface="+mj-lt"/>
              </a:rPr>
              <a:t>Windrichtung</a:t>
            </a:r>
            <a:r>
              <a:rPr lang="de-DE" sz="1200" dirty="0" smtClean="0">
                <a:latin typeface="+mj-lt"/>
              </a:rPr>
              <a:t> besser repräsentiert als in der klassischen Bedingung.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Belastbare Aussagen sind nur bei größerer </a:t>
            </a:r>
            <a:r>
              <a:rPr lang="de-DE" sz="1200" dirty="0"/>
              <a:t>und homogenerer Stichprobe möglich (erfahrene </a:t>
            </a:r>
            <a:r>
              <a:rPr lang="de-DE" sz="1200" dirty="0" smtClean="0"/>
              <a:t>Segler/Navigatoren).</a:t>
            </a:r>
            <a:endParaRPr lang="de-DE" sz="1200" dirty="0"/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Ob eine </a:t>
            </a:r>
            <a:r>
              <a:rPr lang="de-DE" sz="1200" smtClean="0">
                <a:latin typeface="+mj-lt"/>
              </a:rPr>
              <a:t>detailreichere „kognitive Karte“ </a:t>
            </a:r>
            <a:r>
              <a:rPr lang="de-DE" sz="1200" dirty="0" smtClean="0">
                <a:latin typeface="+mj-lt"/>
              </a:rPr>
              <a:t>zu besserer Raumorientierung führt, muss noch untersucht werden.</a:t>
            </a:r>
            <a:endParaRPr lang="de-DE" sz="1200" dirty="0">
              <a:latin typeface="+mj-lt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7825086" y="57150"/>
            <a:ext cx="1242714" cy="828476"/>
            <a:chOff x="2643483" y="1454345"/>
            <a:chExt cx="1242714" cy="828476"/>
          </a:xfrm>
        </p:grpSpPr>
        <p:sp>
          <p:nvSpPr>
            <p:cNvPr id="43" name="Abgerundetes Rechteck 42"/>
            <p:cNvSpPr/>
            <p:nvPr/>
          </p:nvSpPr>
          <p:spPr>
            <a:xfrm>
              <a:off x="2643483" y="1454345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FCD5B4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bgerundetes Rechteck 4"/>
            <p:cNvSpPr/>
            <p:nvPr/>
          </p:nvSpPr>
          <p:spPr>
            <a:xfrm>
              <a:off x="2667748" y="1478610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Pilot-Experimente zur Auswirkung der Mediennutzung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9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39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Masterarbeit Julian Ohm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181040"/>
            <a:ext cx="5854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Ausblick: Experimente </a:t>
            </a:r>
            <a:r>
              <a:rPr lang="de-DE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Segeln 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und</a:t>
            </a:r>
            <a:r>
              <a:rPr lang="de-DE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Navigieren</a:t>
            </a:r>
            <a:r>
              <a:rPr lang="de-DE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endParaRPr lang="de-DE" sz="2000" dirty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228600" y="165735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Segeln: </a:t>
            </a:r>
            <a:endParaRPr lang="de-DE" sz="1200" dirty="0">
              <a:solidFill>
                <a:schemeClr val="accent2">
                  <a:lumMod val="75000"/>
                  <a:lumOff val="25000"/>
                </a:schemeClr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Bei Verwendung des MFD zog dieses einen großen Anteil der Blicke auf sich, auf Kosten von Blicken in Segel, </a:t>
            </a:r>
            <a:r>
              <a:rPr lang="de-DE" sz="1200" dirty="0" err="1" smtClean="0">
                <a:latin typeface="+mj-lt"/>
              </a:rPr>
              <a:t>Verklicker</a:t>
            </a:r>
            <a:r>
              <a:rPr lang="de-DE" sz="1200" dirty="0" smtClean="0">
                <a:latin typeface="+mj-lt"/>
              </a:rPr>
              <a:t> und Umgebung.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Die individuellen Unterschiede waren dabei groß.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Belastbare Aussagen sind nur bei </a:t>
            </a:r>
            <a:r>
              <a:rPr lang="de-DE" sz="1200" b="1" dirty="0" smtClean="0">
                <a:solidFill>
                  <a:srgbClr val="C00000"/>
                </a:solidFill>
                <a:latin typeface="+mj-lt"/>
              </a:rPr>
              <a:t>größerer </a:t>
            </a:r>
            <a:r>
              <a:rPr lang="de-DE" sz="1200" b="1" dirty="0">
                <a:solidFill>
                  <a:srgbClr val="C00000"/>
                </a:solidFill>
              </a:rPr>
              <a:t>und homogenerer Stichprobe möglich (erfahrene Fahrtensegler</a:t>
            </a:r>
            <a:r>
              <a:rPr lang="de-DE" sz="1200" b="1" dirty="0" smtClean="0">
                <a:solidFill>
                  <a:srgbClr val="C00000"/>
                </a:solidFill>
              </a:rPr>
              <a:t>)</a:t>
            </a:r>
            <a:endParaRPr lang="de-DE" sz="1200" b="1" dirty="0">
              <a:solidFill>
                <a:srgbClr val="C00000"/>
              </a:solidFill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Um eine Beziehung zwischen Segelleistung und Blickverteilung herzustellen, muss das </a:t>
            </a:r>
            <a:r>
              <a:rPr lang="de-DE" sz="1200" b="1" dirty="0" smtClean="0">
                <a:solidFill>
                  <a:srgbClr val="C00000"/>
                </a:solidFill>
                <a:latin typeface="+mj-lt"/>
              </a:rPr>
              <a:t>Versuchsdesign geändert </a:t>
            </a:r>
            <a:r>
              <a:rPr lang="de-DE" sz="1200" dirty="0" smtClean="0">
                <a:latin typeface="+mj-lt"/>
              </a:rPr>
              <a:t>werden.</a:t>
            </a:r>
            <a:endParaRPr lang="de-DE" sz="1200" dirty="0">
              <a:latin typeface="+mj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334250" y="2428101"/>
            <a:ext cx="1294382" cy="276999"/>
            <a:chOff x="7334250" y="2656701"/>
            <a:chExt cx="1294382" cy="276999"/>
          </a:xfrm>
        </p:grpSpPr>
        <p:sp>
          <p:nvSpPr>
            <p:cNvPr id="3" name="Pfeil nach rechts 2"/>
            <p:cNvSpPr/>
            <p:nvPr/>
          </p:nvSpPr>
          <p:spPr>
            <a:xfrm>
              <a:off x="7334250" y="2771775"/>
              <a:ext cx="152400" cy="762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7515827" y="2656701"/>
              <a:ext cx="1112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Sommer 2016.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228600" y="3105150"/>
            <a:ext cx="876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Navigieren: </a:t>
            </a:r>
            <a:endParaRPr lang="de-DE" sz="1200" dirty="0">
              <a:solidFill>
                <a:schemeClr val="accent2">
                  <a:lumMod val="75000"/>
                  <a:lumOff val="25000"/>
                </a:schemeClr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Bei klassischer Routenplanung auf der Papierkarte  entstand eine detailreichere kognitive Karte; </a:t>
            </a:r>
            <a:br>
              <a:rPr lang="de-DE" sz="1200" dirty="0" smtClean="0">
                <a:latin typeface="+mj-lt"/>
              </a:rPr>
            </a:br>
            <a:r>
              <a:rPr lang="de-DE" sz="1200" dirty="0" smtClean="0">
                <a:latin typeface="+mj-lt"/>
              </a:rPr>
              <a:t>unterwegs waren die Positionen besser repräsentiert..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Bei Navigation mit MFD war die Windrichtung besser repräsentiert.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Belastbare Aussagen sind nur bei </a:t>
            </a:r>
            <a:r>
              <a:rPr lang="de-DE" sz="1200" b="1" dirty="0" smtClean="0">
                <a:solidFill>
                  <a:srgbClr val="C00000"/>
                </a:solidFill>
                <a:latin typeface="+mj-lt"/>
              </a:rPr>
              <a:t>größerer </a:t>
            </a:r>
            <a:r>
              <a:rPr lang="de-DE" sz="1200" b="1" dirty="0">
                <a:solidFill>
                  <a:srgbClr val="C00000"/>
                </a:solidFill>
              </a:rPr>
              <a:t>und homogenerer Stichprobe möglich (erfahrene Fahrtensegler</a:t>
            </a:r>
            <a:r>
              <a:rPr lang="de-DE" sz="1200" b="1" dirty="0" smtClean="0">
                <a:solidFill>
                  <a:srgbClr val="C00000"/>
                </a:solidFill>
              </a:rPr>
              <a:t>)</a:t>
            </a:r>
            <a:endParaRPr lang="de-DE" sz="1200" b="1" dirty="0">
              <a:solidFill>
                <a:srgbClr val="C00000"/>
              </a:solidFill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200" dirty="0" smtClean="0">
                <a:latin typeface="+mj-lt"/>
              </a:rPr>
              <a:t>Ob eine detailreichere kognitive Karte </a:t>
            </a:r>
            <a:r>
              <a:rPr lang="de-DE" sz="1200" b="1" dirty="0" smtClean="0">
                <a:solidFill>
                  <a:srgbClr val="C00000"/>
                </a:solidFill>
                <a:latin typeface="+mj-lt"/>
              </a:rPr>
              <a:t>zu besserer Raumorientierung führt, muss noch untersucht werden</a:t>
            </a:r>
            <a:endParaRPr lang="de-DE" sz="12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7428258" y="4325034"/>
            <a:ext cx="1422558" cy="276999"/>
            <a:chOff x="7334250" y="2656701"/>
            <a:chExt cx="1422558" cy="276999"/>
          </a:xfrm>
        </p:grpSpPr>
        <p:sp>
          <p:nvSpPr>
            <p:cNvPr id="25" name="Pfeil nach rechts 24"/>
            <p:cNvSpPr/>
            <p:nvPr/>
          </p:nvSpPr>
          <p:spPr>
            <a:xfrm>
              <a:off x="7334250" y="2762250"/>
              <a:ext cx="152400" cy="762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515827" y="2656701"/>
              <a:ext cx="1240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Winter 2015/16.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431341" y="4057650"/>
            <a:ext cx="1294382" cy="276999"/>
            <a:chOff x="7334250" y="2656701"/>
            <a:chExt cx="1294382" cy="276999"/>
          </a:xfrm>
        </p:grpSpPr>
        <p:sp>
          <p:nvSpPr>
            <p:cNvPr id="28" name="Pfeil nach rechts 27"/>
            <p:cNvSpPr/>
            <p:nvPr/>
          </p:nvSpPr>
          <p:spPr>
            <a:xfrm>
              <a:off x="7334250" y="2762250"/>
              <a:ext cx="152400" cy="762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515827" y="2656701"/>
              <a:ext cx="1112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Sommer 2016.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7825086" y="57150"/>
            <a:ext cx="1242714" cy="828476"/>
            <a:chOff x="2643483" y="1454345"/>
            <a:chExt cx="1242714" cy="828476"/>
          </a:xfrm>
        </p:grpSpPr>
        <p:sp>
          <p:nvSpPr>
            <p:cNvPr id="43" name="Abgerundetes Rechteck 42"/>
            <p:cNvSpPr/>
            <p:nvPr/>
          </p:nvSpPr>
          <p:spPr>
            <a:xfrm>
              <a:off x="2643483" y="1454345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FCD5B4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bgerundetes Rechteck 4"/>
            <p:cNvSpPr/>
            <p:nvPr/>
          </p:nvSpPr>
          <p:spPr>
            <a:xfrm>
              <a:off x="2667748" y="1478610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Pilot-Experimente zur Auswirkung der Mediennutzung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8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4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-9526"/>
            <a:ext cx="3124200" cy="151447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 </a:t>
            </a:r>
          </a:p>
          <a:p>
            <a:pPr algn="l"/>
            <a:endParaRPr lang="de-DE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l"/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Das Projekt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sp>
        <p:nvSpPr>
          <p:cNvPr id="9" name="Textfeld 8"/>
          <p:cNvSpPr txBox="1"/>
          <p:nvPr/>
        </p:nvSpPr>
        <p:spPr>
          <a:xfrm>
            <a:off x="123825" y="1618565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Tabellarischer Überblick über die empirischen Untersuchungen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s</a:t>
            </a:r>
            <a:r>
              <a:rPr lang="de-DE" sz="1200" dirty="0" smtClean="0"/>
              <a:t>iehe Handzettel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74333"/>
              </p:ext>
            </p:extLst>
          </p:nvPr>
        </p:nvGraphicFramePr>
        <p:xfrm>
          <a:off x="2082867" y="-9526"/>
          <a:ext cx="7075345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" name="Arbeitsblatt" r:id="rId4" imgW="15182816" imgH="11058583" progId="Excel.Sheet.12">
                  <p:embed/>
                </p:oleObj>
              </mc:Choice>
              <mc:Fallback>
                <p:oleObj name="Arbeitsblatt" r:id="rId4" imgW="15182816" imgH="11058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2867" y="-9526"/>
                        <a:ext cx="7075345" cy="515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40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476123444"/>
              </p:ext>
            </p:extLst>
          </p:nvPr>
        </p:nvGraphicFramePr>
        <p:xfrm>
          <a:off x="76200" y="1123950"/>
          <a:ext cx="6096000" cy="357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fik 8" descr="C:\Users\Gisela Müller-Plath\Pictures\Mary Read\Ostseefahrt 2015\P104061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3000"/>
            <a:ext cx="2667000" cy="1992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erade Verbindung 6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2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DD02020A-2D7C-40D5-B1BE-9BEAB2F5FCC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</a:b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Masterarbeit David Jung</a:t>
            </a:r>
            <a:endParaRPr lang="de-DE" sz="1200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8084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Century Gothic" pitchFamily="34" charset="0"/>
              </a:rPr>
              <a:t>Explorative Usability-Analyse zwecks Erstellung einer „Guideline“ </a:t>
            </a:r>
            <a:endParaRPr lang="de-DE" sz="2000" dirty="0">
              <a:solidFill>
                <a:srgbClr val="002060">
                  <a:lumMod val="75000"/>
                  <a:lumOff val="25000"/>
                </a:srgb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>
            <a:off x="7825086" y="57150"/>
            <a:ext cx="1242714" cy="828476"/>
            <a:chOff x="4724397" y="2617974"/>
            <a:chExt cx="1242714" cy="828476"/>
          </a:xfrm>
        </p:grpSpPr>
        <p:sp>
          <p:nvSpPr>
            <p:cNvPr id="29" name="Abgerundetes Rechteck 28"/>
            <p:cNvSpPr/>
            <p:nvPr/>
          </p:nvSpPr>
          <p:spPr>
            <a:xfrm>
              <a:off x="4724397" y="2617974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D8E4BC"/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bgerundetes Rechteck 4"/>
            <p:cNvSpPr/>
            <p:nvPr/>
          </p:nvSpPr>
          <p:spPr>
            <a:xfrm>
              <a:off x="4748662" y="2642239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Nutzertest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3 Geräte, 9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228600" y="1558826"/>
            <a:ext cx="8458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entury Gothic" pitchFamily="34" charset="0"/>
              </a:rPr>
              <a:t>Usability </a:t>
            </a:r>
            <a:r>
              <a:rPr lang="de-DE" sz="1600" dirty="0" smtClean="0">
                <a:latin typeface="Century Gothic" pitchFamily="34" charset="0"/>
              </a:rPr>
              <a:t>= Gebrauchstauglichkeit, Benutzerfreundlichkeit.</a:t>
            </a:r>
          </a:p>
          <a:p>
            <a:r>
              <a:rPr lang="de-DE" sz="1600" dirty="0" smtClean="0">
                <a:latin typeface="Century Gothic" pitchFamily="34" charset="0"/>
              </a:rPr>
              <a:t> </a:t>
            </a:r>
            <a:endParaRPr lang="de-DE" sz="1600" dirty="0">
              <a:latin typeface="Century Gothic" pitchFamily="34" charset="0"/>
            </a:endParaRPr>
          </a:p>
          <a:p>
            <a:r>
              <a:rPr lang="de-DE" sz="1600" dirty="0">
                <a:latin typeface="Century Gothic" pitchFamily="34" charset="0"/>
              </a:rPr>
              <a:t>Usability bezeichnet das Ausmaß, in dem ein </a:t>
            </a:r>
            <a:r>
              <a:rPr lang="de-DE" sz="1600" dirty="0" smtClean="0">
                <a:latin typeface="Century Gothic" pitchFamily="34" charset="0"/>
              </a:rPr>
              <a:t>Produkt durch </a:t>
            </a:r>
            <a:r>
              <a:rPr lang="de-DE" sz="16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bestimmte Benutzer</a:t>
            </a:r>
            <a:r>
              <a:rPr lang="de-DE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de-DE" sz="1600" dirty="0">
                <a:latin typeface="Century Gothic" pitchFamily="34" charset="0"/>
              </a:rPr>
              <a:t>in einem </a:t>
            </a:r>
            <a:r>
              <a:rPr lang="de-DE" sz="16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bestimmten Anwendungskontext</a:t>
            </a:r>
            <a:r>
              <a:rPr lang="de-DE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de-DE" sz="1600" dirty="0">
                <a:latin typeface="Century Gothic" pitchFamily="34" charset="0"/>
              </a:rPr>
              <a:t>genutzt werden kann, um </a:t>
            </a:r>
            <a:r>
              <a:rPr lang="de-DE" sz="16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bestimmte Ziele </a:t>
            </a:r>
            <a:endParaRPr lang="de-DE" sz="1600" b="1" dirty="0" smtClean="0">
              <a:solidFill>
                <a:schemeClr val="accent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b="1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effektiv</a:t>
            </a:r>
            <a:r>
              <a:rPr lang="de-DE" sz="1600" dirty="0">
                <a:latin typeface="Century Gothic" pitchFamily="34" charset="0"/>
              </a:rPr>
              <a:t>, </a:t>
            </a:r>
            <a:endParaRPr lang="de-DE" sz="1600" dirty="0" smtClean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b="1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effizient</a:t>
            </a:r>
            <a:r>
              <a:rPr lang="de-DE" sz="1600" dirty="0" smtClean="0">
                <a:latin typeface="Century Gothic" pitchFamily="34" charset="0"/>
              </a:rPr>
              <a:t> </a:t>
            </a:r>
            <a:r>
              <a:rPr lang="de-DE" sz="1600" dirty="0">
                <a:latin typeface="Century Gothic" pitchFamily="34" charset="0"/>
              </a:rPr>
              <a:t>und </a:t>
            </a:r>
            <a:endParaRPr lang="de-DE" sz="1600" dirty="0" smtClean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b="1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Century Gothic" pitchFamily="34" charset="0"/>
              </a:rPr>
              <a:t>zufriedenstellend</a:t>
            </a:r>
            <a:r>
              <a:rPr lang="de-DE" sz="1600" dirty="0" smtClean="0">
                <a:latin typeface="Century Gothic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latin typeface="Century Gothic" pitchFamily="34" charset="0"/>
              </a:rPr>
              <a:t>zu </a:t>
            </a:r>
            <a:r>
              <a:rPr lang="de-DE" sz="1600" dirty="0">
                <a:latin typeface="Century Gothic" pitchFamily="34" charset="0"/>
              </a:rPr>
              <a:t>erreichen</a:t>
            </a:r>
            <a:r>
              <a:rPr lang="de-DE" sz="1600" dirty="0" smtClean="0">
                <a:latin typeface="Century Gothic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latin typeface="Century Gothic" pitchFamily="34" charset="0"/>
              </a:rPr>
              <a:t> </a:t>
            </a:r>
            <a:endParaRPr lang="de-DE" sz="1600" dirty="0">
              <a:latin typeface="Century Gothic" pitchFamily="34" charset="0"/>
            </a:endParaRPr>
          </a:p>
          <a:p>
            <a:r>
              <a:rPr lang="de-DE" sz="1600" dirty="0">
                <a:latin typeface="Century Gothic" pitchFamily="34" charset="0"/>
              </a:rPr>
              <a:t>Gute Usability wird in der Regel gar nicht explizit wahrgenommen, schlechte hingegen schon. </a:t>
            </a:r>
          </a:p>
        </p:txBody>
      </p:sp>
    </p:spTree>
    <p:extLst>
      <p:ext uri="{BB962C8B-B14F-4D97-AF65-F5344CB8AC3E}">
        <p14:creationId xmlns:p14="http://schemas.microsoft.com/office/powerpoint/2010/main" val="2469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</a:b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Masterarbeit David Jung</a:t>
            </a:r>
            <a:endParaRPr lang="de-DE" sz="1200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8084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Century Gothic" pitchFamily="34" charset="0"/>
              </a:rPr>
              <a:t>Explorative Usability-Analyse zwecks Erstellung einer „Guideline“ </a:t>
            </a:r>
            <a:endParaRPr lang="de-DE" sz="2000" dirty="0">
              <a:solidFill>
                <a:srgbClr val="002060">
                  <a:lumMod val="75000"/>
                  <a:lumOff val="25000"/>
                </a:srgb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>
            <a:off x="7825086" y="57150"/>
            <a:ext cx="1242714" cy="828476"/>
            <a:chOff x="4724397" y="2617974"/>
            <a:chExt cx="1242714" cy="828476"/>
          </a:xfrm>
        </p:grpSpPr>
        <p:sp>
          <p:nvSpPr>
            <p:cNvPr id="29" name="Abgerundetes Rechteck 28"/>
            <p:cNvSpPr/>
            <p:nvPr/>
          </p:nvSpPr>
          <p:spPr>
            <a:xfrm>
              <a:off x="4724397" y="2617974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D8E4BC"/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bgerundetes Rechteck 4"/>
            <p:cNvSpPr/>
            <p:nvPr/>
          </p:nvSpPr>
          <p:spPr>
            <a:xfrm>
              <a:off x="4748662" y="2642239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Nutzertest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3 Geräte, 9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Inhaltsplatzhalter 3"/>
          <p:cNvSpPr txBox="1">
            <a:spLocks/>
          </p:cNvSpPr>
          <p:nvPr/>
        </p:nvSpPr>
        <p:spPr>
          <a:xfrm>
            <a:off x="3467724" y="2647950"/>
            <a:ext cx="2971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200" dirty="0" smtClean="0">
                <a:latin typeface="+mn-lt"/>
              </a:rPr>
              <a:t>2. Multifunktionsplotter </a:t>
            </a:r>
            <a:r>
              <a:rPr lang="de-DE" sz="1200" dirty="0" err="1" smtClean="0">
                <a:latin typeface="+mn-lt"/>
              </a:rPr>
              <a:t>eS</a:t>
            </a:r>
            <a:r>
              <a:rPr lang="de-DE" sz="1200" dirty="0" smtClean="0">
                <a:latin typeface="+mn-lt"/>
              </a:rPr>
              <a:t> 75</a:t>
            </a:r>
          </a:p>
          <a:p>
            <a:pPr marL="0" indent="0">
              <a:buFont typeface="Arial" pitchFamily="34" charset="0"/>
              <a:buNone/>
            </a:pPr>
            <a:r>
              <a:rPr lang="de-DE" sz="1200" dirty="0" smtClean="0">
                <a:latin typeface="+mn-lt"/>
              </a:rPr>
              <a:t>     von </a:t>
            </a:r>
            <a:r>
              <a:rPr lang="de-DE" sz="12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Raymarine</a:t>
            </a:r>
            <a:endParaRPr lang="de-DE" sz="1200" b="1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5" name="Inhaltsplatzhalter 3"/>
          <p:cNvSpPr txBox="1">
            <a:spLocks/>
          </p:cNvSpPr>
          <p:nvPr/>
        </p:nvSpPr>
        <p:spPr>
          <a:xfrm>
            <a:off x="3467724" y="1847850"/>
            <a:ext cx="36576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200" dirty="0" smtClean="0">
                <a:latin typeface="+mj-lt"/>
              </a:rPr>
              <a:t>1. Multifunktionsplotter </a:t>
            </a:r>
            <a:r>
              <a:rPr lang="de-DE" sz="1200" dirty="0" err="1" smtClean="0">
                <a:latin typeface="+mj-lt"/>
              </a:rPr>
              <a:t>GPSmap</a:t>
            </a:r>
            <a:r>
              <a:rPr lang="de-DE" sz="1200" dirty="0" smtClean="0">
                <a:latin typeface="+mj-lt"/>
              </a:rPr>
              <a:t> 721xs</a:t>
            </a:r>
          </a:p>
          <a:p>
            <a:pPr marL="0" indent="0">
              <a:buFont typeface="Arial" pitchFamily="34" charset="0"/>
              <a:buNone/>
            </a:pPr>
            <a:r>
              <a:rPr lang="de-DE" sz="1200" dirty="0" smtClean="0">
                <a:latin typeface="+mj-lt"/>
              </a:rPr>
              <a:t>    von </a:t>
            </a:r>
            <a:r>
              <a:rPr lang="de-DE" sz="12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Garmin</a:t>
            </a:r>
            <a:endParaRPr lang="de-DE" sz="1200" b="1" dirty="0" smtClean="0">
              <a:solidFill>
                <a:schemeClr val="accent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Inhaltsplatzhalter 3"/>
          <p:cNvSpPr txBox="1">
            <a:spLocks/>
          </p:cNvSpPr>
          <p:nvPr/>
        </p:nvSpPr>
        <p:spPr>
          <a:xfrm>
            <a:off x="3505200" y="3486150"/>
            <a:ext cx="4686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 smtClean="0">
                <a:latin typeface="+mj-lt"/>
              </a:rPr>
              <a:t>3. Outdoor-</a:t>
            </a:r>
            <a:r>
              <a:rPr lang="de-DE" sz="1200" dirty="0" err="1" smtClean="0">
                <a:latin typeface="+mj-lt"/>
              </a:rPr>
              <a:t>Tablet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 smtClean="0">
                <a:latin typeface="+mj-lt"/>
              </a:rPr>
              <a:t>nep</a:t>
            </a:r>
            <a:r>
              <a:rPr lang="de-DE" sz="1200" dirty="0" smtClean="0">
                <a:latin typeface="+mj-lt"/>
              </a:rPr>
              <a:t>-Tab 7 von </a:t>
            </a:r>
            <a:r>
              <a:rPr lang="de-DE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N</a:t>
            </a:r>
            <a:r>
              <a:rPr lang="de-DE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eptune</a:t>
            </a:r>
            <a:r>
              <a:rPr lang="de-DE" sz="1200" dirty="0" smtClean="0">
                <a:latin typeface="+mj-lt"/>
              </a:rPr>
              <a:t> </a:t>
            </a:r>
            <a:br>
              <a:rPr lang="de-DE" sz="1200" dirty="0" smtClean="0">
                <a:latin typeface="+mj-lt"/>
              </a:rPr>
            </a:br>
            <a:r>
              <a:rPr lang="de-DE" sz="1200" dirty="0" smtClean="0">
                <a:latin typeface="+mj-lt"/>
              </a:rPr>
              <a:t>     mit App </a:t>
            </a:r>
            <a:r>
              <a:rPr lang="de-DE" sz="1200" dirty="0" err="1" smtClean="0">
                <a:latin typeface="+mj-lt"/>
              </a:rPr>
              <a:t>yacht</a:t>
            </a:r>
            <a:r>
              <a:rPr lang="de-DE" sz="1200" dirty="0" smtClean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navigator</a:t>
            </a:r>
            <a:r>
              <a:rPr lang="de-DE" sz="1200" dirty="0">
                <a:latin typeface="+mj-lt"/>
              </a:rPr>
              <a:t> von </a:t>
            </a:r>
            <a:r>
              <a:rPr lang="de-DE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Delius </a:t>
            </a:r>
            <a:r>
              <a:rPr lang="de-DE" sz="1200" b="1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Klasing</a:t>
            </a:r>
            <a:r>
              <a:rPr lang="de-DE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de-DE" sz="1200" b="1" dirty="0" smtClean="0">
              <a:solidFill>
                <a:schemeClr val="accent2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de-DE" sz="1200" dirty="0">
              <a:latin typeface="+mj-lt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247650" y="1447265"/>
            <a:ext cx="4177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Die digitalen Navigationsgeräte an Bord</a:t>
            </a:r>
            <a:endParaRPr lang="de-DE" sz="1600" dirty="0"/>
          </a:p>
        </p:txBody>
      </p:sp>
      <p:pic>
        <p:nvPicPr>
          <p:cNvPr id="38" name="Picture 4" descr="Neptune Tablet &quot;nep-Tab &quot;7  &quot; Out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2" y="3336557"/>
            <a:ext cx="916288" cy="11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aymarine eS75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0" y="2424095"/>
            <a:ext cx="1185880" cy="11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cdn.idealo.com/folder/Product/4367/5/4367503/s1_produktbild_mid/garmin-gpsmap-721x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36" y="1785818"/>
            <a:ext cx="1077657" cy="7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hteck 41"/>
          <p:cNvSpPr/>
          <p:nvPr/>
        </p:nvSpPr>
        <p:spPr>
          <a:xfrm>
            <a:off x="304800" y="4138196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Die Nutzer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304800" y="4400550"/>
            <a:ext cx="5089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pro Gerät 3 HF-Studenten =&gt; Usability-Experten, aber keine Domänenexperten</a:t>
            </a:r>
            <a:endParaRPr lang="de-DE" sz="1200" dirty="0"/>
          </a:p>
        </p:txBody>
      </p:sp>
      <p:pic>
        <p:nvPicPr>
          <p:cNvPr id="20" name="Picture 2" descr="https://www.nmm.tu-berlin.de/fileadmin/fg213/Bilder_Webseite/Anemos/Fotostrecke_Crew_1/08_Weiter_nach_Skaroe_-_Usability-Protokollierung_bei_Sommerwet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5550"/>
            <a:ext cx="270933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</a:b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Masterarbeit David Jung</a:t>
            </a:r>
            <a:endParaRPr lang="de-DE" sz="1200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8084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Century Gothic" pitchFamily="34" charset="0"/>
              </a:rPr>
              <a:t>Explorative Usability-Analyse zwecks Erstellung einer „Guideline“ </a:t>
            </a:r>
            <a:endParaRPr lang="de-DE" sz="2000" dirty="0">
              <a:solidFill>
                <a:srgbClr val="002060">
                  <a:lumMod val="75000"/>
                  <a:lumOff val="25000"/>
                </a:srgb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>
            <a:off x="7825086" y="57150"/>
            <a:ext cx="1242714" cy="828476"/>
            <a:chOff x="4724397" y="2617974"/>
            <a:chExt cx="1242714" cy="828476"/>
          </a:xfrm>
        </p:grpSpPr>
        <p:sp>
          <p:nvSpPr>
            <p:cNvPr id="29" name="Abgerundetes Rechteck 28"/>
            <p:cNvSpPr/>
            <p:nvPr/>
          </p:nvSpPr>
          <p:spPr>
            <a:xfrm>
              <a:off x="4724397" y="2617974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D8E4BC"/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bgerundetes Rechteck 4"/>
            <p:cNvSpPr/>
            <p:nvPr/>
          </p:nvSpPr>
          <p:spPr>
            <a:xfrm>
              <a:off x="4748662" y="2642239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Nutzertest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3 Geräte, 9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Inhaltsplatzhalter 2"/>
          <p:cNvSpPr txBox="1">
            <a:spLocks/>
          </p:cNvSpPr>
          <p:nvPr/>
        </p:nvSpPr>
        <p:spPr>
          <a:xfrm>
            <a:off x="3124200" y="1615678"/>
            <a:ext cx="5562600" cy="2937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200" b="1" dirty="0" smtClean="0">
                <a:latin typeface="+mj-lt"/>
              </a:rPr>
              <a:t>Usability-Probleme:</a:t>
            </a:r>
          </a:p>
          <a:p>
            <a:pPr lvl="1"/>
            <a:r>
              <a:rPr lang="de-DE" sz="1200" dirty="0" smtClean="0">
                <a:latin typeface="+mj-lt"/>
              </a:rPr>
              <a:t>Zusammenspiel Bedienknopf &amp; Touchscreen</a:t>
            </a:r>
          </a:p>
          <a:p>
            <a:pPr lvl="1"/>
            <a:r>
              <a:rPr lang="de-DE" sz="1200" dirty="0" smtClean="0">
                <a:latin typeface="+mj-lt"/>
              </a:rPr>
              <a:t>Interaktion mit Touchscreen setzt häufig unerwünschte Wegpunkte</a:t>
            </a:r>
          </a:p>
          <a:p>
            <a:pPr lvl="1"/>
            <a:r>
              <a:rPr lang="de-DE" sz="1200" dirty="0" smtClean="0">
                <a:latin typeface="+mj-lt"/>
              </a:rPr>
              <a:t>Gesetzte Wegpunkte nicht nachträglich auf der Karte verschiebbar</a:t>
            </a:r>
          </a:p>
          <a:p>
            <a:pPr lvl="1"/>
            <a:r>
              <a:rPr lang="de-DE" sz="1200" dirty="0" smtClean="0">
                <a:latin typeface="+mj-lt"/>
              </a:rPr>
              <a:t>Keine Rückmeldung an Nutzer über die aktuelle Genauigkeit des GPS</a:t>
            </a:r>
          </a:p>
          <a:p>
            <a:pPr lvl="1"/>
            <a:r>
              <a:rPr lang="de-DE" sz="1200" dirty="0" smtClean="0">
                <a:latin typeface="+mj-lt"/>
              </a:rPr>
              <a:t>Unterschiedliche Zoomstufen blenden Land-/Seemarken aus</a:t>
            </a:r>
          </a:p>
          <a:p>
            <a:pPr marL="57150" indent="0">
              <a:buFont typeface="Arial" pitchFamily="34" charset="0"/>
              <a:buNone/>
            </a:pPr>
            <a:endParaRPr lang="de-DE" sz="1200" dirty="0" smtClean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r>
              <a:rPr lang="de-DE" sz="1200" b="1" dirty="0" smtClean="0">
                <a:latin typeface="+mj-lt"/>
              </a:rPr>
              <a:t>Günstige Merkmale:</a:t>
            </a:r>
          </a:p>
          <a:p>
            <a:pPr lvl="1">
              <a:buFont typeface="Century Gothic" pitchFamily="34" charset="0"/>
              <a:buChar char="+"/>
            </a:pPr>
            <a:r>
              <a:rPr lang="de-DE" sz="1200" dirty="0" smtClean="0">
                <a:latin typeface="+mj-lt"/>
              </a:rPr>
              <a:t>Bedienknopf eignet sich gut zum exakten Setzen von Wegpunkten</a:t>
            </a:r>
          </a:p>
          <a:p>
            <a:pPr lvl="1">
              <a:buFont typeface="Century Gothic" pitchFamily="34" charset="0"/>
              <a:buChar char="+"/>
            </a:pPr>
            <a:r>
              <a:rPr lang="de-DE" sz="1200" dirty="0" smtClean="0">
                <a:latin typeface="+mj-lt"/>
              </a:rPr>
              <a:t>Zusatzinformationen auf Vektorkarte hinterlegt</a:t>
            </a:r>
          </a:p>
          <a:p>
            <a:pPr lvl="1">
              <a:buFont typeface="Century Gothic" pitchFamily="34" charset="0"/>
              <a:buChar char="+"/>
            </a:pPr>
            <a:r>
              <a:rPr lang="de-DE" sz="1200" dirty="0" smtClean="0">
                <a:latin typeface="+mj-lt"/>
              </a:rPr>
              <a:t>Gute Konfigurierbarkeit der bei der Navigation angezeigten Informationen</a:t>
            </a:r>
          </a:p>
          <a:p>
            <a:pPr lvl="1">
              <a:buFont typeface="Century Gothic" pitchFamily="34" charset="0"/>
              <a:buChar char="+"/>
            </a:pPr>
            <a:r>
              <a:rPr lang="de-DE" sz="1200" dirty="0" smtClean="0">
                <a:latin typeface="+mj-lt"/>
              </a:rPr>
              <a:t>GPS-Standort-Verwendung erleichtert Navigation enorm</a:t>
            </a:r>
          </a:p>
          <a:p>
            <a:pPr lvl="1">
              <a:buFont typeface="Century Gothic" pitchFamily="34" charset="0"/>
              <a:buChar char="+"/>
            </a:pPr>
            <a:r>
              <a:rPr lang="de-DE" sz="1200" dirty="0" smtClean="0">
                <a:latin typeface="+mj-lt"/>
              </a:rPr>
              <a:t>Bedienknopf auch gut mit Segelhandschuhen bedienbar</a:t>
            </a:r>
            <a:endParaRPr lang="de-DE" sz="1200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8600" y="1504950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entury Gothic" pitchFamily="34" charset="0"/>
              </a:rPr>
              <a:t>Nutzertest Gerät x</a:t>
            </a:r>
            <a:endParaRPr lang="de-DE" sz="2000" dirty="0">
              <a:latin typeface="Century Gothic" pitchFamily="34" charset="0"/>
            </a:endParaRPr>
          </a:p>
        </p:txBody>
      </p:sp>
      <p:pic>
        <p:nvPicPr>
          <p:cNvPr id="3074" name="Picture 2" descr="https://www.nmm.tu-berlin.de/fileadmin/fg213/Bilder_Webseite/Anemos/Fotostrecke_Crew_1/08_Weiter_nach_Skaroe_-_Usability-Protokollierung_bei_Sommerwe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5550"/>
            <a:ext cx="270933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</a:b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Masterarbeit David Jung</a:t>
            </a:r>
            <a:endParaRPr lang="de-DE" sz="1200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8084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Century Gothic" pitchFamily="34" charset="0"/>
              </a:rPr>
              <a:t>Explorative Usability-Analyse zwecks Erstellung einer „Guideline“ </a:t>
            </a:r>
            <a:endParaRPr lang="de-DE" sz="2000" dirty="0">
              <a:solidFill>
                <a:srgbClr val="002060">
                  <a:lumMod val="75000"/>
                  <a:lumOff val="25000"/>
                </a:srgb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>
            <a:off x="7825086" y="57150"/>
            <a:ext cx="1242714" cy="828476"/>
            <a:chOff x="4724397" y="2617974"/>
            <a:chExt cx="1242714" cy="828476"/>
          </a:xfrm>
        </p:grpSpPr>
        <p:sp>
          <p:nvSpPr>
            <p:cNvPr id="29" name="Abgerundetes Rechteck 28"/>
            <p:cNvSpPr/>
            <p:nvPr/>
          </p:nvSpPr>
          <p:spPr>
            <a:xfrm>
              <a:off x="4724397" y="2617974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D8E4BC"/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bgerundetes Rechteck 4"/>
            <p:cNvSpPr/>
            <p:nvPr/>
          </p:nvSpPr>
          <p:spPr>
            <a:xfrm>
              <a:off x="4748662" y="2642239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Nutzertest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3 Geräte, 9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>
          <a:xfrm>
            <a:off x="228600" y="1504950"/>
            <a:ext cx="7010400" cy="4286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2000" dirty="0" err="1" smtClean="0">
                <a:solidFill>
                  <a:schemeClr val="tx1"/>
                </a:solidFill>
                <a:latin typeface="Century Gothic" pitchFamily="34" charset="0"/>
              </a:rPr>
              <a:t>Keystroke</a:t>
            </a:r>
            <a:r>
              <a:rPr lang="de-DE" sz="2000" dirty="0" smtClean="0">
                <a:solidFill>
                  <a:schemeClr val="tx1"/>
                </a:solidFill>
                <a:latin typeface="Century Gothic" pitchFamily="34" charset="0"/>
              </a:rPr>
              <a:t> Level Verfahren (objektive Methode)</a:t>
            </a:r>
            <a:endParaRPr lang="de-DE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1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722604"/>
              </p:ext>
            </p:extLst>
          </p:nvPr>
        </p:nvGraphicFramePr>
        <p:xfrm>
          <a:off x="251520" y="2038350"/>
          <a:ext cx="8676000" cy="24688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356000"/>
                <a:gridCol w="1440000"/>
                <a:gridCol w="1440000"/>
                <a:gridCol w="1440000"/>
              </a:tblGrid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Aufgabe</a:t>
                      </a:r>
                      <a:endParaRPr lang="de-DE" sz="1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Nach KLM berechnete Bearbeitungszeit </a:t>
                      </a:r>
                      <a:r>
                        <a:rPr lang="de-DE" sz="12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de-DE" sz="12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ms</a:t>
                      </a: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de-DE" sz="1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Gerät x</a:t>
                      </a:r>
                      <a:endParaRPr lang="de-DE" sz="1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Gerät y</a:t>
                      </a:r>
                      <a:endParaRPr lang="de-DE" sz="1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Gerät z</a:t>
                      </a:r>
                      <a:endParaRPr lang="de-DE" sz="1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Einen</a:t>
                      </a:r>
                      <a:r>
                        <a:rPr lang="de-DE" sz="12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Wegpunkt erstellen.</a:t>
                      </a:r>
                      <a:endParaRPr lang="de-DE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1390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830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1470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Einen</a:t>
                      </a:r>
                      <a:r>
                        <a:rPr lang="de-DE" sz="12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Wegpunkt löschen.</a:t>
                      </a:r>
                      <a:endParaRPr lang="de-DE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1390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1670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560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Aus zwei bestehenden Wegpunkten eine Route erstellen.</a:t>
                      </a:r>
                      <a:endParaRPr lang="de-DE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1400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3400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Route</a:t>
                      </a:r>
                      <a:r>
                        <a:rPr lang="de-DE" sz="12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mit zwei Wegpunkten neu aufbauen.</a:t>
                      </a:r>
                      <a:endParaRPr lang="de-DE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4180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3620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Kurs</a:t>
                      </a:r>
                      <a:r>
                        <a:rPr lang="de-DE" sz="12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zwischen zwei Wegpunkten anzeigen.</a:t>
                      </a:r>
                      <a:endParaRPr lang="de-DE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2600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1550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1830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Einen</a:t>
                      </a:r>
                      <a:r>
                        <a:rPr lang="de-DE" sz="12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Wegpunkt in eine bestehende Route einfügen.</a:t>
                      </a:r>
                      <a:endParaRPr lang="de-DE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1110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4120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640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Die</a:t>
                      </a:r>
                      <a:r>
                        <a:rPr lang="de-DE" sz="12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Track Aufzeichnung starten.</a:t>
                      </a:r>
                      <a:endParaRPr lang="de-DE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1400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0*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280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1520" y="4504551"/>
            <a:ext cx="5633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  <a:latin typeface="+mj-lt"/>
              </a:rPr>
              <a:t>* wird automatisch gestartet, weshalb keine zusätzlichen Interaktionsschritte nötig sind</a:t>
            </a:r>
            <a:endParaRPr lang="de-DE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21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</a:b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4800" y="4754433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Masterarbeit David Jung</a:t>
            </a:r>
            <a:endParaRPr lang="de-DE" sz="1200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8125" y="1047750"/>
            <a:ext cx="8084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Century Gothic" pitchFamily="34" charset="0"/>
              </a:rPr>
              <a:t>Explorative Usability-Analyse zwecks Erstellung einer „Guideline“ </a:t>
            </a:r>
            <a:endParaRPr lang="de-DE" sz="2000" dirty="0">
              <a:solidFill>
                <a:srgbClr val="002060">
                  <a:lumMod val="75000"/>
                  <a:lumOff val="25000"/>
                </a:srgbClr>
              </a:solidFill>
              <a:latin typeface="Century Gothic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>
            <a:off x="7825086" y="57150"/>
            <a:ext cx="1242714" cy="828476"/>
            <a:chOff x="4724397" y="2617974"/>
            <a:chExt cx="1242714" cy="828476"/>
          </a:xfrm>
        </p:grpSpPr>
        <p:sp>
          <p:nvSpPr>
            <p:cNvPr id="29" name="Abgerundetes Rechteck 28"/>
            <p:cNvSpPr/>
            <p:nvPr/>
          </p:nvSpPr>
          <p:spPr>
            <a:xfrm>
              <a:off x="4724397" y="2617974"/>
              <a:ext cx="1242714" cy="828476"/>
            </a:xfrm>
            <a:prstGeom prst="roundRect">
              <a:avLst>
                <a:gd name="adj" fmla="val 10000"/>
              </a:avLst>
            </a:prstGeom>
            <a:solidFill>
              <a:srgbClr val="D8E4BC"/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bgerundetes Rechteck 4"/>
            <p:cNvSpPr/>
            <p:nvPr/>
          </p:nvSpPr>
          <p:spPr>
            <a:xfrm>
              <a:off x="4748662" y="2642239"/>
              <a:ext cx="1194184" cy="779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Nutzertest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>
                  <a:solidFill>
                    <a:schemeClr val="tx1"/>
                  </a:solidFill>
                </a:rPr>
                <a:t>3 Geräte, 9 VP</a:t>
              </a:r>
              <a:endParaRPr lang="de-DE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itel 1"/>
          <p:cNvSpPr txBox="1">
            <a:spLocks/>
          </p:cNvSpPr>
          <p:nvPr/>
        </p:nvSpPr>
        <p:spPr>
          <a:xfrm>
            <a:off x="228600" y="1581150"/>
            <a:ext cx="8229600" cy="266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Zusammenfassung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304800" y="2114550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Jedes Geräte hat seine</a:t>
            </a:r>
            <a:r>
              <a:rPr kumimoji="0" lang="de-DE" sz="1600" i="0" u="none" strike="noStrike" kern="1200" cap="none" spc="0" normalizeH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 </a:t>
            </a:r>
            <a:r>
              <a:rPr kumimoji="0" lang="de-D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eigenen Stärken und Schwächen.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Zur</a:t>
            </a:r>
            <a:r>
              <a:rPr kumimoji="0" lang="de-DE" sz="1600" i="0" u="none" strike="noStrike" kern="1200" cap="none" spc="0" normalizeH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 Verbesserung der Usability sind 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meist nur kleine Veränderungen </a:t>
            </a:r>
            <a:r>
              <a:rPr kumimoji="0" lang="de-DE" sz="1600" i="0" u="none" strike="noStrike" kern="1200" cap="none" spc="0" normalizeH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nötig!</a:t>
            </a:r>
            <a:endParaRPr kumimoji="0" lang="de-DE" sz="1600" i="0" u="none" strike="noStrike" kern="1200" cap="none" spc="0" normalizeH="0" baseline="0" noProof="0" dirty="0" smtClean="0">
              <a:ln>
                <a:noFill/>
              </a:ln>
              <a:solidFill>
                <a:srgbClr val="58595B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Die Auswertung der Daten ist allerdings noch nicht abgeschlossen.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Ein Erster Entwurf</a:t>
            </a:r>
            <a:r>
              <a:rPr kumimoji="0" lang="de-DE" sz="1600" i="0" u="none" strike="noStrike" kern="1200" cap="none" spc="0" normalizeH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 einer </a:t>
            </a:r>
            <a:r>
              <a:rPr kumimoji="0" lang="de-D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rPr>
              <a:t>allgemeine Gestaltungsrichtlinie (Guideline) wird bis Jahresende entwickelt werden.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65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Arbeitsplan Phasen 2 und 3, Mitwirkungsmöglichkeiten</a:t>
            </a:r>
            <a: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</a:br>
            <a:endParaRPr lang="en-US" sz="2100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6509913"/>
              </p:ext>
            </p:extLst>
          </p:nvPr>
        </p:nvGraphicFramePr>
        <p:xfrm>
          <a:off x="381000" y="1047750"/>
          <a:ext cx="3276600" cy="357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Gisela Müller-Plath\AppData\Local\Temp\java 2015-11-20 13-16-47-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42" y="1076325"/>
            <a:ext cx="317775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074504" y="2571750"/>
            <a:ext cx="5840897" cy="1905000"/>
            <a:chOff x="3074504" y="2571750"/>
            <a:chExt cx="5840897" cy="1905000"/>
          </a:xfrm>
        </p:grpSpPr>
        <p:pic>
          <p:nvPicPr>
            <p:cNvPr id="4099" name="Picture 3" descr="C:\Users\Gisela Müller-Plath\AppData\Local\Temp\java 2015-11-20 13-15-59-6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504" y="2571750"/>
              <a:ext cx="3180522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6400801" y="3257550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See-Simulator „</a:t>
              </a:r>
              <a:r>
                <a:rPr lang="de-DE" sz="1200" dirty="0" err="1" smtClean="0"/>
                <a:t>Isefjord</a:t>
              </a:r>
              <a:r>
                <a:rPr lang="de-DE" sz="1200" dirty="0" smtClean="0"/>
                <a:t>“</a:t>
              </a:r>
            </a:p>
            <a:p>
              <a:endParaRPr lang="de-DE" sz="1200" dirty="0" smtClean="0"/>
            </a:p>
            <a:p>
              <a:r>
                <a:rPr lang="de-DE" sz="1200" dirty="0" smtClean="0"/>
                <a:t>Programmierung: </a:t>
              </a:r>
            </a:p>
            <a:p>
              <a:r>
                <a:rPr lang="de-DE" sz="1200" dirty="0" smtClean="0"/>
                <a:t>Christian Müller, Richard </a:t>
              </a:r>
              <a:r>
                <a:rPr lang="de-DE" sz="1200" dirty="0" err="1" smtClean="0"/>
                <a:t>Gross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97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Arbeitsplan Phasen 2 und 3, Mitwirkungsmöglichkeiten</a:t>
            </a:r>
            <a: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</a:br>
            <a:endParaRPr lang="en-US" sz="2100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596832013"/>
              </p:ext>
            </p:extLst>
          </p:nvPr>
        </p:nvGraphicFramePr>
        <p:xfrm>
          <a:off x="381000" y="1047750"/>
          <a:ext cx="3276600" cy="357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725393" y="3262303"/>
            <a:ext cx="2094007" cy="1443047"/>
            <a:chOff x="725393" y="3339277"/>
            <a:chExt cx="2094007" cy="1443047"/>
          </a:xfrm>
        </p:grpSpPr>
        <p:sp>
          <p:nvSpPr>
            <p:cNvPr id="3" name="Pfeil nach rechts 2"/>
            <p:cNvSpPr/>
            <p:nvPr/>
          </p:nvSpPr>
          <p:spPr>
            <a:xfrm rot="2243693">
              <a:off x="725393" y="3339277"/>
              <a:ext cx="304800" cy="1524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1780974" y="4505325"/>
              <a:ext cx="103842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rgbClr r="0" g="0" b="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Jan/Feb 2016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200400" y="1047750"/>
            <a:ext cx="5715000" cy="3601224"/>
            <a:chOff x="3200400" y="1123950"/>
            <a:chExt cx="5715000" cy="3601224"/>
          </a:xfrm>
        </p:grpSpPr>
        <p:cxnSp>
          <p:nvCxnSpPr>
            <p:cNvPr id="20" name="Gerade Verbindung 19"/>
            <p:cNvCxnSpPr/>
            <p:nvPr/>
          </p:nvCxnSpPr>
          <p:spPr>
            <a:xfrm>
              <a:off x="3200400" y="1143000"/>
              <a:ext cx="0" cy="3582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" name="Diagramm 1"/>
            <p:cNvGraphicFramePr/>
            <p:nvPr>
              <p:extLst>
                <p:ext uri="{D42A27DB-BD31-4B8C-83A1-F6EECF244321}">
                  <p14:modId xmlns:p14="http://schemas.microsoft.com/office/powerpoint/2010/main" val="2525006083"/>
                </p:ext>
              </p:extLst>
            </p:nvPr>
          </p:nvGraphicFramePr>
          <p:xfrm>
            <a:off x="3733800" y="1123950"/>
            <a:ext cx="5181600" cy="35782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6" name="Gruppieren 5"/>
          <p:cNvGrpSpPr/>
          <p:nvPr/>
        </p:nvGrpSpPr>
        <p:grpSpPr>
          <a:xfrm>
            <a:off x="3367754" y="3288115"/>
            <a:ext cx="1977843" cy="1417235"/>
            <a:chOff x="3367754" y="3374614"/>
            <a:chExt cx="1977843" cy="1417235"/>
          </a:xfrm>
        </p:grpSpPr>
        <p:sp>
          <p:nvSpPr>
            <p:cNvPr id="10" name="Pfeil nach rechts 9"/>
            <p:cNvSpPr/>
            <p:nvPr/>
          </p:nvSpPr>
          <p:spPr>
            <a:xfrm rot="2243693">
              <a:off x="3367754" y="3374614"/>
              <a:ext cx="304800" cy="1524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343400" y="4514850"/>
              <a:ext cx="100219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rgbClr r="0" g="0" b="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Mai-Jul 2016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044155" y="3324831"/>
            <a:ext cx="2042445" cy="1380519"/>
            <a:chOff x="5044155" y="3401805"/>
            <a:chExt cx="2042445" cy="1380519"/>
          </a:xfrm>
        </p:grpSpPr>
        <p:sp>
          <p:nvSpPr>
            <p:cNvPr id="11" name="Pfeil nach rechts 10"/>
            <p:cNvSpPr/>
            <p:nvPr/>
          </p:nvSpPr>
          <p:spPr>
            <a:xfrm rot="2243693">
              <a:off x="5044155" y="3401805"/>
              <a:ext cx="304800" cy="1524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302411" y="4505325"/>
              <a:ext cx="784189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rgbClr r="0" g="0" b="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Aug 2016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872955" y="3259539"/>
            <a:ext cx="2158616" cy="1445811"/>
            <a:chOff x="6872955" y="3346038"/>
            <a:chExt cx="2158616" cy="1445811"/>
          </a:xfrm>
        </p:grpSpPr>
        <p:sp>
          <p:nvSpPr>
            <p:cNvPr id="12" name="Pfeil nach rechts 11"/>
            <p:cNvSpPr/>
            <p:nvPr/>
          </p:nvSpPr>
          <p:spPr>
            <a:xfrm rot="2243693">
              <a:off x="6872955" y="3346038"/>
              <a:ext cx="304800" cy="1524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8029374" y="4514850"/>
              <a:ext cx="100219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rgbClr r="0" g="0" b="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Mai-Jul 2016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27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Gisela Müller-Plath, TU Berlin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Team</a:t>
            </a:r>
            <a: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de-DE" sz="2100" dirty="0" smtClean="0">
                <a:solidFill>
                  <a:prstClr val="white"/>
                </a:solidFill>
                <a:latin typeface="Century Gothic" pitchFamily="34" charset="0"/>
              </a:rPr>
            </a:b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48000" y="1285875"/>
            <a:ext cx="5791200" cy="313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Ich bedanke mich bei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	Imke </a:t>
            </a:r>
            <a:r>
              <a:rPr lang="de-DE" sz="1600" dirty="0" err="1" smtClean="0">
                <a:latin typeface="Century Gothic" pitchFamily="34" charset="0"/>
                <a:cs typeface="Microsoft Sans Serif" pitchFamily="34" charset="0"/>
              </a:rPr>
              <a:t>Bewersdorf</a:t>
            </a: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 (Seminar PNM)</a:t>
            </a:r>
          </a:p>
          <a:p>
            <a:pPr>
              <a:lnSpc>
                <a:spcPct val="114000"/>
              </a:lnSpc>
            </a:pP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	Xenia Maier</a:t>
            </a:r>
            <a:r>
              <a:rPr lang="de-DE" sz="1600" dirty="0">
                <a:latin typeface="Century Gothic" pitchFamily="34" charset="0"/>
                <a:cs typeface="Microsoft Sans Serif" pitchFamily="34" charset="0"/>
              </a:rPr>
              <a:t> (Seminar </a:t>
            </a: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PNM)</a:t>
            </a:r>
            <a:endParaRPr lang="de-DE" sz="1600" dirty="0">
              <a:latin typeface="Century Gothic" pitchFamily="34" charset="0"/>
              <a:cs typeface="Microsoft Sans Serif" pitchFamily="34" charset="0"/>
            </a:endParaRPr>
          </a:p>
          <a:p>
            <a:pPr>
              <a:lnSpc>
                <a:spcPct val="114000"/>
              </a:lnSpc>
            </a:pP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	Michael Weng</a:t>
            </a:r>
            <a:r>
              <a:rPr lang="de-DE" sz="1600" dirty="0">
                <a:latin typeface="Century Gothic" pitchFamily="34" charset="0"/>
                <a:cs typeface="Microsoft Sans Serif" pitchFamily="34" charset="0"/>
              </a:rPr>
              <a:t> (Seminar PNM)</a:t>
            </a: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	Benjamin Müller (ohne Prüfungsleistung)</a:t>
            </a:r>
          </a:p>
          <a:p>
            <a:pPr>
              <a:lnSpc>
                <a:spcPct val="114000"/>
              </a:lnSpc>
            </a:pP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	Kristin </a:t>
            </a:r>
            <a:r>
              <a:rPr lang="de-DE" sz="1600" dirty="0" err="1" smtClean="0">
                <a:latin typeface="Century Gothic" pitchFamily="34" charset="0"/>
                <a:cs typeface="Microsoft Sans Serif" pitchFamily="34" charset="0"/>
              </a:rPr>
              <a:t>Seigies</a:t>
            </a: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 (Testtheorie)</a:t>
            </a:r>
          </a:p>
          <a:p>
            <a:pPr>
              <a:lnSpc>
                <a:spcPct val="114000"/>
              </a:lnSpc>
            </a:pP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	Julian Ohm (Masterarbeit Experimente auf See)</a:t>
            </a:r>
            <a:endParaRPr lang="de-DE" sz="1600" dirty="0">
              <a:latin typeface="Century Gothic" pitchFamily="34" charset="0"/>
              <a:cs typeface="Microsoft Sans Serif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	David Jung (Masterarbeit Usability)</a:t>
            </a:r>
            <a:br>
              <a:rPr lang="de-DE" sz="1600" dirty="0" smtClean="0">
                <a:latin typeface="Century Gothic" pitchFamily="34" charset="0"/>
                <a:cs typeface="Microsoft Sans Serif" pitchFamily="34" charset="0"/>
              </a:rPr>
            </a:br>
            <a:r>
              <a:rPr lang="de-DE" sz="1600" dirty="0">
                <a:latin typeface="Century Gothic" pitchFamily="34" charset="0"/>
                <a:cs typeface="Microsoft Sans Serif" pitchFamily="34" charset="0"/>
              </a:rPr>
              <a:t>	</a:t>
            </a: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Markus Pellhammer</a:t>
            </a:r>
            <a:r>
              <a:rPr lang="de-DE" sz="1600" dirty="0">
                <a:latin typeface="Century Gothic" pitchFamily="34" charset="0"/>
                <a:cs typeface="Microsoft Sans Serif" pitchFamily="34" charset="0"/>
              </a:rPr>
              <a:t> (Seminar </a:t>
            </a: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PNM)</a:t>
            </a:r>
            <a:endParaRPr lang="de-DE" sz="1600" dirty="0">
              <a:latin typeface="Century Gothic" pitchFamily="34" charset="0"/>
              <a:cs typeface="Microsoft Sans Serif" pitchFamily="34" charset="0"/>
            </a:endParaRPr>
          </a:p>
          <a:p>
            <a:pPr>
              <a:lnSpc>
                <a:spcPct val="114000"/>
              </a:lnSpc>
            </a:pP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	Lennart </a:t>
            </a:r>
            <a:r>
              <a:rPr lang="de-DE" sz="1600" dirty="0" err="1" smtClean="0">
                <a:latin typeface="Century Gothic" pitchFamily="34" charset="0"/>
                <a:cs typeface="Microsoft Sans Serif" pitchFamily="34" charset="0"/>
              </a:rPr>
              <a:t>Schorling</a:t>
            </a:r>
            <a:r>
              <a:rPr lang="de-DE" sz="1600" dirty="0">
                <a:latin typeface="Century Gothic" pitchFamily="34" charset="0"/>
                <a:cs typeface="Microsoft Sans Serif" pitchFamily="34" charset="0"/>
              </a:rPr>
              <a:t> (Seminar </a:t>
            </a:r>
            <a:r>
              <a:rPr lang="de-DE" sz="1600" dirty="0" smtClean="0">
                <a:latin typeface="Century Gothic" pitchFamily="34" charset="0"/>
                <a:cs typeface="Microsoft Sans Serif" pitchFamily="34" charset="0"/>
              </a:rPr>
              <a:t>PNM)</a:t>
            </a:r>
          </a:p>
        </p:txBody>
      </p:sp>
      <p:pic>
        <p:nvPicPr>
          <p:cNvPr id="14" name="Bild 6" descr="IMG_13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69900" y="1431925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5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098127443"/>
              </p:ext>
            </p:extLst>
          </p:nvPr>
        </p:nvGraphicFramePr>
        <p:xfrm>
          <a:off x="76200" y="1123950"/>
          <a:ext cx="6096000" cy="357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C:\Users\Gisela Müller-Plath\Pictures\Mary Read\Ostseefahrt 2015\P10406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3000"/>
            <a:ext cx="2667000" cy="1992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erade Verbindung 6"/>
          <p:cNvCxnSpPr/>
          <p:nvPr/>
        </p:nvCxnSpPr>
        <p:spPr>
          <a:xfrm>
            <a:off x="76200" y="4781550"/>
            <a:ext cx="8891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smtClean="0"/>
              <a:t>Gisela Müller-Plath, TU Berlin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771A001C-1E67-4A36-BB18-E16094763D63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6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971551"/>
            <a:ext cx="599598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6675" y="1047750"/>
            <a:ext cx="19145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Sommertörn 2015 mit </a:t>
            </a:r>
            <a:r>
              <a:rPr lang="de-DE" sz="1600" cap="small" dirty="0" smtClean="0">
                <a:latin typeface="Century Gothic" pitchFamily="34" charset="0"/>
              </a:rPr>
              <a:t>Mary Read</a:t>
            </a:r>
          </a:p>
          <a:p>
            <a:endParaRPr lang="de-DE" dirty="0" smtClean="0"/>
          </a:p>
          <a:p>
            <a:r>
              <a:rPr lang="de-DE" sz="1200" dirty="0" smtClean="0"/>
              <a:t>Südwestliche Ostsee / </a:t>
            </a:r>
          </a:p>
          <a:p>
            <a:r>
              <a:rPr lang="de-DE" sz="1200" dirty="0" smtClean="0"/>
              <a:t>rund </a:t>
            </a:r>
            <a:r>
              <a:rPr lang="de-DE" sz="1200" dirty="0" err="1" smtClean="0"/>
              <a:t>Fyn</a:t>
            </a:r>
            <a:r>
              <a:rPr lang="de-DE" sz="12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de-DE" sz="1200" dirty="0" smtClean="0"/>
              <a:t>1366 </a:t>
            </a:r>
            <a:r>
              <a:rPr lang="de-DE" sz="1200" dirty="0" err="1" smtClean="0"/>
              <a:t>sm</a:t>
            </a:r>
            <a:endParaRPr lang="de-DE" sz="1200" dirty="0" smtClean="0"/>
          </a:p>
          <a:p>
            <a:pPr>
              <a:spcBef>
                <a:spcPts val="1200"/>
              </a:spcBef>
            </a:pPr>
            <a:r>
              <a:rPr lang="de-DE" sz="1200" dirty="0"/>
              <a:t>2</a:t>
            </a:r>
            <a:r>
              <a:rPr lang="de-DE" sz="1200" dirty="0" smtClean="0"/>
              <a:t>6.6</a:t>
            </a:r>
            <a:r>
              <a:rPr lang="de-DE" sz="1200" dirty="0"/>
              <a:t>. – 1.9. &amp; </a:t>
            </a:r>
            <a:r>
              <a:rPr lang="de-DE" sz="1200" dirty="0" smtClean="0"/>
              <a:t>17.9 </a:t>
            </a:r>
            <a:r>
              <a:rPr lang="de-DE" sz="1200" dirty="0"/>
              <a:t>– </a:t>
            </a:r>
            <a:r>
              <a:rPr lang="de-DE" sz="1200" dirty="0" smtClean="0"/>
              <a:t>20.9.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4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7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971551"/>
            <a:ext cx="599598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6675" y="1047750"/>
            <a:ext cx="19145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Sommertörn 2015 mit </a:t>
            </a:r>
            <a:r>
              <a:rPr lang="de-DE" sz="1600" cap="small" dirty="0" smtClean="0">
                <a:latin typeface="Century Gothic" pitchFamily="34" charset="0"/>
              </a:rPr>
              <a:t>Mary Read</a:t>
            </a:r>
          </a:p>
          <a:p>
            <a:endParaRPr lang="de-DE" dirty="0" smtClean="0"/>
          </a:p>
          <a:p>
            <a:r>
              <a:rPr lang="de-DE" sz="1200" dirty="0" smtClean="0"/>
              <a:t>Südwestliche Ostsee / </a:t>
            </a:r>
          </a:p>
          <a:p>
            <a:r>
              <a:rPr lang="de-DE" sz="1200" dirty="0" smtClean="0"/>
              <a:t>rund </a:t>
            </a:r>
            <a:r>
              <a:rPr lang="de-DE" sz="1200" dirty="0" err="1" smtClean="0"/>
              <a:t>Fyn</a:t>
            </a:r>
            <a:r>
              <a:rPr lang="de-DE" sz="12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de-DE" sz="1200" dirty="0" smtClean="0"/>
              <a:t>1366 </a:t>
            </a:r>
            <a:r>
              <a:rPr lang="de-DE" sz="1200" dirty="0" err="1" smtClean="0"/>
              <a:t>sm</a:t>
            </a:r>
            <a:endParaRPr lang="de-DE" sz="1200" dirty="0" smtClean="0"/>
          </a:p>
          <a:p>
            <a:pPr>
              <a:spcBef>
                <a:spcPts val="1200"/>
              </a:spcBef>
            </a:pPr>
            <a:r>
              <a:rPr lang="de-DE" sz="1200" dirty="0"/>
              <a:t>2</a:t>
            </a:r>
            <a:r>
              <a:rPr lang="de-DE" sz="1200" dirty="0" smtClean="0"/>
              <a:t>6.6</a:t>
            </a:r>
            <a:r>
              <a:rPr lang="de-DE" sz="1200" dirty="0"/>
              <a:t>. – 1.9. &amp; </a:t>
            </a:r>
            <a:r>
              <a:rPr lang="de-DE" sz="1200" dirty="0" smtClean="0"/>
              <a:t>17.9 </a:t>
            </a:r>
            <a:r>
              <a:rPr lang="de-DE" sz="1200" dirty="0"/>
              <a:t>– </a:t>
            </a:r>
            <a:r>
              <a:rPr lang="de-DE" sz="1200" dirty="0" smtClean="0"/>
              <a:t>20.9.</a:t>
            </a:r>
            <a:endParaRPr lang="de-DE" sz="1200" dirty="0"/>
          </a:p>
        </p:txBody>
      </p:sp>
      <p:pic>
        <p:nvPicPr>
          <p:cNvPr id="14" name="Grafik 13" descr="C:\Users\Gisela Müller-Plath\Pictures\Mary Read\Ostseefahrt 2015\P10404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2" y="2634498"/>
            <a:ext cx="3233028" cy="2425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158392" y="2679479"/>
            <a:ext cx="66075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FF0000"/>
                </a:solidFill>
              </a:rPr>
              <a:t>einhand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8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971551"/>
            <a:ext cx="599598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6675" y="1047750"/>
            <a:ext cx="191452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Sommertörn 2015 mit </a:t>
            </a:r>
            <a:r>
              <a:rPr lang="de-DE" sz="1600" cap="small" dirty="0" smtClean="0">
                <a:latin typeface="Century Gothic" pitchFamily="34" charset="0"/>
              </a:rPr>
              <a:t>Mary Read</a:t>
            </a:r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r>
              <a:rPr lang="de-DE" sz="1200" dirty="0" smtClean="0"/>
              <a:t>Südwestliche Ostsee / </a:t>
            </a:r>
          </a:p>
          <a:p>
            <a:r>
              <a:rPr lang="de-DE" sz="1200" dirty="0" smtClean="0"/>
              <a:t>rund </a:t>
            </a:r>
            <a:r>
              <a:rPr lang="de-DE" sz="1200" dirty="0" err="1" smtClean="0"/>
              <a:t>Fyn</a:t>
            </a:r>
            <a:r>
              <a:rPr lang="de-DE" sz="12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de-DE" sz="1200" dirty="0" smtClean="0"/>
              <a:t>1366 </a:t>
            </a:r>
            <a:r>
              <a:rPr lang="de-DE" sz="1200" dirty="0" err="1" smtClean="0"/>
              <a:t>sm</a:t>
            </a:r>
            <a:endParaRPr lang="de-DE" sz="1200" dirty="0" smtClean="0"/>
          </a:p>
          <a:p>
            <a:pPr>
              <a:spcBef>
                <a:spcPts val="1200"/>
              </a:spcBef>
            </a:pPr>
            <a:r>
              <a:rPr lang="de-DE" sz="1200" dirty="0"/>
              <a:t>2</a:t>
            </a:r>
            <a:r>
              <a:rPr lang="de-DE" sz="1200" dirty="0" smtClean="0"/>
              <a:t>6.6</a:t>
            </a:r>
            <a:r>
              <a:rPr lang="de-DE" sz="1200" dirty="0"/>
              <a:t>. – 1.9. &amp; </a:t>
            </a:r>
            <a:r>
              <a:rPr lang="de-DE" sz="1200" dirty="0" smtClean="0"/>
              <a:t>17.9 </a:t>
            </a:r>
            <a:r>
              <a:rPr lang="de-DE" sz="1200" dirty="0"/>
              <a:t>– </a:t>
            </a:r>
            <a:r>
              <a:rPr lang="de-DE" sz="1200" dirty="0" smtClean="0"/>
              <a:t>20.9.</a:t>
            </a:r>
            <a:endParaRPr lang="de-DE" sz="1200" dirty="0"/>
          </a:p>
        </p:txBody>
      </p:sp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152400" y="2086896"/>
            <a:ext cx="1828800" cy="2963615"/>
            <a:chOff x="0" y="0"/>
            <a:chExt cx="1907540" cy="3091215"/>
          </a:xfrm>
        </p:grpSpPr>
        <p:pic>
          <p:nvPicPr>
            <p:cNvPr id="22" name="Grafik 21" descr="C:\Users\Gisela Müller-Plath\Pictures\Mary Read\Ostseefahrt 2015\Fotos Team1\DSC_0714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05000" cy="285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extfeld 38"/>
            <p:cNvSpPr txBox="1"/>
            <p:nvPr/>
          </p:nvSpPr>
          <p:spPr>
            <a:xfrm>
              <a:off x="0" y="2914650"/>
              <a:ext cx="1907540" cy="1765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de-DE" sz="1100" b="1" dirty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Crew </a:t>
              </a:r>
              <a:r>
                <a:rPr lang="de-DE" sz="1100" b="1" dirty="0" smtClean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3: </a:t>
              </a:r>
              <a:r>
                <a:rPr lang="de-DE" sz="1100" b="1" dirty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Xenia, Michael, </a:t>
              </a:r>
              <a:r>
                <a:rPr lang="de-DE" sz="1100" b="1" dirty="0" smtClean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Imke</a:t>
              </a:r>
              <a:endParaRPr lang="de-DE" sz="11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1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Gisela Müller-Plath, TU Berlin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9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430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l"/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ANeMos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	   </a:t>
            </a:r>
            <a:r>
              <a:rPr lang="de-DE" sz="21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Arbeitsbericht Phase 1</a:t>
            </a:r>
            <a:r>
              <a:rPr lang="de-DE" sz="2100" dirty="0" smtClean="0">
                <a:latin typeface="Century Gothic" pitchFamily="34" charset="0"/>
              </a:rPr>
              <a:t/>
            </a:r>
            <a:br>
              <a:rPr lang="de-DE" sz="2100" dirty="0" smtClean="0">
                <a:latin typeface="Century Gothic" pitchFamily="34" charset="0"/>
              </a:rPr>
            </a:br>
            <a:endParaRPr lang="en-US" sz="2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971551"/>
            <a:ext cx="599598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6675" y="1047750"/>
            <a:ext cx="1914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entury Gothic" pitchFamily="34" charset="0"/>
              </a:rPr>
              <a:t>Mein Sommertörn 2015 mit </a:t>
            </a:r>
            <a:r>
              <a:rPr lang="de-DE" sz="1600" cap="small" dirty="0" smtClean="0">
                <a:latin typeface="Century Gothic" pitchFamily="34" charset="0"/>
              </a:rPr>
              <a:t>Mary Read</a:t>
            </a:r>
          </a:p>
          <a:p>
            <a:endParaRPr lang="de-DE" dirty="0" smtClean="0"/>
          </a:p>
          <a:p>
            <a:r>
              <a:rPr lang="de-DE" sz="1200" dirty="0" smtClean="0"/>
              <a:t>Südwestliche Ostsee / </a:t>
            </a:r>
          </a:p>
          <a:p>
            <a:r>
              <a:rPr lang="de-DE" sz="1200" dirty="0" smtClean="0"/>
              <a:t>rund </a:t>
            </a:r>
            <a:r>
              <a:rPr lang="de-DE" sz="1200" dirty="0" err="1" smtClean="0"/>
              <a:t>Fyn</a:t>
            </a:r>
            <a:r>
              <a:rPr lang="de-DE" sz="1200" dirty="0" smtClean="0"/>
              <a:t> </a:t>
            </a:r>
          </a:p>
          <a:p>
            <a:pPr>
              <a:spcBef>
                <a:spcPts val="1200"/>
              </a:spcBef>
            </a:pPr>
            <a:endParaRPr lang="de-DE" sz="1200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120936" y="2933731"/>
            <a:ext cx="3363354" cy="2152619"/>
            <a:chOff x="0" y="0"/>
            <a:chExt cx="2861953" cy="1831707"/>
          </a:xfrm>
        </p:grpSpPr>
        <p:pic>
          <p:nvPicPr>
            <p:cNvPr id="28" name="Grafik 27" descr="https://www.nmm.tu-berlin.de/fileadmin/fg213/Bilder_Webseite/Anemos/Fotostrecke_Crew_2/03_Nach_der_Befragung_in_Timmendorf_auf_Poel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61953" cy="16031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feld 58"/>
            <p:cNvSpPr txBox="1"/>
            <p:nvPr/>
          </p:nvSpPr>
          <p:spPr>
            <a:xfrm>
              <a:off x="0" y="1662430"/>
              <a:ext cx="2861945" cy="169277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de-DE" sz="1100" b="1" dirty="0" smtClean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Crew 4: </a:t>
              </a:r>
              <a:r>
                <a:rPr lang="de-DE" sz="1100" b="1" dirty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Kristin, Benjamin, </a:t>
              </a:r>
              <a:r>
                <a:rPr lang="de-DE" sz="1100" b="1" dirty="0" smtClean="0">
                  <a:solidFill>
                    <a:srgbClr val="00B0F0"/>
                  </a:solidFill>
                  <a:effectLst/>
                  <a:latin typeface="Calibri"/>
                  <a:ea typeface="Calibri"/>
                  <a:cs typeface="Times New Roman"/>
                </a:rPr>
                <a:t>Julian</a:t>
              </a:r>
              <a:endParaRPr lang="de-DE" sz="11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3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enutzerdefiniert 2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002060"/>
      </a:accent1>
      <a:accent2>
        <a:srgbClr val="002060"/>
      </a:accent2>
      <a:accent3>
        <a:srgbClr val="002060"/>
      </a:accent3>
      <a:accent4>
        <a:srgbClr val="C6D9F0"/>
      </a:accent4>
      <a:accent5>
        <a:srgbClr val="8DB3E2"/>
      </a:accent5>
      <a:accent6>
        <a:srgbClr val="548DD4"/>
      </a:accent6>
      <a:hlink>
        <a:srgbClr val="1736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ysithea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enutzerdefiniert 2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002060"/>
      </a:accent1>
      <a:accent2>
        <a:srgbClr val="002060"/>
      </a:accent2>
      <a:accent3>
        <a:srgbClr val="002060"/>
      </a:accent3>
      <a:accent4>
        <a:srgbClr val="C6D9F0"/>
      </a:accent4>
      <a:accent5>
        <a:srgbClr val="8DB3E2"/>
      </a:accent5>
      <a:accent6>
        <a:srgbClr val="548DD4"/>
      </a:accent6>
      <a:hlink>
        <a:srgbClr val="1736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ysithea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Benutzerdefiniert 2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002060"/>
      </a:accent1>
      <a:accent2>
        <a:srgbClr val="002060"/>
      </a:accent2>
      <a:accent3>
        <a:srgbClr val="002060"/>
      </a:accent3>
      <a:accent4>
        <a:srgbClr val="C6D9F0"/>
      </a:accent4>
      <a:accent5>
        <a:srgbClr val="8DB3E2"/>
      </a:accent5>
      <a:accent6>
        <a:srgbClr val="548DD4"/>
      </a:accent6>
      <a:hlink>
        <a:srgbClr val="1736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ysithea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2733</Words>
  <Application>Microsoft Office PowerPoint</Application>
  <PresentationFormat>Bildschirmpräsentation (16:9)</PresentationFormat>
  <Paragraphs>726</Paragraphs>
  <Slides>48</Slides>
  <Notes>21</Notes>
  <HiddenSlides>1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2" baseType="lpstr">
      <vt:lpstr>Office Theme</vt:lpstr>
      <vt:lpstr>1_Office Theme</vt:lpstr>
      <vt:lpstr>2_Office Theme</vt:lpstr>
      <vt:lpstr>Arbeitsblatt</vt:lpstr>
      <vt:lpstr>ANeMos</vt:lpstr>
      <vt:lpstr>ANeMos    Analysis of Use and Impact of New Media on Sailboats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</dc:creator>
  <cp:lastModifiedBy>Gisela Müller-Plath</cp:lastModifiedBy>
  <cp:revision>775</cp:revision>
  <dcterms:created xsi:type="dcterms:W3CDTF">2013-12-25T12:45:28Z</dcterms:created>
  <dcterms:modified xsi:type="dcterms:W3CDTF">2016-12-05T14:15:55Z</dcterms:modified>
</cp:coreProperties>
</file>