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Helvetica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Helvetica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Helvetica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Helvetica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Helvetica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Helvetica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Helvetica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Helvetica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74" userDrawn="1">
          <p15:clr>
            <a:srgbClr val="A4A3A4"/>
          </p15:clr>
        </p15:guide>
        <p15:guide id="2" pos="513" userDrawn="1">
          <p15:clr>
            <a:srgbClr val="A4A3A4"/>
          </p15:clr>
        </p15:guide>
        <p15:guide id="3" orient="horz" pos="1077" userDrawn="1">
          <p15:clr>
            <a:srgbClr val="A4A3A4"/>
          </p15:clr>
        </p15:guide>
        <p15:guide id="4" orient="horz" pos="7699" userDrawn="1">
          <p15:clr>
            <a:srgbClr val="A4A3A4"/>
          </p15:clr>
        </p15:guide>
        <p15:guide id="5" pos="7499" userDrawn="1">
          <p15:clr>
            <a:srgbClr val="A4A3A4"/>
          </p15:clr>
        </p15:guide>
        <p15:guide id="6" pos="7793" userDrawn="1">
          <p15:clr>
            <a:srgbClr val="A4A3A4"/>
          </p15:clr>
        </p15:guide>
        <p15:guide id="7" pos="14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4D4D4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D2D8"/>
          </a:solidFill>
        </a:fill>
      </a:tcStyle>
    </a:wholeTbl>
    <a:band2H>
      <a:tcTxStyle/>
      <a:tcStyle>
        <a:tcBdr/>
        <a:fill>
          <a:solidFill>
            <a:srgbClr val="E7EAEC"/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6667" autoAdjust="0"/>
  </p:normalViewPr>
  <p:slideViewPr>
    <p:cSldViewPr snapToGrid="0" snapToObjects="1" showGuides="1">
      <p:cViewPr varScale="1">
        <p:scale>
          <a:sx n="38" d="100"/>
          <a:sy n="38" d="100"/>
        </p:scale>
        <p:origin x="1914" y="48"/>
      </p:cViewPr>
      <p:guideLst>
        <p:guide orient="horz" pos="374"/>
        <p:guide pos="513"/>
        <p:guide orient="horz" pos="1077"/>
        <p:guide orient="horz" pos="7699"/>
        <p:guide pos="7499"/>
        <p:guide pos="7793"/>
        <p:guide pos="148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46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46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46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46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46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46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46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46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46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rPr dirty="0"/>
              <a:t>Remarks</a:t>
            </a:r>
          </a:p>
          <a:p>
            <a:pPr>
              <a:defRPr sz="2000"/>
            </a:pPr>
            <a:r>
              <a:rPr dirty="0"/>
              <a:t>- Mandatory: Presentation title, presentation structure, name &amp; affiliation</a:t>
            </a:r>
          </a:p>
          <a:p>
            <a:pPr>
              <a:defRPr sz="2000"/>
            </a:pPr>
            <a:r>
              <a:rPr dirty="0"/>
              <a:t>- Title photo can be replaced by another that fits to the presentation (if no appropriate photo is available, go with this one)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Remarks</a:t>
            </a:r>
          </a:p>
          <a:p>
            <a:pPr marL="200526" indent="-200526">
              <a:buSzPct val="100000"/>
              <a:buChar char="-"/>
              <a:defRPr sz="2000"/>
            </a:pPr>
            <a:r>
              <a:t>Background full screen photos can be used for slides with contents or for other purposes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title: Helvetica, 45 pt, bold, uppercase (mandatory)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sub-title: Helvetica, 45 pt, uppercase (optional) </a:t>
            </a:r>
          </a:p>
          <a:p>
            <a:pPr marL="200526" indent="-200526">
              <a:buSzPct val="100000"/>
              <a:buChar char="-"/>
              <a:defRPr sz="2000"/>
            </a:pPr>
            <a:r>
              <a:t>Reference lines are like red lines - they must not be crossed (only in some exceptional cases like for pictures with oversize)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is to be built from bottom to top - start with aligning content and pictures at the bottom reference line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Slide with one picture</a:t>
            </a:r>
          </a:p>
          <a:p>
            <a:pPr>
              <a:defRPr sz="2000"/>
            </a:pPr>
            <a:r>
              <a:t>Remarks:</a:t>
            </a:r>
          </a:p>
          <a:p>
            <a:pPr marL="200526" indent="-200526">
              <a:buSzPct val="100000"/>
              <a:buChar char="-"/>
              <a:defRPr sz="2000"/>
            </a:pPr>
            <a:r>
              <a:t>picture is to be placed preferably on the left hand side</a:t>
            </a:r>
          </a:p>
          <a:p>
            <a:pPr marL="200526" indent="-200526">
              <a:buSzPct val="100000"/>
              <a:buChar char="-"/>
              <a:defRPr sz="2000"/>
            </a:pPr>
            <a:r>
              <a:t>picture should be framed and have a small shadow (use features of the presentation tool, but make sure to use the same properties on all slides)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text goes on the right hand side </a:t>
            </a:r>
          </a:p>
          <a:p>
            <a:pPr marL="200526" indent="-200526">
              <a:buSzPct val="100000"/>
              <a:buChar char="-"/>
              <a:defRPr sz="2000"/>
            </a:pPr>
            <a:r>
              <a:t>normal text in bullet points:  Helvetica 30 pts (or larger, but use the same font size on all slides)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titles for bullet points: Helvetica 40 pts (or larger, approx 10pts larger than normal text, but use the same font size on all slides) - titles for bullet points are optional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title: Helvetica, 45 pt, bold, uppercase (mandatory)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sub-title: Helvetica, 45 pt, uppercase (optional)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Reference lines are like red lines - they must not be crossed (only in some exceptional cases like for pictures with oversize)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is to be built from bottom to top - start with aligning content and pictures at the bottom reference line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Slide with two pictures</a:t>
            </a:r>
          </a:p>
          <a:p>
            <a:pPr>
              <a:defRPr sz="2000"/>
            </a:pPr>
            <a:r>
              <a:t>Remarks:</a:t>
            </a:r>
          </a:p>
          <a:p>
            <a:pPr marL="200526" indent="-200526">
              <a:buSzPct val="100000"/>
              <a:buChar char="-"/>
              <a:defRPr sz="2000"/>
            </a:pPr>
            <a:r>
              <a:t>picture should be framed and have a small shadow (use features of the presentation tool, but make sure to use the same properties on all slides)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Reference lines are like red lines - they must not be crossed (only in some exceptional cases like for pictures with oversize)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is to be built from bottom to top - start with aligning content and pictures at the bottom reference line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title: Helvetica, 45 pt, bold, uppercase (mandatory)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sub-title: Helvetica, 45 pt, uppercase (optional)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Slide with text in two columns</a:t>
            </a:r>
          </a:p>
          <a:p>
            <a:pPr>
              <a:defRPr sz="2000"/>
            </a:pPr>
            <a:r>
              <a:t>Remarks:</a:t>
            </a:r>
          </a:p>
          <a:p>
            <a:pPr marL="200526" indent="-200526">
              <a:buSzPct val="100000"/>
              <a:buChar char="-"/>
              <a:defRPr sz="2000"/>
            </a:pPr>
            <a:r>
              <a:t>Reference lines are like red lines - they must not be crossed (only in some exceptional cases like for pictures with oversize)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is to be built from bottom to top - start with aligning content and pictures at the bottom reference line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title: Helvetica, 45 pt, bold, uppercase (mandatory)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sub-title: Helvetica, 45 pt, uppercase (optional)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normal text in bullet points:  Helvetica 30 pts (or larger, but use the same font size on all slides)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titles for bullet points: Helvetica 40 pts (or larger, approx 10pts larger than normal text, but use the same font size on all slides) - titles for bullet points are optional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Slide with text in one column (usually not a good idea)</a:t>
            </a:r>
          </a:p>
          <a:p>
            <a:pPr>
              <a:defRPr sz="2000"/>
            </a:pPr>
            <a:r>
              <a:t>Remarks:</a:t>
            </a:r>
          </a:p>
          <a:p>
            <a:pPr marL="200526" indent="-200526">
              <a:buSzPct val="100000"/>
              <a:buChar char="-"/>
              <a:defRPr sz="2000"/>
            </a:pPr>
            <a:r>
              <a:t>Reference lines are like red lines - they must not be crossed (only in some exceptional cases like for pictures with oversize)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is to be built from bottom to top - start with aligning content and pictures at the bottom reference line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title: Helvetica, 45 pt, bold, uppercase (mandatory)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sub-title: Helvetica, 45 pt, uppercase (optional)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normal text in bullet points:  Helvetica 30 pts (or larger, but use the same font size on all slides)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titles for bullet points: Helvetica 40 pts (or larger, approx 10pts larger than normal text, but use the same font size on all slides) - titles for bullet points are optional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Slide fullscreen photo (e.g., for quotes made by famous people or something else)</a:t>
            </a:r>
          </a:p>
          <a:p>
            <a:pPr>
              <a:defRPr sz="2000"/>
            </a:pPr>
            <a:r>
              <a:t>Remarks:</a:t>
            </a:r>
          </a:p>
          <a:p>
            <a:pPr marL="200526" indent="-200526">
              <a:buSzPct val="100000"/>
              <a:buChar char="-"/>
              <a:defRPr sz="2000"/>
            </a:pPr>
            <a:r>
              <a:t>Reference lines are like red lines - they must not be crossed (only in some exceptional cases like for pictures with oversize)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is to be built from bottom to top - start with aligning content and pictures at the bottom reference line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title: Helvetica, 45 pt, bold, uppercase (mandatory)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sub-title: Helvetica, 45 pt, uppercase (optional)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normal text in bullet points:  Helvetica 30 pts (or larger, but use the same font size on all slides)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titles for bullet points: Helvetica 40 pts (or larger, approx 10pts larger than normal text, but use the same font size on all slides) - titles for bullet points are optional</a:t>
            </a:r>
          </a:p>
          <a:p>
            <a:pPr marL="200526" indent="-200526">
              <a:buSzPct val="100000"/>
              <a:buChar char="-"/>
              <a:defRPr sz="2000"/>
            </a:pPr>
            <a:r>
              <a:t>quote should be in large Helvetica text</a:t>
            </a:r>
          </a:p>
          <a:p>
            <a:pPr marL="200526" indent="-200526">
              <a:buSzPct val="100000"/>
              <a:buChar char="-"/>
              <a:defRPr sz="2000"/>
            </a:pPr>
            <a:r>
              <a:t>keep logos, footer and page number in the foreground</a:t>
            </a:r>
          </a:p>
          <a:p>
            <a:pPr marL="200526" indent="-200526">
              <a:buSzPct val="100000"/>
              <a:buChar char="-"/>
              <a:defRPr sz="2000"/>
            </a:pPr>
            <a:r>
              <a:t>Choose appropriate color for headline and normal text fonts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Last slide of the presentation (mandatory for all slide) </a:t>
            </a:r>
          </a:p>
          <a:p>
            <a:pPr>
              <a:defRPr sz="2000"/>
            </a:pPr>
            <a:r>
              <a:t>Remarks:</a:t>
            </a:r>
          </a:p>
          <a:p>
            <a:pPr marL="200526" indent="-200526">
              <a:buSzPct val="100000"/>
              <a:buChar char="-"/>
              <a:defRPr sz="2000"/>
            </a:pPr>
            <a:r>
              <a:t>Reference lines are like red lines - they must not be crossed (only in some exceptional cases like for pictures with oversize)</a:t>
            </a:r>
          </a:p>
          <a:p>
            <a:pPr marL="200526" indent="-200526">
              <a:buSzPct val="100000"/>
              <a:buChar char="-"/>
              <a:defRPr sz="2000"/>
            </a:pPr>
            <a:r>
              <a:t>Slide is to be built from bottom to top - start with aligning content and pictures at the bottom reference line</a:t>
            </a:r>
          </a:p>
          <a:p>
            <a:pPr marL="200526" indent="-200526">
              <a:buSzPct val="100000"/>
              <a:buChar char="-"/>
              <a:defRPr sz="2000"/>
            </a:pPr>
            <a:r>
              <a:t>font sizes and logos as shown</a:t>
            </a:r>
          </a:p>
          <a:p>
            <a:pPr marL="200526" indent="-200526">
              <a:buSzPct val="100000"/>
              <a:buChar char="-"/>
              <a:defRPr sz="2000"/>
            </a:pPr>
            <a:endParaRPr/>
          </a:p>
          <a:p>
            <a:pPr marL="200526" indent="-200526">
              <a:buSzPct val="100000"/>
              <a:buChar char="-"/>
              <a:defRPr sz="2000"/>
            </a:pPr>
            <a:r>
              <a:t>keep logos, footer and page number in the foreground</a:t>
            </a:r>
          </a:p>
          <a:p>
            <a:pPr marL="200526" indent="-200526">
              <a:buSzPct val="100000"/>
              <a:buChar char="-"/>
              <a:defRPr sz="2000"/>
            </a:pPr>
            <a:r>
              <a:t>Choose appropriate color for headline and normal text fonts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K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22" name="Sir_Tim_Berners-Lee.jpg" descr="Sir_Tim_Berners-L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624584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Presentation Title | Presenters' names | October 23, 2020"/>
          <p:cNvSpPr txBox="1"/>
          <p:nvPr/>
        </p:nvSpPr>
        <p:spPr>
          <a:xfrm>
            <a:off x="815974" y="12714944"/>
            <a:ext cx="16122651" cy="62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algn="l" defTabSz="1300480">
              <a:lnSpc>
                <a:spcPts val="3100"/>
              </a:lnSpc>
              <a:defRPr sz="2400" b="1" cap="all">
                <a:solidFill>
                  <a:schemeClr val="accent3">
                    <a:lumOff val="44000"/>
                  </a:schemeClr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t>Presentation Title | Presenters' names | October 23, 2020</a:t>
            </a:r>
          </a:p>
        </p:txBody>
      </p:sp>
      <p:pic>
        <p:nvPicPr>
          <p:cNvPr id="24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545" y="620424"/>
            <a:ext cx="2010796" cy="1124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12780302"/>
            <a:ext cx="627094" cy="491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" descr="Bild"/>
          <p:cNvPicPr>
            <a:picLocks noChangeAspect="1"/>
          </p:cNvPicPr>
          <p:nvPr/>
        </p:nvPicPr>
        <p:blipFill>
          <a:blip r:embed="rId2">
            <a:alphaModFix amt="49660"/>
          </a:blip>
          <a:stretch>
            <a:fillRect/>
          </a:stretch>
        </p:blipFill>
        <p:spPr>
          <a:xfrm>
            <a:off x="-19050" y="-82550"/>
            <a:ext cx="24422100" cy="1844915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Presentation Title | Presenters' names | October 23, 2020"/>
          <p:cNvSpPr txBox="1"/>
          <p:nvPr/>
        </p:nvSpPr>
        <p:spPr>
          <a:xfrm>
            <a:off x="815974" y="12714944"/>
            <a:ext cx="16122651" cy="62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algn="l" defTabSz="1300480">
              <a:lnSpc>
                <a:spcPts val="3100"/>
              </a:lnSpc>
              <a:defRPr sz="2400" b="1" cap="all"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t>Presentation Title | Presenters' names | October 23, 2020</a:t>
            </a:r>
          </a:p>
        </p:txBody>
      </p:sp>
      <p:pic>
        <p:nvPicPr>
          <p:cNvPr id="34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545" y="620424"/>
            <a:ext cx="2010796" cy="1124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12780302"/>
            <a:ext cx="627094" cy="491536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456" y="12752623"/>
            <a:ext cx="577981" cy="546894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82550"/>
            <a:ext cx="24422100" cy="18449152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712700"/>
            <a:ext cx="4267200" cy="7366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" descr="Bil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0" y="12789030"/>
            <a:ext cx="627094" cy="49153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7643" y="12748651"/>
            <a:ext cx="589607" cy="546895"/>
          </a:xfrm>
          <a:prstGeom prst="rect">
            <a:avLst/>
          </a:prstGeom>
          <a:ln w="12700">
            <a:miter lim="400000"/>
          </a:ln>
        </p:spPr>
        <p:txBody>
          <a:bodyPr lIns="89296" tIns="89296" rIns="89296" bIns="89296">
            <a:spAutoFit/>
          </a:bodyPr>
          <a:lstStyle>
            <a:lvl1pPr defTabSz="457200">
              <a:defRPr sz="2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Presentation Title | Presenters' names | October 23, 2020"/>
          <p:cNvSpPr txBox="1"/>
          <p:nvPr/>
        </p:nvSpPr>
        <p:spPr>
          <a:xfrm>
            <a:off x="815974" y="12714944"/>
            <a:ext cx="16122651" cy="62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algn="l" defTabSz="1300480">
              <a:lnSpc>
                <a:spcPts val="3100"/>
              </a:lnSpc>
              <a:defRPr sz="2400" b="1" cap="all">
                <a:solidFill>
                  <a:schemeClr val="accent4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t>Presentation Title | Presenters' names | October 23, 2020</a:t>
            </a:r>
          </a:p>
        </p:txBody>
      </p:sp>
      <p:pic>
        <p:nvPicPr>
          <p:cNvPr id="5" name="Bild" descr="Bil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2545" y="620424"/>
            <a:ext cx="2010796" cy="112437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eltext"/>
          <p:cNvSpPr txBox="1">
            <a:spLocks noGrp="1"/>
          </p:cNvSpPr>
          <p:nvPr>
            <p:ph type="title"/>
          </p:nvPr>
        </p:nvSpPr>
        <p:spPr>
          <a:xfrm>
            <a:off x="3962400" y="-1"/>
            <a:ext cx="16459200" cy="2835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r>
              <a:t>Titeltext</a:t>
            </a:r>
          </a:p>
        </p:txBody>
      </p:sp>
      <p:sp>
        <p:nvSpPr>
          <p:cNvPr id="7" name="Textebene 1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C50E1F"/>
          </a:solidFill>
          <a:uFill>
            <a:solidFill>
              <a:srgbClr val="C50E1F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C50E1F"/>
          </a:solidFill>
          <a:uFill>
            <a:solidFill>
              <a:srgbClr val="C50E1F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C50E1F"/>
          </a:solidFill>
          <a:uFill>
            <a:solidFill>
              <a:srgbClr val="C50E1F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C50E1F"/>
          </a:solidFill>
          <a:uFill>
            <a:solidFill>
              <a:srgbClr val="C50E1F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C50E1F"/>
          </a:solidFill>
          <a:uFill>
            <a:solidFill>
              <a:srgbClr val="C50E1F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C50E1F"/>
          </a:solidFill>
          <a:uFill>
            <a:solidFill>
              <a:srgbClr val="C50E1F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C50E1F"/>
          </a:solidFill>
          <a:uFill>
            <a:solidFill>
              <a:srgbClr val="C50E1F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C50E1F"/>
          </a:solidFill>
          <a:uFill>
            <a:solidFill>
              <a:srgbClr val="C50E1F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C50E1F"/>
          </a:solidFill>
          <a:uFill>
            <a:solidFill>
              <a:srgbClr val="C50E1F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65716" marR="0" indent="-325966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268412" marR="0" indent="-3048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676400" marR="0" indent="-3048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133600" marR="0" indent="-3048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590800" marR="0" indent="-3048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3048000" marR="0" indent="-3048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3505200" marR="0" indent="-3048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3962400" marR="0" indent="-304800" algn="l" defTabSz="914400" rtl="0" latinLnBrk="0">
        <a:lnSpc>
          <a:spcPts val="22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1pPr>
      <a:lvl2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2pPr>
      <a:lvl3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3pPr>
      <a:lvl4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4pPr>
      <a:lvl5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5pPr>
      <a:lvl6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6pPr>
      <a:lvl7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7pPr>
      <a:lvl8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8pPr>
      <a:lvl9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.png"/><Relationship Id="rId3" Type="http://schemas.openxmlformats.org/officeDocument/2006/relationships/hyperlink" Target="mailto:axel.kuepper@tu-berlin.de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net.tu-berlin.de/kuepper" TargetMode="External"/><Relationship Id="rId11" Type="http://schemas.openxmlformats.org/officeDocument/2006/relationships/image" Target="../media/image2.tif"/><Relationship Id="rId5" Type="http://schemas.openxmlformats.org/officeDocument/2006/relationships/hyperlink" Target="https://www.linkedin.com/in/axelkuepper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twitter.com/kuepp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"/>
          <p:cNvSpPr/>
          <p:nvPr/>
        </p:nvSpPr>
        <p:spPr>
          <a:xfrm>
            <a:off x="-91282" y="8311514"/>
            <a:ext cx="24566564" cy="3966369"/>
          </a:xfrm>
          <a:prstGeom prst="rect">
            <a:avLst/>
          </a:prstGeom>
          <a:solidFill>
            <a:schemeClr val="accent3">
              <a:lumOff val="44000"/>
              <a:alpha val="85072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4" name="Presentation TITLE (Helvetica 46pt, Bold, Upper)…"/>
          <p:cNvSpPr txBox="1"/>
          <p:nvPr/>
        </p:nvSpPr>
        <p:spPr>
          <a:xfrm>
            <a:off x="757765" y="8639128"/>
            <a:ext cx="19198377" cy="247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/>
          <a:lstStyle/>
          <a:p>
            <a:pPr algn="l">
              <a:spcBef>
                <a:spcPts val="600"/>
              </a:spcBef>
              <a:defRPr sz="4600" b="1" cap="all">
                <a:solidFill>
                  <a:srgbClr val="D22428"/>
                </a:solidFill>
                <a:uFill>
                  <a:solidFill>
                    <a:srgbClr val="C50E1F"/>
                  </a:solidFill>
                </a:uFill>
              </a:defRPr>
            </a:pPr>
            <a:r>
              <a:rPr dirty="0"/>
              <a:t>Presentation TITLE (Helvetica 46pt, Bold, Upper)</a:t>
            </a:r>
          </a:p>
          <a:p>
            <a:pPr algn="l">
              <a:spcBef>
                <a:spcPts val="1200"/>
              </a:spcBef>
              <a:defRPr sz="3200" cap="all">
                <a:solidFill>
                  <a:srgbClr val="D22428"/>
                </a:solidFill>
                <a:uFill>
                  <a:solidFill>
                    <a:srgbClr val="C50E1F"/>
                  </a:solidFill>
                </a:uFill>
              </a:defRPr>
            </a:pPr>
            <a:r>
              <a:rPr dirty="0"/>
              <a:t>Presentation Subtitle (Helvetica 32pt, Upper Case)</a:t>
            </a:r>
          </a:p>
          <a:p>
            <a:pPr algn="l">
              <a:spcBef>
                <a:spcPts val="600"/>
              </a:spcBef>
              <a:defRPr sz="2400">
                <a:solidFill>
                  <a:srgbClr val="D22428"/>
                </a:solidFill>
                <a:uFill>
                  <a:solidFill>
                    <a:srgbClr val="C50E1F"/>
                  </a:solidFill>
                </a:uFill>
              </a:defRPr>
            </a:pPr>
            <a:r>
              <a:rPr dirty="0"/>
              <a:t>Presentation Structure | Title Part 2 | Title Part 3 | Title Part IV | Vue.js-</a:t>
            </a:r>
            <a:r>
              <a:rPr dirty="0" err="1"/>
              <a:t>Grundlagen</a:t>
            </a:r>
            <a:r>
              <a:rPr dirty="0"/>
              <a:t> | Vue.js-</a:t>
            </a:r>
            <a:r>
              <a:rPr dirty="0" err="1"/>
              <a:t>Komponenten</a:t>
            </a:r>
            <a:r>
              <a:rPr dirty="0"/>
              <a:t> | Vue Single File Components</a:t>
            </a:r>
          </a:p>
        </p:txBody>
      </p:sp>
      <p:sp>
        <p:nvSpPr>
          <p:cNvPr id="55" name="Fullnames Presenters | Fachgebiet Service-centric Networking | TU Berlin &amp; Telekom Innovation Laboratories"/>
          <p:cNvSpPr txBox="1"/>
          <p:nvPr/>
        </p:nvSpPr>
        <p:spPr>
          <a:xfrm>
            <a:off x="757766" y="11388780"/>
            <a:ext cx="1506111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0" tIns="127000" rIns="127000" bIns="127000" anchor="ctr"/>
          <a:lstStyle/>
          <a:p>
            <a:pPr algn="l" defTabSz="1828800">
              <a:lnSpc>
                <a:spcPts val="2400"/>
              </a:lnSpc>
              <a:defRPr sz="2400"/>
            </a:pPr>
            <a:r>
              <a:t>Fullnames </a:t>
            </a:r>
            <a:r>
              <a:rPr>
                <a:uFill>
                  <a:solidFill>
                    <a:schemeClr val="accent1"/>
                  </a:solidFill>
                </a:uFill>
              </a:rPr>
              <a:t>Presenters | Fachgebiet </a:t>
            </a:r>
            <a:r>
              <a:rPr i="1">
                <a:uFill>
                  <a:solidFill>
                    <a:schemeClr val="accent1"/>
                  </a:solidFill>
                </a:uFill>
              </a:rPr>
              <a:t>Service-centric Networking</a:t>
            </a:r>
            <a:r>
              <a:rPr>
                <a:uFill>
                  <a:solidFill>
                    <a:schemeClr val="accent1"/>
                  </a:solidFill>
                </a:uFill>
              </a:rPr>
              <a:t> | TU Berlin &amp; Telekom Innovation Laboratories</a:t>
            </a:r>
          </a:p>
        </p:txBody>
      </p:sp>
      <p:pic>
        <p:nvPicPr>
          <p:cNvPr id="56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0175" y="11322810"/>
            <a:ext cx="1235304" cy="690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en_tlabs.png" descr="en_tlab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9524" y="11322810"/>
            <a:ext cx="3281016" cy="690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logo_with_caption.png" descr="logo_with_capti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0759" y="11330747"/>
            <a:ext cx="1465384" cy="674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347" y="4568749"/>
            <a:ext cx="16023873" cy="787353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64" name="Slide Title…"/>
          <p:cNvSpPr txBox="1"/>
          <p:nvPr/>
        </p:nvSpPr>
        <p:spPr>
          <a:xfrm>
            <a:off x="779657" y="508000"/>
            <a:ext cx="20471048" cy="138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algn="l" defTabSz="1016000">
              <a:defRPr sz="4500" b="1" cap="all">
                <a:solidFill>
                  <a:srgbClr val="C51021"/>
                </a:solidFill>
                <a:uFill>
                  <a:solidFill>
                    <a:srgbClr val="C50E1F"/>
                  </a:solidFill>
                </a:uFill>
              </a:defRPr>
            </a:pPr>
            <a:r>
              <a:t>Slide Title</a:t>
            </a:r>
          </a:p>
          <a:p>
            <a:pPr lvl="2" indent="0" algn="l" defTabSz="1016000">
              <a:defRPr sz="4500" cap="all">
                <a:solidFill>
                  <a:srgbClr val="C51021"/>
                </a:solidFill>
                <a:uFill>
                  <a:solidFill>
                    <a:srgbClr val="C50E1F"/>
                  </a:solidFill>
                </a:uFill>
              </a:defRPr>
            </a:pPr>
            <a:r>
              <a:t>Slide Sub-Title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9" name="Arten von Knoten…"/>
          <p:cNvSpPr txBox="1"/>
          <p:nvPr/>
        </p:nvSpPr>
        <p:spPr>
          <a:xfrm>
            <a:off x="12350456" y="2977351"/>
            <a:ext cx="11182765" cy="929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/>
          <a:lstStyle/>
          <a:p>
            <a:pPr algn="l" defTabSz="457200">
              <a:spcBef>
                <a:spcPts val="300"/>
              </a:spcBef>
              <a:defRPr sz="4000">
                <a:solidFill>
                  <a:srgbClr val="C50E1F"/>
                </a:solidFill>
              </a:defRPr>
            </a:pPr>
            <a:r>
              <a:t>Arten von Knoten</a:t>
            </a:r>
          </a:p>
          <a:p>
            <a:pPr marL="304800" indent="-304800" algn="l" defTabSz="457200">
              <a:spcBef>
                <a:spcPts val="300"/>
              </a:spcBef>
              <a:buSzPct val="100000"/>
              <a:buChar char="•"/>
              <a:defRPr sz="3000"/>
            </a:pPr>
            <a:r>
              <a:rPr i="1" u="sng"/>
              <a:t>Dokumentenknoten</a:t>
            </a:r>
            <a:r>
              <a:t>, repräsentiert durch das Objekt </a:t>
            </a:r>
            <a:r>
              <a:rPr>
                <a:latin typeface="Monaco"/>
                <a:ea typeface="Monaco"/>
                <a:cs typeface="Monaco"/>
                <a:sym typeface="Monaco"/>
              </a:rPr>
              <a:t>document</a:t>
            </a:r>
            <a:r>
              <a:t>, stellt das gesamte HTML-Dokument dar</a:t>
            </a:r>
          </a:p>
          <a:p>
            <a:pPr marL="304800" indent="-304800" algn="l" defTabSz="457200">
              <a:spcBef>
                <a:spcPts val="300"/>
              </a:spcBef>
              <a:buSzPct val="100000"/>
              <a:buChar char="•"/>
              <a:defRPr sz="3000"/>
            </a:pPr>
            <a:r>
              <a:rPr i="1" u="sng"/>
              <a:t>Dokumentfragmentknoten</a:t>
            </a:r>
            <a:r>
              <a:t> stellt einen Teil der Baumstruktur dar</a:t>
            </a:r>
          </a:p>
          <a:p>
            <a:pPr marL="304800" indent="-304800" algn="l" defTabSz="457200">
              <a:spcBef>
                <a:spcPts val="300"/>
              </a:spcBef>
              <a:buSzPct val="100000"/>
              <a:buChar char="•"/>
              <a:defRPr sz="3000"/>
            </a:pPr>
            <a:r>
              <a:rPr i="1" u="sng"/>
              <a:t>Elementknoten</a:t>
            </a:r>
            <a:r>
              <a:t>, repräsentiert durch das Objekt </a:t>
            </a:r>
            <a:r>
              <a:rPr>
                <a:latin typeface="Monaco"/>
                <a:ea typeface="Monaco"/>
                <a:cs typeface="Monaco"/>
                <a:sym typeface="Monaco"/>
              </a:rPr>
              <a:t>element</a:t>
            </a:r>
            <a:r>
              <a:t>, entspricht exakt einem HTML-Element</a:t>
            </a:r>
          </a:p>
          <a:p>
            <a:pPr marL="304800" indent="-304800" algn="l" defTabSz="457200">
              <a:spcBef>
                <a:spcPts val="300"/>
              </a:spcBef>
              <a:buSzPct val="100000"/>
              <a:buChar char="•"/>
              <a:defRPr sz="3000"/>
            </a:pPr>
            <a:r>
              <a:rPr i="1" u="sng"/>
              <a:t>Attributknoten</a:t>
            </a:r>
            <a:r>
              <a:t> entspricht einem Attribut in einem HTML-Element</a:t>
            </a:r>
          </a:p>
          <a:p>
            <a:pPr marL="304800" indent="-304800" algn="l" defTabSz="457200">
              <a:spcBef>
                <a:spcPts val="300"/>
              </a:spcBef>
              <a:buSzPct val="100000"/>
              <a:buChar char="•"/>
              <a:defRPr sz="3000"/>
            </a:pPr>
            <a:r>
              <a:rPr i="1" u="sng"/>
              <a:t>Textknoten</a:t>
            </a:r>
            <a:r>
              <a:t> stellt den textuellen Inhalt eines Elements dar</a:t>
            </a:r>
          </a:p>
          <a:p>
            <a:pPr algn="l" defTabSz="457200">
              <a:spcBef>
                <a:spcPts val="1200"/>
              </a:spcBef>
              <a:defRPr sz="4000">
                <a:solidFill>
                  <a:srgbClr val="C50E1F"/>
                </a:solidFill>
              </a:defRPr>
            </a:pPr>
            <a:r>
              <a:t>Arten von Beziehungen</a:t>
            </a:r>
          </a:p>
          <a:p>
            <a:pPr marL="304800" indent="-304800" algn="l" defTabSz="457200">
              <a:spcBef>
                <a:spcPts val="300"/>
              </a:spcBef>
              <a:buSzPct val="100000"/>
              <a:buChar char="•"/>
              <a:defRPr sz="3000"/>
            </a:pPr>
            <a:r>
              <a:rPr i="1" u="sng"/>
              <a:t>Wurzelknoten</a:t>
            </a:r>
            <a:r>
              <a:t> an oberster Stelle der Hierarchie, repräsentiert durch </a:t>
            </a:r>
            <a:r>
              <a:rPr>
                <a:latin typeface="Monaco"/>
                <a:ea typeface="Monaco"/>
                <a:cs typeface="Monaco"/>
                <a:sym typeface="Monaco"/>
              </a:rPr>
              <a:t>document</a:t>
            </a:r>
          </a:p>
          <a:p>
            <a:pPr marL="304800" indent="-304800" algn="l" defTabSz="457200">
              <a:spcBef>
                <a:spcPts val="300"/>
              </a:spcBef>
              <a:buSzPct val="100000"/>
              <a:buChar char="•"/>
              <a:defRPr sz="3000"/>
            </a:pPr>
            <a:r>
              <a:rPr i="1" u="sng"/>
              <a:t>Kindknoten</a:t>
            </a:r>
            <a:r>
              <a:t> als Nachfolger eines Knoten, durchnummeriert</a:t>
            </a:r>
          </a:p>
          <a:p>
            <a:pPr marL="304800" indent="-304800" algn="l" defTabSz="457200">
              <a:spcBef>
                <a:spcPts val="300"/>
              </a:spcBef>
              <a:buSzPct val="100000"/>
              <a:buChar char="•"/>
              <a:defRPr sz="3000"/>
            </a:pPr>
            <a:r>
              <a:rPr i="1" u="sng"/>
              <a:t>Vaterknoten</a:t>
            </a:r>
            <a:r>
              <a:t> als Vorgänger eines Knoten</a:t>
            </a:r>
          </a:p>
          <a:p>
            <a:pPr marL="304800" indent="-304800" algn="l" defTabSz="457200">
              <a:spcBef>
                <a:spcPts val="300"/>
              </a:spcBef>
              <a:buSzPct val="100000"/>
              <a:buChar char="•"/>
              <a:defRPr sz="3000"/>
            </a:pPr>
            <a:r>
              <a:rPr i="1" u="sng"/>
              <a:t>Vorheriges Geschwister</a:t>
            </a:r>
            <a:r>
              <a:t>, d.h. Nachfolge-Nachbarknoten</a:t>
            </a:r>
          </a:p>
          <a:p>
            <a:pPr marL="304800" indent="-304800" algn="l" defTabSz="457200">
              <a:spcBef>
                <a:spcPts val="300"/>
              </a:spcBef>
              <a:buSzPct val="100000"/>
              <a:buChar char="•"/>
              <a:defRPr sz="3000"/>
            </a:pPr>
            <a:r>
              <a:rPr i="1" u="sng"/>
              <a:t>Nachfolgendes Geschwister</a:t>
            </a:r>
            <a:r>
              <a:t>, d.h. Vorgänger-Nachbarknoten</a:t>
            </a:r>
          </a:p>
        </p:txBody>
      </p:sp>
      <p:sp>
        <p:nvSpPr>
          <p:cNvPr id="70" name="5.1 Das Document Object Model…"/>
          <p:cNvSpPr txBox="1"/>
          <p:nvPr/>
        </p:nvSpPr>
        <p:spPr>
          <a:xfrm>
            <a:off x="779657" y="508000"/>
            <a:ext cx="20471048" cy="138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algn="l" defTabSz="1016000">
              <a:defRPr sz="4500" b="1" cap="all">
                <a:solidFill>
                  <a:srgbClr val="C50E1F"/>
                </a:solidFill>
                <a:uFill>
                  <a:solidFill>
                    <a:srgbClr val="C50E1F"/>
                  </a:solidFill>
                </a:uFill>
              </a:defRPr>
            </a:pPr>
            <a:r>
              <a:t>5.1	Das Document Object Model</a:t>
            </a:r>
          </a:p>
          <a:p>
            <a:pPr lvl="2" indent="0" algn="l" defTabSz="1016000">
              <a:defRPr sz="4500" cap="all">
                <a:solidFill>
                  <a:srgbClr val="C50E1F"/>
                </a:solidFill>
                <a:uFill>
                  <a:solidFill>
                    <a:srgbClr val="C50E1F"/>
                  </a:solidFill>
                </a:uFill>
              </a:defRPr>
            </a:pPr>
            <a:r>
              <a:t>	Bestandteile des DOM</a:t>
            </a:r>
          </a:p>
        </p:txBody>
      </p:sp>
      <p:grpSp>
        <p:nvGrpSpPr>
          <p:cNvPr id="73" name="Bild"/>
          <p:cNvGrpSpPr/>
          <p:nvPr/>
        </p:nvGrpSpPr>
        <p:grpSpPr>
          <a:xfrm>
            <a:off x="2380782" y="2977351"/>
            <a:ext cx="9560393" cy="9292632"/>
            <a:chOff x="0" y="0"/>
            <a:chExt cx="9560392" cy="9292631"/>
          </a:xfrm>
        </p:grpSpPr>
        <p:pic>
          <p:nvPicPr>
            <p:cNvPr id="72" name="Bild" descr="Bil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00" y="101600"/>
              <a:ext cx="9357193" cy="90767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" name="Bild" descr="Bild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560393" cy="92926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80" name="Bild"/>
          <p:cNvGrpSpPr/>
          <p:nvPr/>
        </p:nvGrpSpPr>
        <p:grpSpPr>
          <a:xfrm>
            <a:off x="2153315" y="2977351"/>
            <a:ext cx="9804794" cy="9383243"/>
            <a:chOff x="0" y="0"/>
            <a:chExt cx="9804792" cy="9383241"/>
          </a:xfrm>
        </p:grpSpPr>
        <p:pic>
          <p:nvPicPr>
            <p:cNvPr id="79" name="Bild" descr="Bil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" y="203200"/>
              <a:ext cx="9398393" cy="89387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8" name="Bild" descr="Bild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804793" cy="9383242"/>
            </a:xfrm>
            <a:prstGeom prst="rect">
              <a:avLst/>
            </a:prstGeom>
            <a:effectLst/>
          </p:spPr>
        </p:pic>
      </p:grpSp>
      <p:grpSp>
        <p:nvGrpSpPr>
          <p:cNvPr id="83" name="Bild"/>
          <p:cNvGrpSpPr/>
          <p:nvPr/>
        </p:nvGrpSpPr>
        <p:grpSpPr>
          <a:xfrm>
            <a:off x="12367942" y="4202789"/>
            <a:ext cx="11165399" cy="8135503"/>
            <a:chOff x="0" y="0"/>
            <a:chExt cx="11165397" cy="8135501"/>
          </a:xfrm>
        </p:grpSpPr>
        <p:pic>
          <p:nvPicPr>
            <p:cNvPr id="82" name="Bild" descr="Bil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200" y="203200"/>
              <a:ext cx="10758998" cy="76910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1" name="Bild" descr="Bild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1165398" cy="8135502"/>
            </a:xfrm>
            <a:prstGeom prst="rect">
              <a:avLst/>
            </a:prstGeom>
            <a:effectLst/>
          </p:spPr>
        </p:pic>
      </p:grpSp>
      <p:sp>
        <p:nvSpPr>
          <p:cNvPr id="84" name="5.1 Das Document Object Model…"/>
          <p:cNvSpPr txBox="1"/>
          <p:nvPr/>
        </p:nvSpPr>
        <p:spPr>
          <a:xfrm>
            <a:off x="779657" y="508000"/>
            <a:ext cx="20471048" cy="138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algn="l" defTabSz="1016000">
              <a:defRPr sz="4500" b="1" cap="all">
                <a:solidFill>
                  <a:srgbClr val="C50E1F"/>
                </a:solidFill>
                <a:uFill>
                  <a:solidFill>
                    <a:srgbClr val="C50E1F"/>
                  </a:solidFill>
                </a:uFill>
              </a:defRPr>
            </a:pPr>
            <a:r>
              <a:t>5.1	Das Document Object Model</a:t>
            </a:r>
          </a:p>
          <a:p>
            <a:pPr lvl="2" indent="0" algn="l" defTabSz="1016000">
              <a:defRPr sz="4500" cap="all">
                <a:solidFill>
                  <a:srgbClr val="C50E1F"/>
                </a:solidFill>
                <a:uFill>
                  <a:solidFill>
                    <a:srgbClr val="C50E1F"/>
                  </a:solidFill>
                </a:uFill>
              </a:defRPr>
            </a:pPr>
            <a:r>
              <a:t>	Bestandteile des DOM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9" name="Positionierte Elemente werden komplett aus dem Elementfluss herausgelöst und gemäß einer von drei Modi im Anzeigefenster explizit platziert…"/>
          <p:cNvSpPr txBox="1"/>
          <p:nvPr/>
        </p:nvSpPr>
        <p:spPr>
          <a:xfrm>
            <a:off x="769042" y="2982702"/>
            <a:ext cx="11203935" cy="9291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pPr marL="240631" indent="-240631" algn="l" defTabSz="457200">
              <a:spcBef>
                <a:spcPts val="1200"/>
              </a:spcBef>
              <a:buSzPct val="100000"/>
              <a:buChar char="•"/>
              <a:defRPr sz="3000">
                <a:uFillTx/>
              </a:defRPr>
            </a:pPr>
            <a:r>
              <a:rPr lang="de-DE" dirty="0"/>
              <a:t>Positionierte Elemente werden komplett aus dem Elementfluss herausgelöst und gemäß einer von drei Modi im Anzeigefenster explizit platziert</a:t>
            </a:r>
          </a:p>
          <a:p>
            <a:pPr marL="240631" indent="-240631" algn="l" defTabSz="457200">
              <a:spcBef>
                <a:spcPts val="1200"/>
              </a:spcBef>
              <a:buSzPct val="100000"/>
              <a:buChar char="•"/>
              <a:defRPr sz="3000">
                <a:uFillTx/>
              </a:defRPr>
            </a:pPr>
            <a:r>
              <a:rPr lang="de-DE" dirty="0" err="1">
                <a:latin typeface="Monaco"/>
                <a:ea typeface="Monaco"/>
                <a:cs typeface="Monaco"/>
                <a:sym typeface="Monaco"/>
              </a:rPr>
              <a:t>position</a:t>
            </a:r>
            <a:r>
              <a:rPr lang="de-DE" dirty="0"/>
              <a:t> als Alternative zu </a:t>
            </a:r>
            <a:r>
              <a:rPr lang="de-DE" dirty="0" err="1">
                <a:latin typeface="Monaco"/>
                <a:ea typeface="Monaco"/>
                <a:cs typeface="Monaco"/>
                <a:sym typeface="Monaco"/>
              </a:rPr>
              <a:t>float</a:t>
            </a:r>
            <a:r>
              <a:rPr lang="de-DE" dirty="0"/>
              <a:t> </a:t>
            </a:r>
          </a:p>
          <a:p>
            <a:pPr algn="l" defTabSz="457200">
              <a:spcBef>
                <a:spcPts val="1200"/>
              </a:spcBef>
              <a:defRPr sz="3600">
                <a:solidFill>
                  <a:srgbClr val="C50E1F"/>
                </a:solidFill>
                <a:uFillTx/>
              </a:defRPr>
            </a:pPr>
            <a:r>
              <a:rPr dirty="0"/>
              <a:t>Absolute </a:t>
            </a:r>
            <a:r>
              <a:rPr dirty="0" err="1"/>
              <a:t>Positionierung</a:t>
            </a:r>
            <a:endParaRPr dirty="0"/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rPr dirty="0"/>
              <a:t>Element </a:t>
            </a:r>
            <a:r>
              <a:rPr dirty="0" err="1"/>
              <a:t>wird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dem </a:t>
            </a:r>
            <a:r>
              <a:rPr dirty="0" err="1"/>
              <a:t>normalen</a:t>
            </a:r>
            <a:r>
              <a:rPr dirty="0"/>
              <a:t> </a:t>
            </a:r>
            <a:r>
              <a:rPr dirty="0" err="1"/>
              <a:t>Elementfluss</a:t>
            </a:r>
            <a:r>
              <a:rPr dirty="0"/>
              <a:t> </a:t>
            </a:r>
            <a:r>
              <a:rPr dirty="0" err="1"/>
              <a:t>herausgelöst</a:t>
            </a:r>
            <a:endParaRPr dirty="0"/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rPr dirty="0"/>
              <a:t>Position des Elements </a:t>
            </a:r>
            <a:r>
              <a:rPr dirty="0" err="1"/>
              <a:t>orientiert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am Rand des </a:t>
            </a:r>
            <a:r>
              <a:rPr dirty="0" err="1"/>
              <a:t>nächsthöheren</a:t>
            </a:r>
            <a:r>
              <a:rPr dirty="0"/>
              <a:t> </a:t>
            </a:r>
            <a:r>
              <a:rPr dirty="0" err="1"/>
              <a:t>Elternelements</a:t>
            </a:r>
            <a:r>
              <a:rPr dirty="0"/>
              <a:t>, welches </a:t>
            </a:r>
            <a:r>
              <a:rPr dirty="0" err="1"/>
              <a:t>ebenfalls</a:t>
            </a:r>
            <a:r>
              <a:rPr dirty="0"/>
              <a:t> </a:t>
            </a:r>
            <a:r>
              <a:rPr dirty="0" err="1"/>
              <a:t>mittels</a:t>
            </a:r>
            <a:r>
              <a:rPr dirty="0"/>
              <a:t> </a:t>
            </a:r>
            <a:r>
              <a:rPr dirty="0" err="1"/>
              <a:t>Positionierung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dem </a:t>
            </a:r>
            <a:r>
              <a:rPr dirty="0" err="1"/>
              <a:t>Elementfluss</a:t>
            </a:r>
            <a:r>
              <a:rPr dirty="0"/>
              <a:t> </a:t>
            </a:r>
            <a:r>
              <a:rPr dirty="0" err="1"/>
              <a:t>herausgelöst</a:t>
            </a:r>
            <a:r>
              <a:rPr dirty="0"/>
              <a:t> </a:t>
            </a:r>
            <a:r>
              <a:rPr dirty="0" err="1"/>
              <a:t>wurde</a:t>
            </a:r>
            <a:endParaRPr dirty="0"/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rPr dirty="0" err="1"/>
              <a:t>Wenn</a:t>
            </a:r>
            <a:r>
              <a:rPr dirty="0"/>
              <a:t> der </a:t>
            </a:r>
            <a:r>
              <a:rPr dirty="0" err="1"/>
              <a:t>Anwender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Inhalt</a:t>
            </a:r>
            <a:r>
              <a:rPr dirty="0"/>
              <a:t> </a:t>
            </a:r>
            <a:r>
              <a:rPr dirty="0" err="1"/>
              <a:t>scrollt</a:t>
            </a:r>
            <a:r>
              <a:rPr dirty="0"/>
              <a:t>, </a:t>
            </a:r>
            <a:r>
              <a:rPr dirty="0" err="1"/>
              <a:t>scrollen</a:t>
            </a:r>
            <a:r>
              <a:rPr dirty="0"/>
              <a:t> </a:t>
            </a:r>
            <a:r>
              <a:rPr dirty="0" err="1"/>
              <a:t>absolut</a:t>
            </a:r>
            <a:r>
              <a:rPr dirty="0"/>
              <a:t> </a:t>
            </a:r>
            <a:r>
              <a:rPr dirty="0" err="1"/>
              <a:t>positionierte</a:t>
            </a:r>
            <a:r>
              <a:rPr dirty="0"/>
              <a:t> </a:t>
            </a:r>
            <a:r>
              <a:rPr dirty="0" err="1"/>
              <a:t>Elemente</a:t>
            </a:r>
            <a:r>
              <a:rPr dirty="0"/>
              <a:t> </a:t>
            </a:r>
            <a:r>
              <a:rPr dirty="0" err="1"/>
              <a:t>mit</a:t>
            </a:r>
            <a:endParaRPr dirty="0"/>
          </a:p>
          <a:p>
            <a:pPr algn="l" defTabSz="457200">
              <a:spcBef>
                <a:spcPts val="1200"/>
              </a:spcBef>
              <a:defRPr sz="3600">
                <a:solidFill>
                  <a:srgbClr val="C50E1F"/>
                </a:solidFill>
                <a:uFillTx/>
              </a:defRPr>
            </a:pPr>
            <a:r>
              <a:rPr dirty="0"/>
              <a:t>Relative </a:t>
            </a:r>
            <a:r>
              <a:rPr dirty="0" err="1"/>
              <a:t>Positionierung</a:t>
            </a:r>
            <a:endParaRPr dirty="0"/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rPr dirty="0"/>
              <a:t>Element </a:t>
            </a:r>
            <a:r>
              <a:rPr dirty="0" err="1"/>
              <a:t>wird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dem </a:t>
            </a:r>
            <a:r>
              <a:rPr dirty="0" err="1"/>
              <a:t>normalen</a:t>
            </a:r>
            <a:r>
              <a:rPr dirty="0"/>
              <a:t> </a:t>
            </a:r>
            <a:r>
              <a:rPr dirty="0" err="1"/>
              <a:t>Elementfluss</a:t>
            </a:r>
            <a:r>
              <a:rPr dirty="0"/>
              <a:t> </a:t>
            </a:r>
            <a:r>
              <a:rPr dirty="0" err="1"/>
              <a:t>herausgelöst</a:t>
            </a:r>
            <a:endParaRPr dirty="0"/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rPr dirty="0" err="1"/>
              <a:t>Angaben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seiner </a:t>
            </a:r>
            <a:r>
              <a:rPr dirty="0" err="1"/>
              <a:t>Positionierung</a:t>
            </a:r>
            <a:r>
              <a:rPr dirty="0"/>
              <a:t> </a:t>
            </a:r>
            <a:r>
              <a:rPr dirty="0" err="1"/>
              <a:t>orientieren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an der Position, die das Element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Normalfall</a:t>
            </a:r>
            <a:r>
              <a:rPr dirty="0"/>
              <a:t> </a:t>
            </a:r>
            <a:r>
              <a:rPr dirty="0" err="1"/>
              <a:t>einnehmen</a:t>
            </a:r>
            <a:r>
              <a:rPr dirty="0"/>
              <a:t> </a:t>
            </a:r>
            <a:r>
              <a:rPr dirty="0" err="1"/>
              <a:t>würde</a:t>
            </a:r>
            <a:endParaRPr dirty="0"/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rPr dirty="0" err="1"/>
              <a:t>Wenn</a:t>
            </a:r>
            <a:r>
              <a:rPr dirty="0"/>
              <a:t> der </a:t>
            </a:r>
            <a:r>
              <a:rPr dirty="0" err="1"/>
              <a:t>Anwender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Inhalt</a:t>
            </a:r>
            <a:r>
              <a:rPr dirty="0"/>
              <a:t> </a:t>
            </a:r>
            <a:r>
              <a:rPr dirty="0" err="1"/>
              <a:t>scrollt</a:t>
            </a:r>
            <a:r>
              <a:rPr dirty="0"/>
              <a:t>, </a:t>
            </a:r>
            <a:r>
              <a:rPr dirty="0" err="1"/>
              <a:t>scrollen</a:t>
            </a:r>
            <a:r>
              <a:rPr dirty="0"/>
              <a:t> </a:t>
            </a:r>
            <a:r>
              <a:rPr dirty="0" err="1"/>
              <a:t>relativ</a:t>
            </a:r>
            <a:r>
              <a:rPr dirty="0"/>
              <a:t> </a:t>
            </a:r>
            <a:r>
              <a:rPr dirty="0" err="1"/>
              <a:t>positionierte</a:t>
            </a:r>
            <a:r>
              <a:rPr dirty="0"/>
              <a:t> </a:t>
            </a:r>
            <a:r>
              <a:rPr dirty="0" err="1"/>
              <a:t>Elemente</a:t>
            </a:r>
            <a:r>
              <a:rPr dirty="0"/>
              <a:t> </a:t>
            </a:r>
            <a:r>
              <a:rPr dirty="0" err="1"/>
              <a:t>mit</a:t>
            </a:r>
            <a:endParaRPr dirty="0"/>
          </a:p>
        </p:txBody>
      </p:sp>
      <p:sp>
        <p:nvSpPr>
          <p:cNvPr id="90" name="3.5 CSS-Elementfluss…"/>
          <p:cNvSpPr txBox="1"/>
          <p:nvPr/>
        </p:nvSpPr>
        <p:spPr>
          <a:xfrm>
            <a:off x="779657" y="508000"/>
            <a:ext cx="20471048" cy="138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algn="l" defTabSz="1016000">
              <a:defRPr sz="4500" b="1" cap="all">
                <a:solidFill>
                  <a:srgbClr val="C50E1F"/>
                </a:solidFill>
                <a:uFill>
                  <a:solidFill>
                    <a:srgbClr val="C50E1F"/>
                  </a:solidFill>
                </a:uFill>
              </a:defRPr>
            </a:pPr>
            <a:r>
              <a:t>3.5	CSS-Elementfluss</a:t>
            </a:r>
          </a:p>
          <a:p>
            <a:pPr lvl="2" indent="0" algn="l" defTabSz="1016000">
              <a:defRPr sz="4500" cap="all">
                <a:solidFill>
                  <a:srgbClr val="C50E1F"/>
                </a:solidFill>
                <a:uFill>
                  <a:solidFill>
                    <a:srgbClr val="C50E1F"/>
                  </a:solidFill>
                </a:uFill>
              </a:defRPr>
            </a:pPr>
            <a:r>
              <a:t>	Positionierung (I)</a:t>
            </a:r>
          </a:p>
        </p:txBody>
      </p:sp>
      <p:sp>
        <p:nvSpPr>
          <p:cNvPr id="91" name="Fixe Positionierung…"/>
          <p:cNvSpPr txBox="1"/>
          <p:nvPr/>
        </p:nvSpPr>
        <p:spPr>
          <a:xfrm>
            <a:off x="12362837" y="2979569"/>
            <a:ext cx="11203934" cy="9297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pPr algn="l" defTabSz="457200">
              <a:spcBef>
                <a:spcPts val="1200"/>
              </a:spcBef>
              <a:defRPr sz="3600">
                <a:solidFill>
                  <a:srgbClr val="C50E1F"/>
                </a:solidFill>
                <a:uFillTx/>
              </a:defRPr>
            </a:pPr>
            <a:r>
              <a:t>Fixe Positionierung</a:t>
            </a:r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t>Element wird aus dem normalen Elementfluss herausgelöst</a:t>
            </a:r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t>Positionierung ohne Rücksicht auf eventuell positionierte Elternelemente direkt an einer gewünschten Stelle im Anzeigenfenster</a:t>
            </a:r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t>Wenn der Anwender im Inhalt scrollt, scrollen fix positionierte Elemente nicht mit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96" name="Positionierte Elemente werden komplett aus dem Elementfluss herausgelöst und gemäß einer von drei Modi im Anzeigefenster explizit platziert…"/>
          <p:cNvSpPr txBox="1"/>
          <p:nvPr/>
        </p:nvSpPr>
        <p:spPr>
          <a:xfrm>
            <a:off x="769042" y="2982702"/>
            <a:ext cx="22749557" cy="9291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pPr marL="240631" indent="-240631" algn="l" defTabSz="457200">
              <a:spcBef>
                <a:spcPts val="1200"/>
              </a:spcBef>
              <a:buSzPct val="100000"/>
              <a:buChar char="•"/>
              <a:defRPr sz="3000">
                <a:uFillTx/>
              </a:defRPr>
            </a:pPr>
            <a:r>
              <a:rPr dirty="0" err="1"/>
              <a:t>Positionierte</a:t>
            </a:r>
            <a:r>
              <a:rPr dirty="0"/>
              <a:t> </a:t>
            </a:r>
            <a:r>
              <a:rPr dirty="0" err="1"/>
              <a:t>Elemente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 </a:t>
            </a:r>
            <a:r>
              <a:rPr dirty="0" err="1"/>
              <a:t>komplett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dem </a:t>
            </a:r>
            <a:r>
              <a:rPr dirty="0" err="1"/>
              <a:t>Elementfluss</a:t>
            </a:r>
            <a:r>
              <a:rPr dirty="0"/>
              <a:t> </a:t>
            </a:r>
            <a:r>
              <a:rPr dirty="0" err="1"/>
              <a:t>herausgelöst</a:t>
            </a:r>
            <a:r>
              <a:rPr dirty="0"/>
              <a:t> und </a:t>
            </a:r>
            <a:r>
              <a:rPr dirty="0" err="1"/>
              <a:t>gemäß</a:t>
            </a:r>
            <a:r>
              <a:rPr dirty="0"/>
              <a:t> </a:t>
            </a:r>
            <a:r>
              <a:rPr dirty="0" err="1"/>
              <a:t>einer</a:t>
            </a:r>
            <a:r>
              <a:rPr dirty="0"/>
              <a:t> von </a:t>
            </a:r>
            <a:r>
              <a:rPr dirty="0" err="1"/>
              <a:t>drei</a:t>
            </a:r>
            <a:r>
              <a:rPr dirty="0"/>
              <a:t> Modi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Anzeigefenster</a:t>
            </a:r>
            <a:r>
              <a:rPr dirty="0"/>
              <a:t> </a:t>
            </a:r>
            <a:r>
              <a:rPr dirty="0" err="1"/>
              <a:t>explizit</a:t>
            </a:r>
            <a:r>
              <a:rPr dirty="0"/>
              <a:t> </a:t>
            </a:r>
            <a:r>
              <a:rPr dirty="0" err="1"/>
              <a:t>platziert</a:t>
            </a:r>
            <a:endParaRPr dirty="0"/>
          </a:p>
          <a:p>
            <a:pPr marL="240631" indent="-240631" algn="l" defTabSz="457200">
              <a:spcBef>
                <a:spcPts val="1200"/>
              </a:spcBef>
              <a:buSzPct val="100000"/>
              <a:buChar char="•"/>
              <a:defRPr sz="3000">
                <a:uFillTx/>
              </a:defRPr>
            </a:pPr>
            <a:r>
              <a:rPr dirty="0">
                <a:latin typeface="Monaco"/>
                <a:ea typeface="Monaco"/>
                <a:cs typeface="Monaco"/>
                <a:sym typeface="Monaco"/>
              </a:rPr>
              <a:t>position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Alternative </a:t>
            </a:r>
            <a:r>
              <a:rPr dirty="0" err="1"/>
              <a:t>zu</a:t>
            </a:r>
            <a:r>
              <a:rPr dirty="0"/>
              <a:t> </a:t>
            </a:r>
            <a:r>
              <a:rPr dirty="0">
                <a:latin typeface="Monaco"/>
                <a:ea typeface="Monaco"/>
                <a:cs typeface="Monaco"/>
                <a:sym typeface="Monaco"/>
              </a:rPr>
              <a:t>float</a:t>
            </a:r>
            <a:r>
              <a:rPr dirty="0"/>
              <a:t> </a:t>
            </a:r>
          </a:p>
          <a:p>
            <a:pPr algn="l" defTabSz="457200">
              <a:spcBef>
                <a:spcPts val="1200"/>
              </a:spcBef>
              <a:defRPr sz="3600">
                <a:solidFill>
                  <a:srgbClr val="C50E1F"/>
                </a:solidFill>
                <a:uFillTx/>
              </a:defRPr>
            </a:pPr>
            <a:r>
              <a:rPr dirty="0"/>
              <a:t>Absolute </a:t>
            </a:r>
            <a:r>
              <a:rPr dirty="0" err="1"/>
              <a:t>Positionierung</a:t>
            </a:r>
            <a:endParaRPr dirty="0"/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rPr dirty="0"/>
              <a:t>Element </a:t>
            </a:r>
            <a:r>
              <a:rPr dirty="0" err="1"/>
              <a:t>wird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dem </a:t>
            </a:r>
            <a:r>
              <a:rPr dirty="0" err="1"/>
              <a:t>normalen</a:t>
            </a:r>
            <a:r>
              <a:rPr dirty="0"/>
              <a:t> </a:t>
            </a:r>
            <a:r>
              <a:rPr dirty="0" err="1"/>
              <a:t>Elementfluss</a:t>
            </a:r>
            <a:r>
              <a:rPr dirty="0"/>
              <a:t> </a:t>
            </a:r>
            <a:r>
              <a:rPr dirty="0" err="1"/>
              <a:t>herausgelöst</a:t>
            </a:r>
            <a:endParaRPr dirty="0"/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rPr dirty="0"/>
              <a:t>Position des Elements </a:t>
            </a:r>
            <a:r>
              <a:rPr dirty="0" err="1"/>
              <a:t>orientiert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am Rand des </a:t>
            </a:r>
            <a:r>
              <a:rPr dirty="0" err="1"/>
              <a:t>nächsthöheren</a:t>
            </a:r>
            <a:r>
              <a:rPr dirty="0"/>
              <a:t> </a:t>
            </a:r>
            <a:r>
              <a:rPr dirty="0" err="1"/>
              <a:t>Elternelements</a:t>
            </a:r>
            <a:r>
              <a:rPr dirty="0"/>
              <a:t>, welches </a:t>
            </a:r>
            <a:r>
              <a:rPr dirty="0" err="1"/>
              <a:t>ebenfalls</a:t>
            </a:r>
            <a:r>
              <a:rPr dirty="0"/>
              <a:t> </a:t>
            </a:r>
            <a:r>
              <a:rPr dirty="0" err="1"/>
              <a:t>mittels</a:t>
            </a:r>
            <a:r>
              <a:rPr dirty="0"/>
              <a:t> </a:t>
            </a:r>
            <a:r>
              <a:rPr dirty="0" err="1"/>
              <a:t>Positionierung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dem </a:t>
            </a:r>
            <a:r>
              <a:rPr dirty="0" err="1"/>
              <a:t>Elementfluss</a:t>
            </a:r>
            <a:r>
              <a:rPr dirty="0"/>
              <a:t> </a:t>
            </a:r>
            <a:r>
              <a:rPr dirty="0" err="1"/>
              <a:t>herausgelöst</a:t>
            </a:r>
            <a:r>
              <a:rPr dirty="0"/>
              <a:t> </a:t>
            </a:r>
            <a:r>
              <a:rPr dirty="0" err="1"/>
              <a:t>wurde</a:t>
            </a:r>
            <a:endParaRPr dirty="0"/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rPr dirty="0" err="1"/>
              <a:t>Wenn</a:t>
            </a:r>
            <a:r>
              <a:rPr dirty="0"/>
              <a:t> der </a:t>
            </a:r>
            <a:r>
              <a:rPr dirty="0" err="1"/>
              <a:t>Anwender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Inhalt</a:t>
            </a:r>
            <a:r>
              <a:rPr dirty="0"/>
              <a:t> </a:t>
            </a:r>
            <a:r>
              <a:rPr dirty="0" err="1"/>
              <a:t>scrollt</a:t>
            </a:r>
            <a:r>
              <a:rPr dirty="0"/>
              <a:t>, </a:t>
            </a:r>
            <a:r>
              <a:rPr dirty="0" err="1"/>
              <a:t>scrollen</a:t>
            </a:r>
            <a:r>
              <a:rPr dirty="0"/>
              <a:t> </a:t>
            </a:r>
            <a:r>
              <a:rPr dirty="0" err="1"/>
              <a:t>absolut</a:t>
            </a:r>
            <a:r>
              <a:rPr dirty="0"/>
              <a:t> </a:t>
            </a:r>
            <a:r>
              <a:rPr dirty="0" err="1"/>
              <a:t>positionierte</a:t>
            </a:r>
            <a:r>
              <a:rPr dirty="0"/>
              <a:t> </a:t>
            </a:r>
            <a:r>
              <a:rPr dirty="0" err="1"/>
              <a:t>Elemente</a:t>
            </a:r>
            <a:r>
              <a:rPr dirty="0"/>
              <a:t> </a:t>
            </a:r>
            <a:r>
              <a:rPr dirty="0" err="1"/>
              <a:t>mit</a:t>
            </a:r>
            <a:endParaRPr dirty="0"/>
          </a:p>
          <a:p>
            <a:pPr algn="l" defTabSz="457200">
              <a:spcBef>
                <a:spcPts val="1200"/>
              </a:spcBef>
              <a:defRPr sz="3600">
                <a:solidFill>
                  <a:srgbClr val="C50E1F"/>
                </a:solidFill>
                <a:uFillTx/>
              </a:defRPr>
            </a:pPr>
            <a:r>
              <a:rPr dirty="0"/>
              <a:t>Relative </a:t>
            </a:r>
            <a:r>
              <a:rPr dirty="0" err="1"/>
              <a:t>Positionierung</a:t>
            </a:r>
            <a:endParaRPr dirty="0"/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rPr dirty="0"/>
              <a:t>Element </a:t>
            </a:r>
            <a:r>
              <a:rPr dirty="0" err="1"/>
              <a:t>wird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dem </a:t>
            </a:r>
            <a:r>
              <a:rPr dirty="0" err="1"/>
              <a:t>normalen</a:t>
            </a:r>
            <a:r>
              <a:rPr dirty="0"/>
              <a:t> </a:t>
            </a:r>
            <a:r>
              <a:rPr dirty="0" err="1"/>
              <a:t>Elementfluss</a:t>
            </a:r>
            <a:r>
              <a:rPr dirty="0"/>
              <a:t> </a:t>
            </a:r>
            <a:r>
              <a:rPr dirty="0" err="1"/>
              <a:t>herausgelöst</a:t>
            </a:r>
            <a:endParaRPr dirty="0"/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rPr dirty="0" err="1"/>
              <a:t>Angaben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seiner </a:t>
            </a:r>
            <a:r>
              <a:rPr dirty="0" err="1"/>
              <a:t>Positionierung</a:t>
            </a:r>
            <a:r>
              <a:rPr dirty="0"/>
              <a:t> </a:t>
            </a:r>
            <a:r>
              <a:rPr dirty="0" err="1"/>
              <a:t>orientieren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an der Position, die das Element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Normalfall</a:t>
            </a:r>
            <a:r>
              <a:rPr dirty="0"/>
              <a:t> </a:t>
            </a:r>
            <a:r>
              <a:rPr dirty="0" err="1"/>
              <a:t>einnehmen</a:t>
            </a:r>
            <a:r>
              <a:rPr dirty="0"/>
              <a:t> </a:t>
            </a:r>
            <a:r>
              <a:rPr dirty="0" err="1"/>
              <a:t>würde</a:t>
            </a:r>
            <a:endParaRPr dirty="0"/>
          </a:p>
          <a:p>
            <a:pPr marL="304800" indent="-304800" algn="l" defTabSz="457200">
              <a:spcBef>
                <a:spcPts val="600"/>
              </a:spcBef>
              <a:buSzPct val="100000"/>
              <a:buChar char="•"/>
              <a:defRPr sz="3000">
                <a:uFillTx/>
              </a:defRPr>
            </a:pPr>
            <a:r>
              <a:rPr dirty="0" err="1"/>
              <a:t>Wenn</a:t>
            </a:r>
            <a:r>
              <a:rPr dirty="0"/>
              <a:t> der </a:t>
            </a:r>
            <a:r>
              <a:rPr dirty="0" err="1"/>
              <a:t>Anwender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Inhalt</a:t>
            </a:r>
            <a:r>
              <a:rPr dirty="0"/>
              <a:t> </a:t>
            </a:r>
            <a:r>
              <a:rPr dirty="0" err="1"/>
              <a:t>scrollt</a:t>
            </a:r>
            <a:r>
              <a:rPr dirty="0"/>
              <a:t>, </a:t>
            </a:r>
            <a:r>
              <a:rPr dirty="0" err="1"/>
              <a:t>scrollen</a:t>
            </a:r>
            <a:r>
              <a:rPr dirty="0"/>
              <a:t> </a:t>
            </a:r>
            <a:r>
              <a:rPr dirty="0" err="1"/>
              <a:t>relativ</a:t>
            </a:r>
            <a:r>
              <a:rPr dirty="0"/>
              <a:t> </a:t>
            </a:r>
            <a:r>
              <a:rPr dirty="0" err="1"/>
              <a:t>positionierte</a:t>
            </a:r>
            <a:r>
              <a:rPr dirty="0"/>
              <a:t> </a:t>
            </a:r>
            <a:r>
              <a:rPr dirty="0" err="1"/>
              <a:t>Elemente</a:t>
            </a:r>
            <a:r>
              <a:rPr dirty="0"/>
              <a:t> </a:t>
            </a:r>
            <a:r>
              <a:rPr dirty="0" err="1"/>
              <a:t>mit</a:t>
            </a:r>
            <a:endParaRPr dirty="0"/>
          </a:p>
        </p:txBody>
      </p:sp>
      <p:sp>
        <p:nvSpPr>
          <p:cNvPr id="97" name="3.5 CSS-Elementfluss…"/>
          <p:cNvSpPr txBox="1"/>
          <p:nvPr/>
        </p:nvSpPr>
        <p:spPr>
          <a:xfrm>
            <a:off x="779657" y="508000"/>
            <a:ext cx="20471048" cy="138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algn="l" defTabSz="1016000">
              <a:defRPr sz="4500" b="1" cap="all">
                <a:solidFill>
                  <a:srgbClr val="C50E1F"/>
                </a:solidFill>
                <a:uFill>
                  <a:solidFill>
                    <a:srgbClr val="C50E1F"/>
                  </a:solidFill>
                </a:uFill>
              </a:defRPr>
            </a:pPr>
            <a:r>
              <a:t>3.5	CSS-Elementfluss</a:t>
            </a:r>
          </a:p>
          <a:p>
            <a:pPr lvl="2" indent="0" algn="l" defTabSz="1016000">
              <a:defRPr sz="4500" cap="all">
                <a:solidFill>
                  <a:srgbClr val="C50E1F"/>
                </a:solidFill>
                <a:uFill>
                  <a:solidFill>
                    <a:srgbClr val="C50E1F"/>
                  </a:solidFill>
                </a:uFill>
              </a:defRPr>
            </a:pPr>
            <a:r>
              <a:t>	Positionierung (I)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02" name="&quot;But for all the good we’ve achieved, the web has evolved into an engine of inequity and division; swayed by powerful forces who use it for their own agendas.&quot;"/>
          <p:cNvSpPr txBox="1"/>
          <p:nvPr/>
        </p:nvSpPr>
        <p:spPr>
          <a:xfrm>
            <a:off x="748511" y="6600702"/>
            <a:ext cx="11142134" cy="566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algn="l" defTabSz="457200">
              <a:defRPr sz="6000">
                <a:solidFill>
                  <a:schemeClr val="accent3">
                    <a:lumOff val="44000"/>
                  </a:schemeClr>
                </a:solidFill>
                <a:uFillTx/>
              </a:defRPr>
            </a:lvl1pPr>
          </a:lstStyle>
          <a:p>
            <a:r>
              <a:t>"But for all the good we’ve achieved, the web has evolved into an engine of inequity and division; swayed by powerful forces who use it for their own agendas."</a:t>
            </a:r>
          </a:p>
        </p:txBody>
      </p:sp>
      <p:sp>
        <p:nvSpPr>
          <p:cNvPr id="103" name="https://medium.com/@timberners_lee/one-small-step-for-the-web-87f92217d085"/>
          <p:cNvSpPr txBox="1"/>
          <p:nvPr/>
        </p:nvSpPr>
        <p:spPr>
          <a:xfrm rot="16200000">
            <a:off x="-4112720" y="7408752"/>
            <a:ext cx="9234782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 anchor="ctr">
            <a:spAutoFit/>
          </a:bodyPr>
          <a:lstStyle>
            <a:lvl1pPr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https://medium.com/@timberners_lee/one-small-step-for-the-web-87f92217d085</a:t>
            </a:r>
          </a:p>
        </p:txBody>
      </p:sp>
      <p:sp>
        <p:nvSpPr>
          <p:cNvPr id="104" name="Centralized versus Decentralized…"/>
          <p:cNvSpPr txBox="1"/>
          <p:nvPr/>
        </p:nvSpPr>
        <p:spPr>
          <a:xfrm>
            <a:off x="779657" y="508000"/>
            <a:ext cx="20472401" cy="138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algn="l" defTabSz="1016000">
              <a:defRPr sz="4500" b="1" cap="all">
                <a:solidFill>
                  <a:schemeClr val="accent3">
                    <a:lumOff val="44000"/>
                  </a:schemeClr>
                </a:solidFill>
                <a:uFill>
                  <a:solidFill>
                    <a:srgbClr val="C50E1F"/>
                  </a:solidFill>
                </a:uFill>
              </a:defRPr>
            </a:pPr>
            <a:r>
              <a:t>Centralized versus Decentralized</a:t>
            </a:r>
          </a:p>
          <a:p>
            <a:pPr lvl="2" indent="0" algn="l" defTabSz="1016000">
              <a:defRPr sz="4500" cap="all">
                <a:solidFill>
                  <a:schemeClr val="accent3">
                    <a:lumOff val="44000"/>
                  </a:schemeClr>
                </a:solidFill>
                <a:uFill>
                  <a:solidFill>
                    <a:srgbClr val="C50E1F"/>
                  </a:solidFill>
                </a:uFill>
              </a:defRPr>
            </a:pPr>
            <a:r>
              <a:t>Tim Berners-Lee (I)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rof. Dr. Axel Küpper…"/>
          <p:cNvSpPr txBox="1">
            <a:spLocks noGrp="1"/>
          </p:cNvSpPr>
          <p:nvPr>
            <p:ph type="body" sz="quarter" idx="4294967295"/>
          </p:nvPr>
        </p:nvSpPr>
        <p:spPr>
          <a:xfrm>
            <a:off x="775344" y="8554694"/>
            <a:ext cx="11183409" cy="3499390"/>
          </a:xfrm>
          <a:prstGeom prst="rect">
            <a:avLst/>
          </a:prstGeom>
        </p:spPr>
        <p:txBody>
          <a:bodyPr lIns="317500" tIns="317500" rIns="317500" bIns="317500" anchor="b"/>
          <a:lstStyle/>
          <a:p>
            <a:pPr marL="0" indent="0" defTabSz="1828800">
              <a:lnSpc>
                <a:spcPct val="100000"/>
              </a:lnSpc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t>Prof. Dr. </a:t>
            </a:r>
            <a:r>
              <a:rPr>
                <a:uFill>
                  <a:solidFill>
                    <a:schemeClr val="accent1"/>
                  </a:solidFill>
                </a:uFill>
              </a:rPr>
              <a:t>Axel Küpper</a:t>
            </a:r>
          </a:p>
          <a:p>
            <a:pPr marL="0" indent="0" defTabSz="1828800">
              <a:lnSpc>
                <a:spcPct val="100000"/>
              </a:lnSpc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>
              <a:uFill>
                <a:solidFill>
                  <a:schemeClr val="accent1"/>
                </a:solidFill>
              </a:uFill>
            </a:endParaRPr>
          </a:p>
          <a:p>
            <a:pPr marL="0" indent="0" defTabSz="1828800">
              <a:lnSpc>
                <a:spcPct val="100000"/>
              </a:lnSpc>
              <a:defRPr sz="21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chemeClr val="accent1"/>
                  </a:solidFill>
                </a:uFill>
              </a:rPr>
              <a:t>TU Berlin | Telekom Innovation Laboratories | Fachgebiet </a:t>
            </a:r>
            <a:r>
              <a:rPr i="1">
                <a:uFill>
                  <a:solidFill>
                    <a:schemeClr val="accent1"/>
                  </a:solidFill>
                </a:uFill>
              </a:rPr>
              <a:t>Service-centric Networking</a:t>
            </a:r>
          </a:p>
          <a:p>
            <a:pPr marL="0" indent="0" defTabSz="1828800">
              <a:lnSpc>
                <a:spcPct val="100000"/>
              </a:lnSpc>
              <a:defRPr sz="21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chemeClr val="accent1"/>
                  </a:solidFill>
                </a:uFill>
              </a:rPr>
              <a:t>Ernst-Reuter-Platz 7 | 10587 Berlin | Germany</a:t>
            </a:r>
          </a:p>
          <a:p>
            <a:pPr marL="0" indent="0" defTabSz="1828800">
              <a:lnSpc>
                <a:spcPct val="100000"/>
              </a:lnSpc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i="1">
              <a:uFill>
                <a:solidFill>
                  <a:schemeClr val="accent1"/>
                </a:solidFill>
              </a:uFill>
            </a:endParaRPr>
          </a:p>
          <a:p>
            <a:pPr marL="0" lvl="1" indent="63500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1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rgbClr val="53BDE3"/>
                  </a:solidFill>
                </a:uFill>
                <a:hlinkClick r:id="rId3"/>
              </a:rPr>
              <a:t>axel.kuepper@tu-berlin.de</a:t>
            </a:r>
          </a:p>
          <a:p>
            <a:pPr marL="0" lvl="1" indent="63500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1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rgbClr val="53BDE3"/>
                  </a:solidFill>
                </a:uFill>
                <a:hlinkClick r:id="rId4"/>
              </a:rPr>
              <a:t>https://twitter.com/kuepp</a:t>
            </a:r>
          </a:p>
          <a:p>
            <a:pPr marL="0" lvl="1" indent="63500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1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rgbClr val="53BDE3"/>
                  </a:solidFill>
                </a:uFill>
                <a:hlinkClick r:id="rId5"/>
              </a:rPr>
              <a:t>https://www.linkedin.com/in/axelkuepper/</a:t>
            </a:r>
          </a:p>
          <a:p>
            <a:pPr marL="0" lvl="1" indent="63500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1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uFill>
                  <a:solidFill>
                    <a:srgbClr val="53BDE3"/>
                  </a:solidFill>
                </a:uFill>
                <a:hlinkClick r:id="rId6"/>
              </a:rPr>
              <a:t>http://www.snet.tu-berlin.de/kuepper</a:t>
            </a:r>
          </a:p>
        </p:txBody>
      </p:sp>
      <p:sp>
        <p:nvSpPr>
          <p:cNvPr id="109" name="Rechteck"/>
          <p:cNvSpPr/>
          <p:nvPr/>
        </p:nvSpPr>
        <p:spPr>
          <a:xfrm>
            <a:off x="-116682" y="8311514"/>
            <a:ext cx="24566564" cy="3966369"/>
          </a:xfrm>
          <a:prstGeom prst="rect">
            <a:avLst/>
          </a:prstGeom>
          <a:solidFill>
            <a:schemeClr val="accent3">
              <a:lumOff val="44000"/>
              <a:alpha val="84997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10" name="Icon_Black_04.png" descr="Icon_Black_0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616" y="11064268"/>
            <a:ext cx="317184" cy="317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con_Black_05.png" descr="Icon_Black_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616" y="10660467"/>
            <a:ext cx="317184" cy="317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con_Black_039.png" descr="Icon_Black_03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615" y="10256665"/>
            <a:ext cx="317185" cy="317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con_Black_040.png" descr="Icon_Black_04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616" y="11468068"/>
            <a:ext cx="317184" cy="317185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Prof. Dr. Firstname Lastname…"/>
          <p:cNvSpPr txBox="1"/>
          <p:nvPr/>
        </p:nvSpPr>
        <p:spPr>
          <a:xfrm>
            <a:off x="775344" y="8554694"/>
            <a:ext cx="11183409" cy="3499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17500" tIns="317500" rIns="317500" bIns="317500" anchor="b"/>
          <a:lstStyle/>
          <a:p>
            <a:pPr algn="l" defTabSz="1828800">
              <a:defRPr sz="3000"/>
            </a:pPr>
            <a:r>
              <a:rPr dirty="0"/>
              <a:t>Prof. Dr. </a:t>
            </a:r>
            <a:r>
              <a:rPr dirty="0" err="1">
                <a:uFill>
                  <a:solidFill>
                    <a:schemeClr val="accent1"/>
                  </a:solidFill>
                </a:uFill>
              </a:rPr>
              <a:t>Firstname</a:t>
            </a:r>
            <a:r>
              <a:rPr dirty="0">
                <a:uFill>
                  <a:solidFill>
                    <a:schemeClr val="accent1"/>
                  </a:solidFill>
                </a:uFill>
              </a:rPr>
              <a:t> </a:t>
            </a:r>
            <a:r>
              <a:rPr dirty="0" err="1">
                <a:uFill>
                  <a:solidFill>
                    <a:schemeClr val="accent1"/>
                  </a:solidFill>
                </a:uFill>
              </a:rPr>
              <a:t>Lastname</a:t>
            </a:r>
            <a:endParaRPr dirty="0">
              <a:uFill>
                <a:solidFill>
                  <a:schemeClr val="accent1"/>
                </a:solidFill>
              </a:uFill>
            </a:endParaRPr>
          </a:p>
          <a:p>
            <a:pPr algn="l" defTabSz="1828800">
              <a:defRPr sz="1000"/>
            </a:pPr>
            <a:endParaRPr dirty="0">
              <a:uFill>
                <a:solidFill>
                  <a:schemeClr val="accent1"/>
                </a:solidFill>
              </a:uFill>
            </a:endParaRPr>
          </a:p>
          <a:p>
            <a:pPr algn="l" defTabSz="1828800">
              <a:defRPr sz="2100"/>
            </a:pPr>
            <a:r>
              <a:rPr dirty="0">
                <a:uFill>
                  <a:solidFill>
                    <a:schemeClr val="accent1"/>
                  </a:solidFill>
                </a:uFill>
              </a:rPr>
              <a:t>TU Berlin | Telekom Innovation Laboratories | </a:t>
            </a:r>
            <a:r>
              <a:rPr dirty="0" err="1">
                <a:uFill>
                  <a:solidFill>
                    <a:schemeClr val="accent1"/>
                  </a:solidFill>
                </a:uFill>
              </a:rPr>
              <a:t>Fachgebiet</a:t>
            </a:r>
            <a:r>
              <a:rPr dirty="0">
                <a:uFill>
                  <a:solidFill>
                    <a:schemeClr val="accent1"/>
                  </a:solidFill>
                </a:uFill>
              </a:rPr>
              <a:t> </a:t>
            </a:r>
            <a:r>
              <a:rPr i="1" dirty="0">
                <a:uFill>
                  <a:solidFill>
                    <a:schemeClr val="accent1"/>
                  </a:solidFill>
                </a:uFill>
              </a:rPr>
              <a:t>Service-centric Networking</a:t>
            </a:r>
          </a:p>
          <a:p>
            <a:pPr algn="l" defTabSz="1828800">
              <a:defRPr sz="2100"/>
            </a:pPr>
            <a:r>
              <a:rPr dirty="0">
                <a:uFill>
                  <a:solidFill>
                    <a:schemeClr val="accent1"/>
                  </a:solidFill>
                </a:uFill>
              </a:rPr>
              <a:t>Ernst-Reuter-Platz 7 | 10587 Berlin | Germany</a:t>
            </a:r>
          </a:p>
          <a:p>
            <a:pPr algn="l" defTabSz="1828800">
              <a:defRPr sz="1000"/>
            </a:pPr>
            <a:endParaRPr i="1" dirty="0">
              <a:uFill>
                <a:solidFill>
                  <a:schemeClr val="accent1"/>
                </a:solidFill>
              </a:uFill>
            </a:endParaRPr>
          </a:p>
          <a:p>
            <a:pPr lvl="1" indent="635000" algn="l" defTabSz="1828800">
              <a:spcBef>
                <a:spcPts val="600"/>
              </a:spcBef>
              <a:defRPr sz="2100"/>
            </a:pPr>
            <a:r>
              <a:rPr dirty="0">
                <a:uFill>
                  <a:solidFill>
                    <a:srgbClr val="53BDE3"/>
                  </a:solidFill>
                </a:uFill>
              </a:rPr>
              <a:t>axel.kuepper@tu-berlin.de</a:t>
            </a:r>
            <a:endParaRPr dirty="0">
              <a:uFill>
                <a:solidFill>
                  <a:srgbClr val="53BDE3"/>
                </a:solidFill>
              </a:uFill>
              <a:hlinkClick r:id="rId3"/>
            </a:endParaRPr>
          </a:p>
          <a:p>
            <a:pPr lvl="1" indent="635000" algn="l" defTabSz="1828800">
              <a:spcBef>
                <a:spcPts val="600"/>
              </a:spcBef>
              <a:defRPr sz="2100"/>
            </a:pPr>
            <a:r>
              <a:rPr dirty="0">
                <a:uFill>
                  <a:solidFill>
                    <a:srgbClr val="53BDE3"/>
                  </a:solidFill>
                </a:uFill>
              </a:rPr>
              <a:t>https://twitter.com/kuepp</a:t>
            </a:r>
            <a:endParaRPr dirty="0">
              <a:uFill>
                <a:solidFill>
                  <a:srgbClr val="53BDE3"/>
                </a:solidFill>
              </a:uFill>
              <a:hlinkClick r:id="rId4"/>
            </a:endParaRPr>
          </a:p>
          <a:p>
            <a:pPr lvl="1" indent="635000" algn="l" defTabSz="1828800">
              <a:spcBef>
                <a:spcPts val="600"/>
              </a:spcBef>
              <a:defRPr sz="2100"/>
            </a:pPr>
            <a:r>
              <a:rPr dirty="0">
                <a:uFill>
                  <a:solidFill>
                    <a:srgbClr val="53BDE3"/>
                  </a:solidFill>
                </a:uFill>
              </a:rPr>
              <a:t>https://www.linkedin.com/in/axelkuepper/</a:t>
            </a:r>
            <a:endParaRPr dirty="0">
              <a:uFill>
                <a:solidFill>
                  <a:srgbClr val="53BDE3"/>
                </a:solidFill>
              </a:uFill>
              <a:hlinkClick r:id="rId5"/>
            </a:endParaRPr>
          </a:p>
          <a:p>
            <a:pPr lvl="1" indent="635000" algn="l" defTabSz="1828800">
              <a:spcBef>
                <a:spcPts val="600"/>
              </a:spcBef>
              <a:defRPr sz="2100"/>
            </a:pPr>
            <a:r>
              <a:rPr dirty="0">
                <a:uFill>
                  <a:solidFill>
                    <a:srgbClr val="53BDE3"/>
                  </a:solidFill>
                </a:uFill>
              </a:rPr>
              <a:t>http://www.snet.tu-berlin.de/kuepper</a:t>
            </a:r>
            <a:endParaRPr dirty="0">
              <a:uFill>
                <a:solidFill>
                  <a:srgbClr val="53BDE3"/>
                </a:solidFill>
              </a:uFill>
              <a:hlinkClick r:id="rId6"/>
            </a:endParaRPr>
          </a:p>
        </p:txBody>
      </p:sp>
      <p:pic>
        <p:nvPicPr>
          <p:cNvPr id="115" name="Bild" descr="Bil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10175" y="11322810"/>
            <a:ext cx="1235304" cy="690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en_tlabs.png" descr="en_tlab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39524" y="11322810"/>
            <a:ext cx="3281016" cy="690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logo_with_caption.png" descr="logo_with_caption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90759" y="11330747"/>
            <a:ext cx="1465384" cy="674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171"/>
      </a:accent1>
      <a:accent2>
        <a:srgbClr val="177191"/>
      </a:accent2>
      <a:accent3>
        <a:srgbClr val="8F8F8F"/>
      </a:accent3>
      <a:accent4>
        <a:srgbClr val="707070"/>
      </a:accent4>
      <a:accent5>
        <a:srgbClr val="BBBBBB"/>
      </a:accent5>
      <a:accent6>
        <a:srgbClr val="156683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635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171"/>
      </a:accent1>
      <a:accent2>
        <a:srgbClr val="177191"/>
      </a:accent2>
      <a:accent3>
        <a:srgbClr val="8F8F8F"/>
      </a:accent3>
      <a:accent4>
        <a:srgbClr val="707070"/>
      </a:accent4>
      <a:accent5>
        <a:srgbClr val="BBBBBB"/>
      </a:accent5>
      <a:accent6>
        <a:srgbClr val="156683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635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1565</Words>
  <Application>Microsoft Office PowerPoint</Application>
  <PresentationFormat>Benutzerdefiniert</PresentationFormat>
  <Paragraphs>140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Avenir Roman</vt:lpstr>
      <vt:lpstr>Helvetica</vt:lpstr>
      <vt:lpstr>Monaco</vt:lpstr>
      <vt:lpstr>Default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tandeu89</dc:creator>
  <cp:lastModifiedBy>Sandra Wild</cp:lastModifiedBy>
  <cp:revision>2</cp:revision>
  <dcterms:modified xsi:type="dcterms:W3CDTF">2021-11-24T13:32:53Z</dcterms:modified>
</cp:coreProperties>
</file>